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8"/>
  </p:notesMasterIdLst>
  <p:handoutMasterIdLst>
    <p:handoutMasterId r:id="rId49"/>
  </p:handoutMasterIdLst>
  <p:sldIdLst>
    <p:sldId id="392" r:id="rId2"/>
    <p:sldId id="257" r:id="rId3"/>
    <p:sldId id="259" r:id="rId4"/>
    <p:sldId id="262" r:id="rId5"/>
    <p:sldId id="317" r:id="rId6"/>
    <p:sldId id="344" r:id="rId7"/>
    <p:sldId id="345" r:id="rId8"/>
    <p:sldId id="322" r:id="rId9"/>
    <p:sldId id="323" r:id="rId10"/>
    <p:sldId id="393" r:id="rId11"/>
    <p:sldId id="394" r:id="rId12"/>
    <p:sldId id="395" r:id="rId13"/>
    <p:sldId id="396" r:id="rId14"/>
    <p:sldId id="328" r:id="rId15"/>
    <p:sldId id="329" r:id="rId16"/>
    <p:sldId id="382" r:id="rId17"/>
    <p:sldId id="383" r:id="rId18"/>
    <p:sldId id="335" r:id="rId19"/>
    <p:sldId id="336" r:id="rId20"/>
    <p:sldId id="337" r:id="rId21"/>
    <p:sldId id="359" r:id="rId22"/>
    <p:sldId id="385" r:id="rId23"/>
    <p:sldId id="398" r:id="rId24"/>
    <p:sldId id="397" r:id="rId25"/>
    <p:sldId id="399" r:id="rId26"/>
    <p:sldId id="400" r:id="rId27"/>
    <p:sldId id="386" r:id="rId28"/>
    <p:sldId id="387" r:id="rId29"/>
    <p:sldId id="402" r:id="rId30"/>
    <p:sldId id="403" r:id="rId31"/>
    <p:sldId id="389" r:id="rId32"/>
    <p:sldId id="390" r:id="rId33"/>
    <p:sldId id="349" r:id="rId34"/>
    <p:sldId id="350" r:id="rId35"/>
    <p:sldId id="354" r:id="rId36"/>
    <p:sldId id="401" r:id="rId37"/>
    <p:sldId id="365" r:id="rId38"/>
    <p:sldId id="366" r:id="rId39"/>
    <p:sldId id="367" r:id="rId40"/>
    <p:sldId id="368" r:id="rId41"/>
    <p:sldId id="369" r:id="rId42"/>
    <p:sldId id="370" r:id="rId43"/>
    <p:sldId id="371" r:id="rId44"/>
    <p:sldId id="372" r:id="rId45"/>
    <p:sldId id="375" r:id="rId46"/>
    <p:sldId id="377" r:id="rId47"/>
  </p:sldIdLst>
  <p:sldSz cx="12588875" cy="7559675"/>
  <p:notesSz cx="6858000" cy="9144000"/>
  <p:defaultTextStyle>
    <a:defPPr>
      <a:defRPr lang="en-US"/>
    </a:defPPr>
    <a:lvl1pPr marL="0" algn="l" defTabSz="1151321" rtl="0" eaLnBrk="1" latinLnBrk="0" hangingPunct="1">
      <a:defRPr sz="2300" kern="1200">
        <a:solidFill>
          <a:schemeClr val="tx1"/>
        </a:solidFill>
        <a:latin typeface="+mn-lt"/>
        <a:ea typeface="+mn-ea"/>
        <a:cs typeface="+mn-cs"/>
      </a:defRPr>
    </a:lvl1pPr>
    <a:lvl2pPr marL="575661" algn="l" defTabSz="1151321" rtl="0" eaLnBrk="1" latinLnBrk="0" hangingPunct="1">
      <a:defRPr sz="2300" kern="1200">
        <a:solidFill>
          <a:schemeClr val="tx1"/>
        </a:solidFill>
        <a:latin typeface="+mn-lt"/>
        <a:ea typeface="+mn-ea"/>
        <a:cs typeface="+mn-cs"/>
      </a:defRPr>
    </a:lvl2pPr>
    <a:lvl3pPr marL="1151321" algn="l" defTabSz="1151321" rtl="0" eaLnBrk="1" latinLnBrk="0" hangingPunct="1">
      <a:defRPr sz="2300" kern="1200">
        <a:solidFill>
          <a:schemeClr val="tx1"/>
        </a:solidFill>
        <a:latin typeface="+mn-lt"/>
        <a:ea typeface="+mn-ea"/>
        <a:cs typeface="+mn-cs"/>
      </a:defRPr>
    </a:lvl3pPr>
    <a:lvl4pPr marL="1726982" algn="l" defTabSz="1151321" rtl="0" eaLnBrk="1" latinLnBrk="0" hangingPunct="1">
      <a:defRPr sz="2300" kern="1200">
        <a:solidFill>
          <a:schemeClr val="tx1"/>
        </a:solidFill>
        <a:latin typeface="+mn-lt"/>
        <a:ea typeface="+mn-ea"/>
        <a:cs typeface="+mn-cs"/>
      </a:defRPr>
    </a:lvl4pPr>
    <a:lvl5pPr marL="2302642" algn="l" defTabSz="1151321" rtl="0" eaLnBrk="1" latinLnBrk="0" hangingPunct="1">
      <a:defRPr sz="2300" kern="1200">
        <a:solidFill>
          <a:schemeClr val="tx1"/>
        </a:solidFill>
        <a:latin typeface="+mn-lt"/>
        <a:ea typeface="+mn-ea"/>
        <a:cs typeface="+mn-cs"/>
      </a:defRPr>
    </a:lvl5pPr>
    <a:lvl6pPr marL="2878303" algn="l" defTabSz="1151321" rtl="0" eaLnBrk="1" latinLnBrk="0" hangingPunct="1">
      <a:defRPr sz="2300" kern="1200">
        <a:solidFill>
          <a:schemeClr val="tx1"/>
        </a:solidFill>
        <a:latin typeface="+mn-lt"/>
        <a:ea typeface="+mn-ea"/>
        <a:cs typeface="+mn-cs"/>
      </a:defRPr>
    </a:lvl6pPr>
    <a:lvl7pPr marL="3453963" algn="l" defTabSz="1151321" rtl="0" eaLnBrk="1" latinLnBrk="0" hangingPunct="1">
      <a:defRPr sz="2300" kern="1200">
        <a:solidFill>
          <a:schemeClr val="tx1"/>
        </a:solidFill>
        <a:latin typeface="+mn-lt"/>
        <a:ea typeface="+mn-ea"/>
        <a:cs typeface="+mn-cs"/>
      </a:defRPr>
    </a:lvl7pPr>
    <a:lvl8pPr marL="4029624" algn="l" defTabSz="1151321" rtl="0" eaLnBrk="1" latinLnBrk="0" hangingPunct="1">
      <a:defRPr sz="2300" kern="1200">
        <a:solidFill>
          <a:schemeClr val="tx1"/>
        </a:solidFill>
        <a:latin typeface="+mn-lt"/>
        <a:ea typeface="+mn-ea"/>
        <a:cs typeface="+mn-cs"/>
      </a:defRPr>
    </a:lvl8pPr>
    <a:lvl9pPr marL="4605284" algn="l" defTabSz="1151321" rtl="0" eaLnBrk="1" latinLnBrk="0" hangingPunct="1">
      <a:defRPr sz="2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EA"/>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2" autoAdjust="0"/>
    <p:restoredTop sz="94640" autoAdjust="0"/>
  </p:normalViewPr>
  <p:slideViewPr>
    <p:cSldViewPr>
      <p:cViewPr varScale="1">
        <p:scale>
          <a:sx n="59" d="100"/>
          <a:sy n="59" d="100"/>
        </p:scale>
        <p:origin x="-1068" y="-102"/>
      </p:cViewPr>
      <p:guideLst>
        <p:guide orient="horz" pos="2381"/>
        <p:guide pos="3965"/>
      </p:guideLst>
    </p:cSldViewPr>
  </p:slideViewPr>
  <p:outlineViewPr>
    <p:cViewPr>
      <p:scale>
        <a:sx n="33" d="100"/>
        <a:sy n="33" d="100"/>
      </p:scale>
      <p:origin x="0" y="105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65AEF-1D4A-412F-AFF4-EA4ED30359A9}" type="datetimeFigureOut">
              <a:rPr lang="en-US" smtClean="0"/>
              <a:pPr/>
              <a:t>9/11/2017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C9FAAC-10B1-4EDC-B4A5-A22CC3ACD2D9}" type="slidenum">
              <a:rPr lang="en-US" smtClean="0"/>
              <a:pPr/>
              <a:t>‹#›</a:t>
            </a:fld>
            <a:endParaRPr lang="en-US"/>
          </a:p>
        </p:txBody>
      </p:sp>
    </p:spTree>
    <p:extLst>
      <p:ext uri="{BB962C8B-B14F-4D97-AF65-F5344CB8AC3E}">
        <p14:creationId xmlns:p14="http://schemas.microsoft.com/office/powerpoint/2010/main" val="893779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11E8-B926-4E8D-8CD7-BE867DA1F3F1}" type="datetimeFigureOut">
              <a:rPr lang="en-US" smtClean="0"/>
              <a:pPr/>
              <a:t>9/11/2017</a:t>
            </a:fld>
            <a:endParaRPr lang="en-US"/>
          </a:p>
        </p:txBody>
      </p:sp>
      <p:sp>
        <p:nvSpPr>
          <p:cNvPr id="4" name="Slide Image Placeholder 3"/>
          <p:cNvSpPr>
            <a:spLocks noGrp="1" noRot="1" noChangeAspect="1"/>
          </p:cNvSpPr>
          <p:nvPr>
            <p:ph type="sldImg" idx="2"/>
          </p:nvPr>
        </p:nvSpPr>
        <p:spPr>
          <a:xfrm>
            <a:off x="574675" y="685800"/>
            <a:ext cx="570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F54D4F-C656-4817-B657-BE8D5459AAC9}" type="slidenum">
              <a:rPr lang="en-US" smtClean="0"/>
              <a:pPr/>
              <a:t>‹#›</a:t>
            </a:fld>
            <a:endParaRPr lang="en-US"/>
          </a:p>
        </p:txBody>
      </p:sp>
    </p:spTree>
    <p:extLst>
      <p:ext uri="{BB962C8B-B14F-4D97-AF65-F5344CB8AC3E}">
        <p14:creationId xmlns:p14="http://schemas.microsoft.com/office/powerpoint/2010/main" val="3816336936"/>
      </p:ext>
    </p:extLst>
  </p:cSld>
  <p:clrMap bg1="lt1" tx1="dk1" bg2="lt2" tx2="dk2" accent1="accent1" accent2="accent2" accent3="accent3" accent4="accent4" accent5="accent5" accent6="accent6" hlink="hlink" folHlink="folHlink"/>
  <p:notesStyle>
    <a:lvl1pPr marL="0" algn="l" defTabSz="1151321" rtl="0" eaLnBrk="1" latinLnBrk="0" hangingPunct="1">
      <a:defRPr sz="1500" kern="1200">
        <a:solidFill>
          <a:schemeClr val="tx1"/>
        </a:solidFill>
        <a:latin typeface="+mn-lt"/>
        <a:ea typeface="+mn-ea"/>
        <a:cs typeface="+mn-cs"/>
      </a:defRPr>
    </a:lvl1pPr>
    <a:lvl2pPr marL="575661" algn="l" defTabSz="1151321" rtl="0" eaLnBrk="1" latinLnBrk="0" hangingPunct="1">
      <a:defRPr sz="1500" kern="1200">
        <a:solidFill>
          <a:schemeClr val="tx1"/>
        </a:solidFill>
        <a:latin typeface="+mn-lt"/>
        <a:ea typeface="+mn-ea"/>
        <a:cs typeface="+mn-cs"/>
      </a:defRPr>
    </a:lvl2pPr>
    <a:lvl3pPr marL="1151321" algn="l" defTabSz="1151321" rtl="0" eaLnBrk="1" latinLnBrk="0" hangingPunct="1">
      <a:defRPr sz="1500" kern="1200">
        <a:solidFill>
          <a:schemeClr val="tx1"/>
        </a:solidFill>
        <a:latin typeface="+mn-lt"/>
        <a:ea typeface="+mn-ea"/>
        <a:cs typeface="+mn-cs"/>
      </a:defRPr>
    </a:lvl3pPr>
    <a:lvl4pPr marL="1726982" algn="l" defTabSz="1151321" rtl="0" eaLnBrk="1" latinLnBrk="0" hangingPunct="1">
      <a:defRPr sz="1500" kern="1200">
        <a:solidFill>
          <a:schemeClr val="tx1"/>
        </a:solidFill>
        <a:latin typeface="+mn-lt"/>
        <a:ea typeface="+mn-ea"/>
        <a:cs typeface="+mn-cs"/>
      </a:defRPr>
    </a:lvl4pPr>
    <a:lvl5pPr marL="2302642" algn="l" defTabSz="1151321" rtl="0" eaLnBrk="1" latinLnBrk="0" hangingPunct="1">
      <a:defRPr sz="1500" kern="1200">
        <a:solidFill>
          <a:schemeClr val="tx1"/>
        </a:solidFill>
        <a:latin typeface="+mn-lt"/>
        <a:ea typeface="+mn-ea"/>
        <a:cs typeface="+mn-cs"/>
      </a:defRPr>
    </a:lvl5pPr>
    <a:lvl6pPr marL="2878303" algn="l" defTabSz="1151321" rtl="0" eaLnBrk="1" latinLnBrk="0" hangingPunct="1">
      <a:defRPr sz="1500" kern="1200">
        <a:solidFill>
          <a:schemeClr val="tx1"/>
        </a:solidFill>
        <a:latin typeface="+mn-lt"/>
        <a:ea typeface="+mn-ea"/>
        <a:cs typeface="+mn-cs"/>
      </a:defRPr>
    </a:lvl6pPr>
    <a:lvl7pPr marL="3453963" algn="l" defTabSz="1151321" rtl="0" eaLnBrk="1" latinLnBrk="0" hangingPunct="1">
      <a:defRPr sz="1500" kern="1200">
        <a:solidFill>
          <a:schemeClr val="tx1"/>
        </a:solidFill>
        <a:latin typeface="+mn-lt"/>
        <a:ea typeface="+mn-ea"/>
        <a:cs typeface="+mn-cs"/>
      </a:defRPr>
    </a:lvl7pPr>
    <a:lvl8pPr marL="4029624" algn="l" defTabSz="1151321" rtl="0" eaLnBrk="1" latinLnBrk="0" hangingPunct="1">
      <a:defRPr sz="1500" kern="1200">
        <a:solidFill>
          <a:schemeClr val="tx1"/>
        </a:solidFill>
        <a:latin typeface="+mn-lt"/>
        <a:ea typeface="+mn-ea"/>
        <a:cs typeface="+mn-cs"/>
      </a:defRPr>
    </a:lvl8pPr>
    <a:lvl9pPr marL="4605284" algn="l" defTabSz="115132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0F54D4F-C656-4817-B657-BE8D5459AAC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685800"/>
            <a:ext cx="57086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F54D4F-C656-4817-B657-BE8D5459AAC9}"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684213"/>
            <a:ext cx="5711825" cy="34305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F54D4F-C656-4817-B657-BE8D5459AAC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684213"/>
            <a:ext cx="5711825" cy="34305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F54D4F-C656-4817-B657-BE8D5459AAC9}" type="slidenum">
              <a:rPr lang="en-US" smtClean="0"/>
              <a:pPr/>
              <a:t>41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684213"/>
            <a:ext cx="5711825" cy="34305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F54D4F-C656-4817-B657-BE8D5459AAC9}"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7219" y="3443852"/>
            <a:ext cx="8497491" cy="2088183"/>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7219" y="5515236"/>
            <a:ext cx="8497491" cy="1511935"/>
          </a:xfrm>
        </p:spPr>
        <p:txBody>
          <a:bodyPr/>
          <a:lstStyle>
            <a:lvl1pPr marL="0" indent="0" algn="l">
              <a:buNone/>
              <a:defRPr sz="2300" b="1">
                <a:solidFill>
                  <a:schemeClr val="tx2"/>
                </a:solidFill>
              </a:defRPr>
            </a:lvl1pPr>
            <a:lvl2pPr marL="575661" indent="0" algn="ctr">
              <a:buNone/>
            </a:lvl2pPr>
            <a:lvl3pPr marL="1151321" indent="0" algn="ctr">
              <a:buNone/>
            </a:lvl3pPr>
            <a:lvl4pPr marL="1726982" indent="0" algn="ctr">
              <a:buNone/>
            </a:lvl4pPr>
            <a:lvl5pPr marL="2302642" indent="0" algn="ctr">
              <a:buNone/>
            </a:lvl5pPr>
            <a:lvl6pPr marL="2878303" indent="0" algn="ctr">
              <a:buNone/>
            </a:lvl6pPr>
            <a:lvl7pPr marL="3453963" indent="0" algn="ctr">
              <a:buNone/>
            </a:lvl7pPr>
            <a:lvl8pPr marL="4029624" indent="0" algn="ctr">
              <a:buNone/>
            </a:lvl8pPr>
            <a:lvl9pPr marL="460528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1003497" y="1241947"/>
            <a:ext cx="2519892" cy="524536"/>
          </a:xfrm>
        </p:spPr>
        <p:txBody>
          <a:bodyPr/>
          <a:lstStyle/>
          <a:p>
            <a:fld id="{9D1D0397-7A5F-4544-A78A-DCA24367EC9C}" type="datetimeFigureOut">
              <a:rPr lang="en-US" smtClean="0"/>
              <a:pPr/>
              <a:t>9/11/2017</a:t>
            </a:fld>
            <a:endParaRPr lang="en-US"/>
          </a:p>
        </p:txBody>
      </p:sp>
      <p:sp>
        <p:nvSpPr>
          <p:cNvPr id="17" name="Footer Placeholder 16"/>
          <p:cNvSpPr>
            <a:spLocks noGrp="1"/>
          </p:cNvSpPr>
          <p:nvPr>
            <p:ph type="ftr" sz="quarter" idx="11"/>
          </p:nvPr>
        </p:nvSpPr>
        <p:spPr bwMode="auto">
          <a:xfrm rot="5400000">
            <a:off x="10245393" y="4556820"/>
            <a:ext cx="4031827" cy="528733"/>
          </a:xfrm>
        </p:spPr>
        <p:txBody>
          <a:bodyPr/>
          <a:lstStyle/>
          <a:p>
            <a:endParaRPr lang="en-US"/>
          </a:p>
        </p:txBody>
      </p:sp>
      <p:sp>
        <p:nvSpPr>
          <p:cNvPr id="10" name="Rectangle 9"/>
          <p:cNvSpPr/>
          <p:nvPr/>
        </p:nvSpPr>
        <p:spPr bwMode="auto">
          <a:xfrm>
            <a:off x="524537" y="0"/>
            <a:ext cx="839258" cy="7559675"/>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2" name="Rectangle 11"/>
          <p:cNvSpPr/>
          <p:nvPr/>
        </p:nvSpPr>
        <p:spPr bwMode="auto">
          <a:xfrm>
            <a:off x="380442" y="0"/>
            <a:ext cx="144095" cy="7559675"/>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4" name="Rectangle 13"/>
          <p:cNvSpPr/>
          <p:nvPr/>
        </p:nvSpPr>
        <p:spPr bwMode="auto">
          <a:xfrm>
            <a:off x="1363795" y="0"/>
            <a:ext cx="250390" cy="7559675"/>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9" name="Rectangle 18"/>
          <p:cNvSpPr/>
          <p:nvPr/>
        </p:nvSpPr>
        <p:spPr bwMode="auto">
          <a:xfrm>
            <a:off x="1571296" y="0"/>
            <a:ext cx="317035" cy="7559675"/>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1" name="Straight Connector 10"/>
          <p:cNvSpPr>
            <a:spLocks noChangeShapeType="1"/>
          </p:cNvSpPr>
          <p:nvPr/>
        </p:nvSpPr>
        <p:spPr bwMode="auto">
          <a:xfrm>
            <a:off x="146408" y="0"/>
            <a:ext cx="0" cy="7559675"/>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8" name="Straight Connector 17"/>
          <p:cNvSpPr>
            <a:spLocks noChangeShapeType="1"/>
          </p:cNvSpPr>
          <p:nvPr/>
        </p:nvSpPr>
        <p:spPr bwMode="auto">
          <a:xfrm>
            <a:off x="1258888" y="0"/>
            <a:ext cx="0" cy="7559675"/>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20" name="Straight Connector 19"/>
          <p:cNvSpPr>
            <a:spLocks noChangeShapeType="1"/>
          </p:cNvSpPr>
          <p:nvPr/>
        </p:nvSpPr>
        <p:spPr bwMode="auto">
          <a:xfrm>
            <a:off x="1175887" y="0"/>
            <a:ext cx="0" cy="7559675"/>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6" name="Straight Connector 15"/>
          <p:cNvSpPr>
            <a:spLocks noChangeShapeType="1"/>
          </p:cNvSpPr>
          <p:nvPr/>
        </p:nvSpPr>
        <p:spPr bwMode="auto">
          <a:xfrm>
            <a:off x="2377128" y="0"/>
            <a:ext cx="0" cy="7559675"/>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5" name="Straight Connector 14"/>
          <p:cNvSpPr>
            <a:spLocks noChangeShapeType="1"/>
          </p:cNvSpPr>
          <p:nvPr/>
        </p:nvSpPr>
        <p:spPr bwMode="auto">
          <a:xfrm>
            <a:off x="1468702" y="0"/>
            <a:ext cx="0" cy="7559675"/>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22" name="Straight Connector 21"/>
          <p:cNvSpPr>
            <a:spLocks noChangeShapeType="1"/>
          </p:cNvSpPr>
          <p:nvPr/>
        </p:nvSpPr>
        <p:spPr bwMode="auto">
          <a:xfrm>
            <a:off x="12547375" y="0"/>
            <a:ext cx="0" cy="7559675"/>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27" name="Rectangle 26"/>
          <p:cNvSpPr/>
          <p:nvPr/>
        </p:nvSpPr>
        <p:spPr bwMode="auto">
          <a:xfrm>
            <a:off x="1678517" y="0"/>
            <a:ext cx="104907" cy="7559675"/>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1" name="Oval 20"/>
          <p:cNvSpPr/>
          <p:nvPr/>
        </p:nvSpPr>
        <p:spPr bwMode="auto">
          <a:xfrm>
            <a:off x="839258" y="3779837"/>
            <a:ext cx="1783424" cy="1427939"/>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3" name="Oval 22"/>
          <p:cNvSpPr/>
          <p:nvPr/>
        </p:nvSpPr>
        <p:spPr bwMode="auto">
          <a:xfrm>
            <a:off x="1803017" y="5364693"/>
            <a:ext cx="883072" cy="7070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4" name="Oval 23"/>
          <p:cNvSpPr/>
          <p:nvPr/>
        </p:nvSpPr>
        <p:spPr bwMode="auto">
          <a:xfrm>
            <a:off x="1502129" y="6063428"/>
            <a:ext cx="188833" cy="1511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6" name="Oval 25"/>
          <p:cNvSpPr/>
          <p:nvPr/>
        </p:nvSpPr>
        <p:spPr bwMode="auto">
          <a:xfrm>
            <a:off x="2291175" y="6380366"/>
            <a:ext cx="377666" cy="30238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5" name="Oval 24"/>
          <p:cNvSpPr/>
          <p:nvPr/>
        </p:nvSpPr>
        <p:spPr>
          <a:xfrm>
            <a:off x="2622682" y="4955787"/>
            <a:ext cx="503555" cy="40318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824924" y="5432981"/>
            <a:ext cx="839258" cy="570474"/>
          </a:xfrm>
        </p:spPr>
        <p:txBody>
          <a:bodyPr/>
          <a:lstStyle/>
          <a:p>
            <a:fld id="{686E4309-824A-46FA-B734-CD824CCE006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1D0397-7A5F-4544-A78A-DCA24367EC9C}"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E4309-824A-46FA-B734-CD824CCE00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6935" y="302739"/>
            <a:ext cx="2307960" cy="645022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29444" y="302738"/>
            <a:ext cx="8287676" cy="645022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1D0397-7A5F-4544-A78A-DCA24367EC9C}"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E4309-824A-46FA-B734-CD824CCE006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29444" y="1763924"/>
            <a:ext cx="10280915" cy="5372409"/>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9D1D0397-7A5F-4544-A78A-DCA24367EC9C}" type="datetimeFigureOut">
              <a:rPr lang="en-US" smtClean="0"/>
              <a:pPr/>
              <a:t>9/11/2017</a:t>
            </a:fld>
            <a:endParaRPr lang="en-US"/>
          </a:p>
        </p:txBody>
      </p:sp>
      <p:sp>
        <p:nvSpPr>
          <p:cNvPr id="9" name="Slide Number Placeholder 8"/>
          <p:cNvSpPr>
            <a:spLocks noGrp="1"/>
          </p:cNvSpPr>
          <p:nvPr>
            <p:ph type="sldNum" sz="quarter" idx="15"/>
          </p:nvPr>
        </p:nvSpPr>
        <p:spPr/>
        <p:txBody>
          <a:bodyPr rtlCol="0"/>
          <a:lstStyle/>
          <a:p>
            <a:fld id="{686E4309-824A-46FA-B734-CD824CCE0061}"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147219" y="3191863"/>
            <a:ext cx="8497491" cy="2263703"/>
          </a:xfrm>
        </p:spPr>
        <p:txBody>
          <a:bodyPr/>
          <a:lstStyle>
            <a:lvl1pPr algn="l">
              <a:buNone/>
              <a:defRPr sz="38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147219" y="5522763"/>
            <a:ext cx="8497491" cy="1511935"/>
          </a:xfrm>
        </p:spPr>
        <p:txBody>
          <a:bodyPr anchor="t"/>
          <a:lstStyle>
            <a:lvl1pPr marL="0" indent="0">
              <a:buNone/>
              <a:defRPr sz="2300" b="1">
                <a:solidFill>
                  <a:schemeClr val="tx2"/>
                </a:solidFill>
              </a:defRPr>
            </a:lvl1pPr>
            <a:lvl2pPr>
              <a:buNone/>
              <a:defRPr sz="2300">
                <a:solidFill>
                  <a:schemeClr val="tx1">
                    <a:tint val="75000"/>
                  </a:schemeClr>
                </a:solidFill>
              </a:defRPr>
            </a:lvl2pPr>
            <a:lvl3pPr>
              <a:buNone/>
              <a:defRPr sz="2000">
                <a:solidFill>
                  <a:schemeClr val="tx1">
                    <a:tint val="75000"/>
                  </a:schemeClr>
                </a:solidFill>
              </a:defRPr>
            </a:lvl3pPr>
            <a:lvl4pPr>
              <a:buNone/>
              <a:defRPr sz="1800">
                <a:solidFill>
                  <a:schemeClr val="tx1">
                    <a:tint val="75000"/>
                  </a:schemeClr>
                </a:solidFill>
              </a:defRPr>
            </a:lvl4pPr>
            <a:lvl5pPr>
              <a:buNone/>
              <a:defRPr sz="18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1001618" y="1237908"/>
            <a:ext cx="2519892" cy="524536"/>
          </a:xfrm>
        </p:spPr>
        <p:txBody>
          <a:bodyPr/>
          <a:lstStyle/>
          <a:p>
            <a:fld id="{9D1D0397-7A5F-4544-A78A-DCA24367EC9C}" type="datetimeFigureOut">
              <a:rPr lang="en-US" smtClean="0"/>
              <a:pPr/>
              <a:t>9/11/2017</a:t>
            </a:fld>
            <a:endParaRPr lang="en-US"/>
          </a:p>
        </p:txBody>
      </p:sp>
      <p:sp>
        <p:nvSpPr>
          <p:cNvPr id="5" name="Footer Placeholder 4"/>
          <p:cNvSpPr>
            <a:spLocks noGrp="1"/>
          </p:cNvSpPr>
          <p:nvPr>
            <p:ph type="ftr" sz="quarter" idx="11"/>
          </p:nvPr>
        </p:nvSpPr>
        <p:spPr bwMode="auto">
          <a:xfrm rot="5400000">
            <a:off x="10245651" y="4553666"/>
            <a:ext cx="4031827" cy="528733"/>
          </a:xfrm>
        </p:spPr>
        <p:txBody>
          <a:bodyPr/>
          <a:lstStyle/>
          <a:p>
            <a:endParaRPr lang="en-US"/>
          </a:p>
        </p:txBody>
      </p:sp>
      <p:sp>
        <p:nvSpPr>
          <p:cNvPr id="9" name="Rectangle 8"/>
          <p:cNvSpPr/>
          <p:nvPr/>
        </p:nvSpPr>
        <p:spPr bwMode="auto">
          <a:xfrm>
            <a:off x="524537" y="0"/>
            <a:ext cx="839258" cy="7559675"/>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0" name="Rectangle 9"/>
          <p:cNvSpPr/>
          <p:nvPr/>
        </p:nvSpPr>
        <p:spPr bwMode="auto">
          <a:xfrm>
            <a:off x="380442" y="0"/>
            <a:ext cx="144095" cy="7559675"/>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1" name="Rectangle 10"/>
          <p:cNvSpPr/>
          <p:nvPr/>
        </p:nvSpPr>
        <p:spPr bwMode="auto">
          <a:xfrm>
            <a:off x="1363795" y="0"/>
            <a:ext cx="250390" cy="7559675"/>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2" name="Rectangle 11"/>
          <p:cNvSpPr/>
          <p:nvPr/>
        </p:nvSpPr>
        <p:spPr bwMode="auto">
          <a:xfrm>
            <a:off x="1571296" y="0"/>
            <a:ext cx="317035" cy="7559675"/>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3" name="Straight Connector 12"/>
          <p:cNvSpPr>
            <a:spLocks noChangeShapeType="1"/>
          </p:cNvSpPr>
          <p:nvPr/>
        </p:nvSpPr>
        <p:spPr bwMode="auto">
          <a:xfrm>
            <a:off x="146408" y="0"/>
            <a:ext cx="0" cy="7559675"/>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4" name="Straight Connector 13"/>
          <p:cNvSpPr>
            <a:spLocks noChangeShapeType="1"/>
          </p:cNvSpPr>
          <p:nvPr/>
        </p:nvSpPr>
        <p:spPr bwMode="auto">
          <a:xfrm>
            <a:off x="1258888" y="0"/>
            <a:ext cx="0" cy="7559675"/>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5" name="Straight Connector 14"/>
          <p:cNvSpPr>
            <a:spLocks noChangeShapeType="1"/>
          </p:cNvSpPr>
          <p:nvPr/>
        </p:nvSpPr>
        <p:spPr bwMode="auto">
          <a:xfrm>
            <a:off x="1175887" y="0"/>
            <a:ext cx="0" cy="7559675"/>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6" name="Straight Connector 15"/>
          <p:cNvSpPr>
            <a:spLocks noChangeShapeType="1"/>
          </p:cNvSpPr>
          <p:nvPr/>
        </p:nvSpPr>
        <p:spPr bwMode="auto">
          <a:xfrm>
            <a:off x="2377128" y="0"/>
            <a:ext cx="0" cy="7559675"/>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7" name="Straight Connector 16"/>
          <p:cNvSpPr>
            <a:spLocks noChangeShapeType="1"/>
          </p:cNvSpPr>
          <p:nvPr/>
        </p:nvSpPr>
        <p:spPr bwMode="auto">
          <a:xfrm>
            <a:off x="1468702" y="0"/>
            <a:ext cx="0" cy="7559675"/>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8" name="Rectangle 17"/>
          <p:cNvSpPr/>
          <p:nvPr/>
        </p:nvSpPr>
        <p:spPr bwMode="auto">
          <a:xfrm>
            <a:off x="1678517" y="0"/>
            <a:ext cx="104907" cy="7559675"/>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19" name="Oval 18"/>
          <p:cNvSpPr/>
          <p:nvPr/>
        </p:nvSpPr>
        <p:spPr bwMode="auto">
          <a:xfrm>
            <a:off x="839258" y="3779837"/>
            <a:ext cx="1783424" cy="1427939"/>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0" name="Oval 19"/>
          <p:cNvSpPr/>
          <p:nvPr/>
        </p:nvSpPr>
        <p:spPr bwMode="auto">
          <a:xfrm>
            <a:off x="1823768" y="5364693"/>
            <a:ext cx="883072" cy="7070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1" name="Oval 20"/>
          <p:cNvSpPr/>
          <p:nvPr/>
        </p:nvSpPr>
        <p:spPr bwMode="auto">
          <a:xfrm>
            <a:off x="1502129" y="6063428"/>
            <a:ext cx="188833" cy="1511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2" name="Oval 21"/>
          <p:cNvSpPr/>
          <p:nvPr/>
        </p:nvSpPr>
        <p:spPr bwMode="auto">
          <a:xfrm>
            <a:off x="2291175" y="6383726"/>
            <a:ext cx="377666" cy="30238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3" name="Oval 22"/>
          <p:cNvSpPr/>
          <p:nvPr/>
        </p:nvSpPr>
        <p:spPr bwMode="auto">
          <a:xfrm>
            <a:off x="2586942" y="4938247"/>
            <a:ext cx="503555" cy="40318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6" name="Straight Connector 25"/>
          <p:cNvSpPr>
            <a:spLocks noChangeShapeType="1"/>
          </p:cNvSpPr>
          <p:nvPr/>
        </p:nvSpPr>
        <p:spPr bwMode="auto">
          <a:xfrm>
            <a:off x="12525468" y="0"/>
            <a:ext cx="0" cy="7559675"/>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6" name="Slide Number Placeholder 5"/>
          <p:cNvSpPr>
            <a:spLocks noGrp="1"/>
          </p:cNvSpPr>
          <p:nvPr>
            <p:ph type="sldNum" sz="quarter" idx="12"/>
          </p:nvPr>
        </p:nvSpPr>
        <p:spPr bwMode="auto">
          <a:xfrm>
            <a:off x="1845675" y="5432981"/>
            <a:ext cx="839258" cy="570474"/>
          </a:xfrm>
        </p:spPr>
        <p:txBody>
          <a:bodyPr/>
          <a:lstStyle/>
          <a:p>
            <a:fld id="{686E4309-824A-46FA-B734-CD824CCE006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D1D0397-7A5F-4544-A78A-DCA24367EC9C}"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E4309-824A-46FA-B734-CD824CCE0061}" type="slidenum">
              <a:rPr lang="en-US" smtClean="0"/>
              <a:pPr/>
              <a:t>‹#›</a:t>
            </a:fld>
            <a:endParaRPr lang="en-US"/>
          </a:p>
        </p:txBody>
      </p:sp>
      <p:sp>
        <p:nvSpPr>
          <p:cNvPr id="9" name="Content Placeholder 8"/>
          <p:cNvSpPr>
            <a:spLocks noGrp="1"/>
          </p:cNvSpPr>
          <p:nvPr>
            <p:ph sz="quarter" idx="1"/>
          </p:nvPr>
        </p:nvSpPr>
        <p:spPr>
          <a:xfrm>
            <a:off x="629444" y="1763924"/>
            <a:ext cx="5035550" cy="503978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879005" y="1763924"/>
            <a:ext cx="5035550" cy="503978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444" y="300987"/>
            <a:ext cx="10385822" cy="1259946"/>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D1D0397-7A5F-4544-A78A-DCA24367EC9C}" type="datetimeFigureOut">
              <a:rPr lang="en-US" smtClean="0"/>
              <a:pPr/>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E4309-824A-46FA-B734-CD824CCE0061}" type="slidenum">
              <a:rPr lang="en-US" smtClean="0"/>
              <a:pPr/>
              <a:t>‹#›</a:t>
            </a:fld>
            <a:endParaRPr lang="en-US"/>
          </a:p>
        </p:txBody>
      </p:sp>
      <p:sp>
        <p:nvSpPr>
          <p:cNvPr id="11" name="Content Placeholder 10"/>
          <p:cNvSpPr>
            <a:spLocks noGrp="1"/>
          </p:cNvSpPr>
          <p:nvPr>
            <p:ph sz="quarter" idx="2"/>
          </p:nvPr>
        </p:nvSpPr>
        <p:spPr>
          <a:xfrm>
            <a:off x="629444" y="2603888"/>
            <a:ext cx="5035550" cy="42838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019056" y="2603888"/>
            <a:ext cx="5035550" cy="42838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29444" y="1730326"/>
            <a:ext cx="5035550" cy="725729"/>
          </a:xfrm>
          <a:prstGeom prst="roundRect">
            <a:avLst>
              <a:gd name="adj" fmla="val 16667"/>
            </a:avLst>
          </a:prstGeom>
          <a:solidFill>
            <a:schemeClr val="accent1"/>
          </a:solidFill>
        </p:spPr>
        <p:txBody>
          <a:bodyPr rtlCol="0" anchor="ctr">
            <a:noAutofit/>
          </a:bodyPr>
          <a:lstStyle>
            <a:lvl1pPr marL="0" indent="0">
              <a:buFontTx/>
              <a:buNone/>
              <a:defRPr sz="25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979716" y="1730326"/>
            <a:ext cx="5035550" cy="725729"/>
          </a:xfrm>
          <a:prstGeom prst="roundRect">
            <a:avLst>
              <a:gd name="adj" fmla="val 16667"/>
            </a:avLst>
          </a:prstGeom>
          <a:solidFill>
            <a:schemeClr val="accent1"/>
          </a:solidFill>
        </p:spPr>
        <p:txBody>
          <a:bodyPr rtlCol="0" anchor="ctr">
            <a:noAutofit/>
          </a:bodyPr>
          <a:lstStyle>
            <a:lvl1pPr marL="0" indent="0">
              <a:buFontTx/>
              <a:buNone/>
              <a:defRPr sz="25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9D1D0397-7A5F-4544-A78A-DCA24367EC9C}" type="datetimeFigureOut">
              <a:rPr lang="en-US" smtClean="0"/>
              <a:pPr/>
              <a:t>9/11/2017</a:t>
            </a:fld>
            <a:endParaRPr lang="en-US"/>
          </a:p>
        </p:txBody>
      </p:sp>
      <p:sp>
        <p:nvSpPr>
          <p:cNvPr id="7" name="Slide Number Placeholder 6"/>
          <p:cNvSpPr>
            <a:spLocks noGrp="1"/>
          </p:cNvSpPr>
          <p:nvPr>
            <p:ph type="sldNum" sz="quarter" idx="11"/>
          </p:nvPr>
        </p:nvSpPr>
        <p:spPr/>
        <p:txBody>
          <a:bodyPr rtlCol="0"/>
          <a:lstStyle/>
          <a:p>
            <a:fld id="{686E4309-824A-46FA-B734-CD824CCE0061}"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D0397-7A5F-4544-A78A-DCA24367EC9C}" type="datetimeFigureOut">
              <a:rPr lang="en-US" smtClean="0"/>
              <a:pPr/>
              <a:t>9/11/2017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E4309-824A-46FA-B734-CD824CCE00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2064339" y="0"/>
            <a:ext cx="0" cy="7559675"/>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115132" tIns="57566" rIns="115132" bIns="57566" anchor="t" compatLnSpc="1"/>
          <a:lstStyle/>
          <a:p>
            <a:endParaRPr kumimoji="0" lang="en-US" dirty="0"/>
          </a:p>
        </p:txBody>
      </p:sp>
      <p:sp>
        <p:nvSpPr>
          <p:cNvPr id="2" name="Title 1"/>
          <p:cNvSpPr>
            <a:spLocks noGrp="1"/>
          </p:cNvSpPr>
          <p:nvPr>
            <p:ph type="title"/>
          </p:nvPr>
        </p:nvSpPr>
        <p:spPr>
          <a:xfrm rot="5400000">
            <a:off x="5507859" y="3465116"/>
            <a:ext cx="6954901" cy="629444"/>
          </a:xfrm>
        </p:spPr>
        <p:txBody>
          <a:bodyPr anchor="b"/>
          <a:lstStyle>
            <a:lvl1pPr algn="l">
              <a:buNone/>
              <a:defRPr sz="25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378712" y="302387"/>
            <a:ext cx="2102342" cy="5493364"/>
          </a:xfrm>
        </p:spPr>
        <p:txBody>
          <a:bodyPr/>
          <a:lstStyle>
            <a:lvl1pPr marL="0" indent="0">
              <a:spcBef>
                <a:spcPts val="504"/>
              </a:spcBef>
              <a:spcAft>
                <a:spcPts val="1259"/>
              </a:spcAft>
              <a:buNone/>
              <a:defRPr sz="1500"/>
            </a:lvl1pPr>
            <a:lvl2pPr>
              <a:buNone/>
              <a:defRPr sz="1500"/>
            </a:lvl2pPr>
            <a:lvl3pPr>
              <a:buNone/>
              <a:defRPr sz="1300"/>
            </a:lvl3pPr>
            <a:lvl4pPr>
              <a:buNone/>
              <a:defRPr sz="1100"/>
            </a:lvl4pPr>
            <a:lvl5pPr>
              <a:buNone/>
              <a:defRPr sz="11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602398" y="0"/>
            <a:ext cx="0" cy="7559675"/>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dirty="0"/>
          </a:p>
        </p:txBody>
      </p:sp>
      <p:sp>
        <p:nvSpPr>
          <p:cNvPr id="9" name="Straight Connector 8"/>
          <p:cNvSpPr>
            <a:spLocks noChangeShapeType="1"/>
          </p:cNvSpPr>
          <p:nvPr/>
        </p:nvSpPr>
        <p:spPr bwMode="auto">
          <a:xfrm>
            <a:off x="8525158" y="0"/>
            <a:ext cx="0" cy="7559675"/>
          </a:xfrm>
          <a:prstGeom prst="line">
            <a:avLst/>
          </a:prstGeom>
          <a:noFill/>
          <a:ln w="12700"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dirty="0"/>
          </a:p>
        </p:txBody>
      </p:sp>
      <p:sp>
        <p:nvSpPr>
          <p:cNvPr id="11" name="Straight Connector 10"/>
          <p:cNvSpPr>
            <a:spLocks noChangeShapeType="1"/>
          </p:cNvSpPr>
          <p:nvPr/>
        </p:nvSpPr>
        <p:spPr bwMode="auto">
          <a:xfrm>
            <a:off x="12379060" y="0"/>
            <a:ext cx="0" cy="7559675"/>
          </a:xfrm>
          <a:prstGeom prst="line">
            <a:avLst/>
          </a:prstGeom>
          <a:noFill/>
          <a:ln w="19050"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2" name="Rectangle 11"/>
          <p:cNvSpPr/>
          <p:nvPr/>
        </p:nvSpPr>
        <p:spPr bwMode="auto">
          <a:xfrm>
            <a:off x="12169246" y="0"/>
            <a:ext cx="419629" cy="7559675"/>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3" name="Straight Connector 12"/>
          <p:cNvSpPr>
            <a:spLocks noChangeShapeType="1"/>
          </p:cNvSpPr>
          <p:nvPr/>
        </p:nvSpPr>
        <p:spPr bwMode="auto">
          <a:xfrm>
            <a:off x="12274153" y="0"/>
            <a:ext cx="0" cy="7559675"/>
          </a:xfrm>
          <a:prstGeom prst="line">
            <a:avLst/>
          </a:prstGeom>
          <a:noFill/>
          <a:ln w="9525"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4" name="Oval 13"/>
          <p:cNvSpPr/>
          <p:nvPr/>
        </p:nvSpPr>
        <p:spPr>
          <a:xfrm>
            <a:off x="11229276" y="6299729"/>
            <a:ext cx="755333" cy="60477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18" name="Content Placeholder 17"/>
          <p:cNvSpPr>
            <a:spLocks noGrp="1"/>
          </p:cNvSpPr>
          <p:nvPr>
            <p:ph sz="quarter" idx="1"/>
          </p:nvPr>
        </p:nvSpPr>
        <p:spPr>
          <a:xfrm>
            <a:off x="419629" y="302387"/>
            <a:ext cx="7763140" cy="69750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9D1D0397-7A5F-4544-A78A-DCA24367EC9C}" type="datetimeFigureOut">
              <a:rPr lang="en-US" smtClean="0"/>
              <a:pPr/>
              <a:t>9/11/2017</a:t>
            </a:fld>
            <a:endParaRPr lang="en-US"/>
          </a:p>
        </p:txBody>
      </p:sp>
      <p:sp>
        <p:nvSpPr>
          <p:cNvPr id="22" name="Slide Number Placeholder 21"/>
          <p:cNvSpPr>
            <a:spLocks noGrp="1"/>
          </p:cNvSpPr>
          <p:nvPr>
            <p:ph type="sldNum" sz="quarter" idx="15"/>
          </p:nvPr>
        </p:nvSpPr>
        <p:spPr/>
        <p:txBody>
          <a:bodyPr rtlCol="0"/>
          <a:lstStyle/>
          <a:p>
            <a:fld id="{686E4309-824A-46FA-B734-CD824CCE0061}"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2064339" y="0"/>
            <a:ext cx="0" cy="7559675"/>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3" name="Oval 12"/>
          <p:cNvSpPr/>
          <p:nvPr/>
        </p:nvSpPr>
        <p:spPr>
          <a:xfrm>
            <a:off x="11229276" y="6299729"/>
            <a:ext cx="755333" cy="60477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 name="Title 1"/>
          <p:cNvSpPr>
            <a:spLocks noGrp="1"/>
          </p:cNvSpPr>
          <p:nvPr>
            <p:ph type="title"/>
          </p:nvPr>
        </p:nvSpPr>
        <p:spPr>
          <a:xfrm rot="5400000">
            <a:off x="5477960" y="3465116"/>
            <a:ext cx="6954901" cy="629444"/>
          </a:xfrm>
        </p:spPr>
        <p:txBody>
          <a:bodyPr anchor="b"/>
          <a:lstStyle>
            <a:lvl1pPr algn="l">
              <a:buNone/>
              <a:defRPr sz="25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497491" cy="7559675"/>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40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9314718" y="291888"/>
            <a:ext cx="2098146" cy="5463125"/>
          </a:xfrm>
        </p:spPr>
        <p:txBody>
          <a:bodyPr rot="0" spcFirstLastPara="0" vertOverflow="overflow" horzOverflow="overflow" vert="horz" wrap="square" lIns="115132" tIns="57566" rIns="115132" bIns="57566" numCol="1" spcCol="345396" rtlCol="0" fromWordArt="0" anchor="t" anchorCtr="0" forceAA="0" compatLnSpc="1">
            <a:normAutofit/>
          </a:bodyPr>
          <a:lstStyle>
            <a:lvl1pPr marL="0" indent="0">
              <a:spcBef>
                <a:spcPts val="126"/>
              </a:spcBef>
              <a:spcAft>
                <a:spcPts val="504"/>
              </a:spcAft>
              <a:buFontTx/>
              <a:buNone/>
              <a:defRPr sz="1500"/>
            </a:lvl1pPr>
            <a:lvl2pPr>
              <a:defRPr sz="1500"/>
            </a:lvl2pPr>
            <a:lvl3pPr>
              <a:defRPr sz="1300"/>
            </a:lvl3pPr>
            <a:lvl4pPr>
              <a:defRPr sz="1100"/>
            </a:lvl4pPr>
            <a:lvl5pPr>
              <a:defRPr sz="11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2379060" y="0"/>
            <a:ext cx="0" cy="7559675"/>
          </a:xfrm>
          <a:prstGeom prst="line">
            <a:avLst/>
          </a:prstGeom>
          <a:noFill/>
          <a:ln w="9525" cap="flat" cmpd="sng" algn="ctr">
            <a:solidFill>
              <a:schemeClr val="tx1"/>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1" name="Rectangle 10"/>
          <p:cNvSpPr/>
          <p:nvPr/>
        </p:nvSpPr>
        <p:spPr bwMode="auto">
          <a:xfrm>
            <a:off x="12169246" y="0"/>
            <a:ext cx="419629" cy="7559675"/>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2" name="Straight Connector 11"/>
          <p:cNvSpPr>
            <a:spLocks noChangeShapeType="1"/>
          </p:cNvSpPr>
          <p:nvPr/>
        </p:nvSpPr>
        <p:spPr bwMode="auto">
          <a:xfrm>
            <a:off x="12274153" y="0"/>
            <a:ext cx="0" cy="7559675"/>
          </a:xfrm>
          <a:prstGeom prst="line">
            <a:avLst/>
          </a:prstGeom>
          <a:noFill/>
          <a:ln w="9525"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9" name="Straight Connector 18"/>
          <p:cNvSpPr>
            <a:spLocks noChangeShapeType="1"/>
          </p:cNvSpPr>
          <p:nvPr/>
        </p:nvSpPr>
        <p:spPr bwMode="auto">
          <a:xfrm>
            <a:off x="8602398" y="0"/>
            <a:ext cx="0" cy="7559675"/>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dirty="0"/>
          </a:p>
        </p:txBody>
      </p:sp>
      <p:sp>
        <p:nvSpPr>
          <p:cNvPr id="20" name="Straight Connector 19"/>
          <p:cNvSpPr>
            <a:spLocks noChangeShapeType="1"/>
          </p:cNvSpPr>
          <p:nvPr/>
        </p:nvSpPr>
        <p:spPr bwMode="auto">
          <a:xfrm>
            <a:off x="8525158" y="0"/>
            <a:ext cx="0" cy="7559675"/>
          </a:xfrm>
          <a:prstGeom prst="line">
            <a:avLst/>
          </a:prstGeom>
          <a:noFill/>
          <a:ln w="12700"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dirty="0"/>
          </a:p>
        </p:txBody>
      </p:sp>
      <p:sp>
        <p:nvSpPr>
          <p:cNvPr id="17" name="Date Placeholder 16"/>
          <p:cNvSpPr>
            <a:spLocks noGrp="1"/>
          </p:cNvSpPr>
          <p:nvPr>
            <p:ph type="dt" sz="half" idx="10"/>
          </p:nvPr>
        </p:nvSpPr>
        <p:spPr/>
        <p:txBody>
          <a:bodyPr rtlCol="0"/>
          <a:lstStyle/>
          <a:p>
            <a:fld id="{9D1D0397-7A5F-4544-A78A-DCA24367EC9C}" type="datetimeFigureOut">
              <a:rPr lang="en-US" smtClean="0"/>
              <a:pPr/>
              <a:t>9/11/2017</a:t>
            </a:fld>
            <a:endParaRPr lang="en-US"/>
          </a:p>
        </p:txBody>
      </p:sp>
      <p:sp>
        <p:nvSpPr>
          <p:cNvPr id="18" name="Slide Number Placeholder 17"/>
          <p:cNvSpPr>
            <a:spLocks noGrp="1"/>
          </p:cNvSpPr>
          <p:nvPr>
            <p:ph type="sldNum" sz="quarter" idx="11"/>
          </p:nvPr>
        </p:nvSpPr>
        <p:spPr/>
        <p:txBody>
          <a:bodyPr rtlCol="0"/>
          <a:lstStyle/>
          <a:p>
            <a:fld id="{686E4309-824A-46FA-B734-CD824CCE0061}"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2064339" y="0"/>
            <a:ext cx="0" cy="7559675"/>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115132" tIns="57566" rIns="115132" bIns="57566" anchor="t" compatLnSpc="1"/>
          <a:lstStyle/>
          <a:p>
            <a:endParaRPr kumimoji="0" lang="en-US" dirty="0"/>
          </a:p>
        </p:txBody>
      </p:sp>
      <p:sp>
        <p:nvSpPr>
          <p:cNvPr id="22" name="Title Placeholder 21"/>
          <p:cNvSpPr>
            <a:spLocks noGrp="1"/>
          </p:cNvSpPr>
          <p:nvPr>
            <p:ph type="title"/>
          </p:nvPr>
        </p:nvSpPr>
        <p:spPr>
          <a:xfrm>
            <a:off x="629444" y="302737"/>
            <a:ext cx="10280915" cy="1259946"/>
          </a:xfrm>
          <a:prstGeom prst="rect">
            <a:avLst/>
          </a:prstGeom>
        </p:spPr>
        <p:txBody>
          <a:bodyPr vert="horz" lIns="115132" tIns="57566" rIns="115132" bIns="57566"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29444" y="1763924"/>
            <a:ext cx="10280915" cy="5372409"/>
          </a:xfrm>
          <a:prstGeom prst="rect">
            <a:avLst/>
          </a:prstGeom>
        </p:spPr>
        <p:txBody>
          <a:bodyPr vert="horz" lIns="115132" tIns="57566" rIns="115132" bIns="5756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10724790" y="1139845"/>
            <a:ext cx="2217505" cy="528733"/>
          </a:xfrm>
          <a:prstGeom prst="rect">
            <a:avLst/>
          </a:prstGeom>
        </p:spPr>
        <p:txBody>
          <a:bodyPr vert="horz" lIns="115132" tIns="57566" rIns="115132" bIns="57566" anchor="ctr" anchorCtr="0"/>
          <a:lstStyle>
            <a:lvl1pPr algn="r" eaLnBrk="1" latinLnBrk="0" hangingPunct="1">
              <a:defRPr kumimoji="0" sz="1500">
                <a:solidFill>
                  <a:schemeClr val="tx2"/>
                </a:solidFill>
              </a:defRPr>
            </a:lvl1pPr>
          </a:lstStyle>
          <a:p>
            <a:fld id="{9D1D0397-7A5F-4544-A78A-DCA24367EC9C}" type="datetimeFigureOut">
              <a:rPr lang="en-US" smtClean="0"/>
              <a:pPr/>
              <a:t>9/11/2017</a:t>
            </a:fld>
            <a:endParaRPr lang="en-US"/>
          </a:p>
        </p:txBody>
      </p:sp>
      <p:sp>
        <p:nvSpPr>
          <p:cNvPr id="3" name="Footer Placeholder 2"/>
          <p:cNvSpPr>
            <a:spLocks noGrp="1"/>
          </p:cNvSpPr>
          <p:nvPr>
            <p:ph type="ftr" sz="quarter" idx="3"/>
          </p:nvPr>
        </p:nvSpPr>
        <p:spPr>
          <a:xfrm rot="5400000">
            <a:off x="10062771" y="4069429"/>
            <a:ext cx="3527848" cy="503555"/>
          </a:xfrm>
          <a:prstGeom prst="rect">
            <a:avLst/>
          </a:prstGeom>
        </p:spPr>
        <p:txBody>
          <a:bodyPr vert="horz" lIns="115132" tIns="57566" rIns="115132" bIns="57566" anchor="ctr" anchorCtr="0"/>
          <a:lstStyle>
            <a:lvl1pPr algn="l" eaLnBrk="1" latinLnBrk="0" hangingPunct="1">
              <a:defRPr kumimoji="0" sz="1500">
                <a:solidFill>
                  <a:schemeClr val="tx2"/>
                </a:solidFill>
              </a:defRPr>
            </a:lvl1pPr>
          </a:lstStyle>
          <a:p>
            <a:endParaRPr lang="en-US"/>
          </a:p>
        </p:txBody>
      </p:sp>
      <p:sp>
        <p:nvSpPr>
          <p:cNvPr id="7" name="Straight Connector 6"/>
          <p:cNvSpPr>
            <a:spLocks noChangeShapeType="1"/>
          </p:cNvSpPr>
          <p:nvPr/>
        </p:nvSpPr>
        <p:spPr bwMode="auto">
          <a:xfrm>
            <a:off x="104907" y="0"/>
            <a:ext cx="0" cy="7559675"/>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9" name="Straight Connector 8"/>
          <p:cNvSpPr>
            <a:spLocks noChangeShapeType="1"/>
          </p:cNvSpPr>
          <p:nvPr/>
        </p:nvSpPr>
        <p:spPr bwMode="auto">
          <a:xfrm>
            <a:off x="12379060" y="0"/>
            <a:ext cx="0" cy="7559675"/>
          </a:xfrm>
          <a:prstGeom prst="line">
            <a:avLst/>
          </a:prstGeom>
          <a:noFill/>
          <a:ln w="19050"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0" name="Rectangle 9"/>
          <p:cNvSpPr/>
          <p:nvPr/>
        </p:nvSpPr>
        <p:spPr bwMode="auto">
          <a:xfrm>
            <a:off x="12169246" y="0"/>
            <a:ext cx="419629" cy="7559675"/>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a:p>
        </p:txBody>
      </p:sp>
      <p:sp>
        <p:nvSpPr>
          <p:cNvPr id="11" name="Straight Connector 10"/>
          <p:cNvSpPr>
            <a:spLocks noChangeShapeType="1"/>
          </p:cNvSpPr>
          <p:nvPr/>
        </p:nvSpPr>
        <p:spPr bwMode="auto">
          <a:xfrm>
            <a:off x="12274153" y="0"/>
            <a:ext cx="0" cy="7559675"/>
          </a:xfrm>
          <a:prstGeom prst="line">
            <a:avLst/>
          </a:prstGeom>
          <a:noFill/>
          <a:ln w="9525" cap="flat" cmpd="sng" algn="ctr">
            <a:solidFill>
              <a:schemeClr val="accent1"/>
            </a:solidFill>
            <a:prstDash val="solid"/>
            <a:round/>
            <a:headEnd type="none" w="med" len="med"/>
            <a:tailEnd type="none" w="med" len="med"/>
          </a:ln>
          <a:effectLst/>
        </p:spPr>
        <p:txBody>
          <a:bodyPr vert="horz" wrap="square" lIns="115132" tIns="57566" rIns="115132" bIns="57566" anchor="t" compatLnSpc="1"/>
          <a:lstStyle/>
          <a:p>
            <a:endParaRPr kumimoji="0" lang="en-US"/>
          </a:p>
        </p:txBody>
      </p:sp>
      <p:sp>
        <p:nvSpPr>
          <p:cNvPr id="12" name="Oval 11"/>
          <p:cNvSpPr/>
          <p:nvPr/>
        </p:nvSpPr>
        <p:spPr>
          <a:xfrm>
            <a:off x="11229276" y="6299729"/>
            <a:ext cx="755333" cy="60477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5132" tIns="57566" rIns="115132" bIns="57566"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1191510" y="6320728"/>
            <a:ext cx="839258" cy="574535"/>
          </a:xfrm>
          <a:prstGeom prst="rect">
            <a:avLst/>
          </a:prstGeom>
        </p:spPr>
        <p:txBody>
          <a:bodyPr vert="horz" lIns="115132" tIns="57566" rIns="115132" bIns="57566" anchor="ctr"/>
          <a:lstStyle>
            <a:lvl1pPr algn="ctr" eaLnBrk="1" latinLnBrk="0" hangingPunct="1">
              <a:defRPr kumimoji="0" sz="1800" b="1">
                <a:solidFill>
                  <a:srgbClr val="FFFFFF"/>
                </a:solidFill>
              </a:defRPr>
            </a:lvl1pPr>
          </a:lstStyle>
          <a:p>
            <a:fld id="{686E4309-824A-46FA-B734-CD824CCE00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800" b="0" kern="1200" cap="small" baseline="0">
          <a:solidFill>
            <a:schemeClr val="tx2"/>
          </a:solidFill>
          <a:latin typeface="+mj-lt"/>
          <a:ea typeface="+mj-ea"/>
          <a:cs typeface="+mj-cs"/>
        </a:defRPr>
      </a:lvl1pPr>
    </p:titleStyle>
    <p:bodyStyle>
      <a:lvl1pPr marL="345396" indent="-345396" algn="l" rtl="0" eaLnBrk="1" latinLnBrk="0" hangingPunct="1">
        <a:spcBef>
          <a:spcPts val="755"/>
        </a:spcBef>
        <a:buClr>
          <a:schemeClr val="accent1"/>
        </a:buClr>
        <a:buSzPct val="70000"/>
        <a:buFont typeface="Wingdings"/>
        <a:buChar char=""/>
        <a:defRPr kumimoji="0" sz="3000" kern="1200">
          <a:solidFill>
            <a:schemeClr val="tx1"/>
          </a:solidFill>
          <a:latin typeface="+mn-lt"/>
          <a:ea typeface="+mn-ea"/>
          <a:cs typeface="+mn-cs"/>
        </a:defRPr>
      </a:lvl1pPr>
      <a:lvl2pPr marL="805925" indent="-345396"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2pPr>
      <a:lvl3pPr marL="1151321" indent="-230264" algn="l" rtl="0" eaLnBrk="1" latinLnBrk="0" hangingPunct="1">
        <a:spcBef>
          <a:spcPct val="20000"/>
        </a:spcBef>
        <a:buClr>
          <a:schemeClr val="accent1">
            <a:shade val="75000"/>
          </a:schemeClr>
        </a:buClr>
        <a:buSzPct val="60000"/>
        <a:buFont typeface="Wingdings"/>
        <a:buChar char=""/>
        <a:defRPr kumimoji="0" sz="2300" kern="1200">
          <a:solidFill>
            <a:schemeClr val="tx1"/>
          </a:solidFill>
          <a:latin typeface="+mn-lt"/>
          <a:ea typeface="+mn-ea"/>
          <a:cs typeface="+mn-cs"/>
        </a:defRPr>
      </a:lvl3pPr>
      <a:lvl4pPr marL="1496717" indent="-230264" algn="l" rtl="0" eaLnBrk="1" latinLnBrk="0" hangingPunct="1">
        <a:spcBef>
          <a:spcPct val="20000"/>
        </a:spcBef>
        <a:buClr>
          <a:schemeClr val="accent1">
            <a:tint val="60000"/>
          </a:schemeClr>
        </a:buClr>
        <a:buSzPct val="60000"/>
        <a:buFont typeface="Wingdings"/>
        <a:buChar char=""/>
        <a:defRPr kumimoji="0" sz="2300" kern="1200">
          <a:solidFill>
            <a:schemeClr val="tx1"/>
          </a:solidFill>
          <a:latin typeface="+mn-lt"/>
          <a:ea typeface="+mn-ea"/>
          <a:cs typeface="+mn-cs"/>
        </a:defRPr>
      </a:lvl4pPr>
      <a:lvl5pPr marL="1842114" indent="-230264" algn="l" rtl="0" eaLnBrk="1" latinLnBrk="0" hangingPunct="1">
        <a:spcBef>
          <a:spcPct val="20000"/>
        </a:spcBef>
        <a:buClr>
          <a:schemeClr val="accent2">
            <a:tint val="60000"/>
          </a:schemeClr>
        </a:buClr>
        <a:buSzPct val="68000"/>
        <a:buFont typeface="Wingdings 2"/>
        <a:buChar char=""/>
        <a:defRPr kumimoji="0" sz="2000" kern="1200">
          <a:solidFill>
            <a:schemeClr val="tx1"/>
          </a:solidFill>
          <a:latin typeface="+mn-lt"/>
          <a:ea typeface="+mn-ea"/>
          <a:cs typeface="+mn-cs"/>
        </a:defRPr>
      </a:lvl5pPr>
      <a:lvl6pPr marL="2187510" indent="-230264" algn="l" rtl="0" eaLnBrk="1" latinLnBrk="0" hangingPunct="1">
        <a:spcBef>
          <a:spcPct val="20000"/>
        </a:spcBef>
        <a:buClr>
          <a:schemeClr val="accent1"/>
        </a:buClr>
        <a:buChar char="•"/>
        <a:defRPr kumimoji="0" sz="2000" kern="1200">
          <a:solidFill>
            <a:schemeClr val="tx2"/>
          </a:solidFill>
          <a:latin typeface="+mn-lt"/>
          <a:ea typeface="+mn-ea"/>
          <a:cs typeface="+mn-cs"/>
        </a:defRPr>
      </a:lvl6pPr>
      <a:lvl7pPr marL="2532906" indent="-230264" algn="l" rtl="0" eaLnBrk="1" latinLnBrk="0" hangingPunct="1">
        <a:spcBef>
          <a:spcPct val="20000"/>
        </a:spcBef>
        <a:buClr>
          <a:schemeClr val="accent1">
            <a:tint val="60000"/>
          </a:schemeClr>
        </a:buClr>
        <a:buSzPct val="60000"/>
        <a:buFont typeface="Wingdings"/>
        <a:buChar char=""/>
        <a:defRPr kumimoji="0" sz="1800" kern="1200" baseline="0">
          <a:solidFill>
            <a:schemeClr val="tx2"/>
          </a:solidFill>
          <a:latin typeface="+mn-lt"/>
          <a:ea typeface="+mn-ea"/>
          <a:cs typeface="+mn-cs"/>
        </a:defRPr>
      </a:lvl7pPr>
      <a:lvl8pPr marL="2878303" indent="-230264" algn="l" rtl="0" eaLnBrk="1" latinLnBrk="0" hangingPunct="1">
        <a:spcBef>
          <a:spcPct val="20000"/>
        </a:spcBef>
        <a:buClr>
          <a:schemeClr val="accent2"/>
        </a:buClr>
        <a:buChar char="•"/>
        <a:defRPr kumimoji="0" sz="1800" kern="1200" cap="small" baseline="0">
          <a:solidFill>
            <a:schemeClr val="tx2"/>
          </a:solidFill>
          <a:latin typeface="+mn-lt"/>
          <a:ea typeface="+mn-ea"/>
          <a:cs typeface="+mn-cs"/>
        </a:defRPr>
      </a:lvl8pPr>
      <a:lvl9pPr marL="3223699" indent="-230264" algn="l" rtl="0" eaLnBrk="1" latinLnBrk="0" hangingPunct="1">
        <a:spcBef>
          <a:spcPct val="20000"/>
        </a:spcBef>
        <a:buClr>
          <a:schemeClr val="accent1">
            <a:shade val="75000"/>
          </a:schemeClr>
        </a:buClr>
        <a:buChar char="•"/>
        <a:defRPr kumimoji="0" sz="18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75661" algn="l" rtl="0" eaLnBrk="1" latinLnBrk="0" hangingPunct="1">
        <a:defRPr kumimoji="0" kern="1200">
          <a:solidFill>
            <a:schemeClr val="tx1"/>
          </a:solidFill>
          <a:latin typeface="+mn-lt"/>
          <a:ea typeface="+mn-ea"/>
          <a:cs typeface="+mn-cs"/>
        </a:defRPr>
      </a:lvl2pPr>
      <a:lvl3pPr marL="1151321" algn="l" rtl="0" eaLnBrk="1" latinLnBrk="0" hangingPunct="1">
        <a:defRPr kumimoji="0" kern="1200">
          <a:solidFill>
            <a:schemeClr val="tx1"/>
          </a:solidFill>
          <a:latin typeface="+mn-lt"/>
          <a:ea typeface="+mn-ea"/>
          <a:cs typeface="+mn-cs"/>
        </a:defRPr>
      </a:lvl3pPr>
      <a:lvl4pPr marL="1726982" algn="l" rtl="0" eaLnBrk="1" latinLnBrk="0" hangingPunct="1">
        <a:defRPr kumimoji="0" kern="1200">
          <a:solidFill>
            <a:schemeClr val="tx1"/>
          </a:solidFill>
          <a:latin typeface="+mn-lt"/>
          <a:ea typeface="+mn-ea"/>
          <a:cs typeface="+mn-cs"/>
        </a:defRPr>
      </a:lvl4pPr>
      <a:lvl5pPr marL="2302642" algn="l" rtl="0" eaLnBrk="1" latinLnBrk="0" hangingPunct="1">
        <a:defRPr kumimoji="0" kern="1200">
          <a:solidFill>
            <a:schemeClr val="tx1"/>
          </a:solidFill>
          <a:latin typeface="+mn-lt"/>
          <a:ea typeface="+mn-ea"/>
          <a:cs typeface="+mn-cs"/>
        </a:defRPr>
      </a:lvl5pPr>
      <a:lvl6pPr marL="2878303" algn="l" rtl="0" eaLnBrk="1" latinLnBrk="0" hangingPunct="1">
        <a:defRPr kumimoji="0" kern="1200">
          <a:solidFill>
            <a:schemeClr val="tx1"/>
          </a:solidFill>
          <a:latin typeface="+mn-lt"/>
          <a:ea typeface="+mn-ea"/>
          <a:cs typeface="+mn-cs"/>
        </a:defRPr>
      </a:lvl6pPr>
      <a:lvl7pPr marL="3453963" algn="l" rtl="0" eaLnBrk="1" latinLnBrk="0" hangingPunct="1">
        <a:defRPr kumimoji="0" kern="1200">
          <a:solidFill>
            <a:schemeClr val="tx1"/>
          </a:solidFill>
          <a:latin typeface="+mn-lt"/>
          <a:ea typeface="+mn-ea"/>
          <a:cs typeface="+mn-cs"/>
        </a:defRPr>
      </a:lvl7pPr>
      <a:lvl8pPr marL="4029624" algn="l" rtl="0" eaLnBrk="1" latinLnBrk="0" hangingPunct="1">
        <a:defRPr kumimoji="0" kern="1200">
          <a:solidFill>
            <a:schemeClr val="tx1"/>
          </a:solidFill>
          <a:latin typeface="+mn-lt"/>
          <a:ea typeface="+mn-ea"/>
          <a:cs typeface="+mn-cs"/>
        </a:defRPr>
      </a:lvl8pPr>
      <a:lvl9pPr marL="460528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 tum.jpg"/>
          <p:cNvPicPr>
            <a:picLocks noChangeAspect="1"/>
          </p:cNvPicPr>
          <p:nvPr/>
        </p:nvPicPr>
        <p:blipFill>
          <a:blip r:embed="rId3" cstate="print"/>
          <a:stretch>
            <a:fillRect/>
          </a:stretch>
        </p:blipFill>
        <p:spPr>
          <a:xfrm>
            <a:off x="-27341" y="0"/>
            <a:ext cx="12643556" cy="7559675"/>
          </a:xfrm>
          <a:prstGeom prst="rect">
            <a:avLst/>
          </a:prstGeom>
        </p:spPr>
      </p:pic>
      <p:sp>
        <p:nvSpPr>
          <p:cNvPr id="2" name="Rectangle 1"/>
          <p:cNvSpPr/>
          <p:nvPr/>
        </p:nvSpPr>
        <p:spPr>
          <a:xfrm>
            <a:off x="-39688" y="6875490"/>
            <a:ext cx="12672000" cy="684000"/>
          </a:xfrm>
          <a:prstGeom prst="rect">
            <a:avLst/>
          </a:prstGeom>
          <a:solidFill>
            <a:schemeClr val="bg1">
              <a:alpha val="72000"/>
            </a:schemeClr>
          </a:solidFill>
          <a:ln>
            <a:noFill/>
          </a:ln>
        </p:spPr>
        <p:style>
          <a:lnRef idx="3">
            <a:schemeClr val="lt1"/>
          </a:lnRef>
          <a:fillRef idx="1">
            <a:schemeClr val="accent6"/>
          </a:fillRef>
          <a:effectRef idx="1">
            <a:schemeClr val="accent6"/>
          </a:effectRef>
          <a:fontRef idx="minor">
            <a:schemeClr val="lt1"/>
          </a:fontRef>
        </p:style>
        <p:txBody>
          <a:bodyPr wrap="square" lIns="115132" tIns="57566" rIns="115132" bIns="57566">
            <a:spAutoFit/>
          </a:bodyPr>
          <a:lstStyle/>
          <a:p>
            <a:pPr algn="r"/>
            <a:r>
              <a:rPr lang="en-US" sz="2000" b="1" dirty="0" smtClean="0">
                <a:ln w="18000">
                  <a:solidFill>
                    <a:schemeClr val="tx1"/>
                  </a:solidFill>
                  <a:prstDash val="solid"/>
                  <a:miter lim="800000"/>
                </a:ln>
                <a:solidFill>
                  <a:schemeClr val="bg1"/>
                </a:solidFill>
                <a:effectLst>
                  <a:outerShdw blurRad="25500" dist="23000" dir="7020000" algn="tl">
                    <a:srgbClr val="000000">
                      <a:alpha val="50000"/>
                    </a:srgbClr>
                  </a:outerShdw>
                </a:effectLst>
                <a:latin typeface="Arial Black" pitchFamily="34" charset="0"/>
              </a:rPr>
              <a:t>BADAN PENANGGULANGAN BENCANA DAERAH</a:t>
            </a:r>
          </a:p>
          <a:p>
            <a:pPr algn="r"/>
            <a:r>
              <a:rPr lang="en-US" sz="2000" b="1" dirty="0" smtClean="0">
                <a:ln w="18000">
                  <a:solidFill>
                    <a:schemeClr val="tx1"/>
                  </a:solidFill>
                  <a:prstDash val="solid"/>
                  <a:miter lim="800000"/>
                </a:ln>
                <a:solidFill>
                  <a:schemeClr val="bg1"/>
                </a:solidFill>
                <a:effectLst>
                  <a:outerShdw blurRad="25500" dist="23000" dir="7020000" algn="tl">
                    <a:srgbClr val="000000">
                      <a:alpha val="50000"/>
                    </a:srgbClr>
                  </a:outerShdw>
                </a:effectLst>
                <a:latin typeface="Arial Black" pitchFamily="34" charset="0"/>
              </a:rPr>
              <a:t>KABUPATEN KARANGANYAR</a:t>
            </a:r>
            <a:endParaRPr lang="en-US" sz="2000" b="1" dirty="0">
              <a:ln w="18000">
                <a:solidFill>
                  <a:schemeClr val="tx1"/>
                </a:solidFill>
                <a:prstDash val="solid"/>
                <a:miter lim="800000"/>
              </a:ln>
              <a:solidFill>
                <a:schemeClr val="bg1"/>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val="2861754449"/>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E:\sip.jpg"/>
          <p:cNvPicPr>
            <a:picLocks noChangeAspect="1" noChangeArrowheads="1"/>
          </p:cNvPicPr>
          <p:nvPr/>
        </p:nvPicPr>
        <p:blipFill>
          <a:blip r:embed="rId2" cstate="print"/>
          <a:srcRect/>
          <a:stretch>
            <a:fillRect/>
          </a:stretch>
        </p:blipFill>
        <p:spPr bwMode="auto">
          <a:xfrm>
            <a:off x="11020926" y="5933489"/>
            <a:ext cx="1159271" cy="1267952"/>
          </a:xfrm>
          <a:prstGeom prst="ellipse">
            <a:avLst/>
          </a:prstGeom>
          <a:ln>
            <a:noFill/>
          </a:ln>
          <a:effectLst>
            <a:softEdge rad="112500"/>
          </a:effectLst>
        </p:spPr>
      </p:pic>
      <p:sp>
        <p:nvSpPr>
          <p:cNvPr id="3" name="Content Placeholder 2"/>
          <p:cNvSpPr>
            <a:spLocks noGrp="1"/>
          </p:cNvSpPr>
          <p:nvPr>
            <p:ph idx="1"/>
          </p:nvPr>
        </p:nvSpPr>
        <p:spPr/>
        <p:txBody>
          <a:bodyPr/>
          <a:lstStyle/>
          <a:p>
            <a:pPr lvl="8">
              <a:buNone/>
            </a:pPr>
            <a:r>
              <a:rPr lang="en-US" dirty="0" smtClean="0"/>
              <a:t>  </a:t>
            </a:r>
            <a:endParaRPr lang="en-US" dirty="0"/>
          </a:p>
        </p:txBody>
      </p:sp>
      <p:sp>
        <p:nvSpPr>
          <p:cNvPr id="7" name="TextBox 6"/>
          <p:cNvSpPr txBox="1"/>
          <p:nvPr/>
        </p:nvSpPr>
        <p:spPr>
          <a:xfrm>
            <a:off x="1" y="1139159"/>
            <a:ext cx="12588874" cy="470199"/>
          </a:xfrm>
          <a:prstGeom prst="rect">
            <a:avLst/>
          </a:prstGeom>
          <a:solidFill>
            <a:schemeClr val="bg1">
              <a:lumMod val="95000"/>
              <a:alpha val="61000"/>
            </a:schemeClr>
          </a:solidFill>
        </p:spPr>
        <p:txBody>
          <a:bodyPr wrap="square" lIns="115132" tIns="57566" rIns="115132" bIns="57566" rtlCol="0">
            <a:spAutoFit/>
          </a:bodyPr>
          <a:lstStyle/>
          <a:p>
            <a:pPr algn="ctr"/>
            <a:r>
              <a:rPr lang="en-US" dirty="0" err="1" smtClean="0">
                <a:latin typeface="Arial Rounded MT Bold" pitchFamily="34" charset="0"/>
              </a:rPr>
              <a:t>Perda</a:t>
            </a:r>
            <a:r>
              <a:rPr lang="en-US" dirty="0" smtClean="0">
                <a:latin typeface="Arial Rounded MT Bold" pitchFamily="34" charset="0"/>
              </a:rPr>
              <a:t> </a:t>
            </a:r>
            <a:r>
              <a:rPr lang="en-US" dirty="0" err="1" smtClean="0">
                <a:latin typeface="Arial Rounded MT Bold" pitchFamily="34" charset="0"/>
              </a:rPr>
              <a:t>nomor</a:t>
            </a:r>
            <a:r>
              <a:rPr lang="en-US" dirty="0" smtClean="0">
                <a:latin typeface="Arial Rounded MT Bold" pitchFamily="34" charset="0"/>
              </a:rPr>
              <a:t> 8 </a:t>
            </a:r>
            <a:r>
              <a:rPr lang="en-US" dirty="0" err="1" smtClean="0">
                <a:latin typeface="Arial Rounded MT Bold" pitchFamily="34" charset="0"/>
              </a:rPr>
              <a:t>Tahun</a:t>
            </a:r>
            <a:r>
              <a:rPr lang="en-US" dirty="0" smtClean="0">
                <a:latin typeface="Arial Rounded MT Bold" pitchFamily="34" charset="0"/>
              </a:rPr>
              <a:t> 2011, </a:t>
            </a:r>
            <a:r>
              <a:rPr lang="en-US" dirty="0" err="1" smtClean="0">
                <a:latin typeface="Arial Rounded MT Bold" pitchFamily="34" charset="0"/>
              </a:rPr>
              <a:t>Tanggal</a:t>
            </a:r>
            <a:r>
              <a:rPr lang="en-US" dirty="0" smtClean="0">
                <a:latin typeface="Arial Rounded MT Bold" pitchFamily="34" charset="0"/>
              </a:rPr>
              <a:t> 4 April 2011  </a:t>
            </a:r>
            <a:endParaRPr lang="en-US" dirty="0">
              <a:latin typeface="Arial Rounded MT Bold" pitchFamily="34" charset="0"/>
            </a:endParaRPr>
          </a:p>
        </p:txBody>
      </p:sp>
      <p:sp>
        <p:nvSpPr>
          <p:cNvPr id="8" name="TextBox 7"/>
          <p:cNvSpPr txBox="1"/>
          <p:nvPr/>
        </p:nvSpPr>
        <p:spPr>
          <a:xfrm>
            <a:off x="0" y="312737"/>
            <a:ext cx="12588875" cy="885698"/>
          </a:xfrm>
          <a:prstGeom prst="rect">
            <a:avLst/>
          </a:prstGeom>
          <a:solidFill>
            <a:srgbClr val="0070C0">
              <a:alpha val="60000"/>
            </a:srgbClr>
          </a:solidFill>
        </p:spPr>
        <p:txBody>
          <a:bodyPr wrap="square" lIns="115132" tIns="57566" rIns="115132" bIns="57566" rtlCol="0">
            <a:spAutoFit/>
          </a:bodyPr>
          <a:lstStyle/>
          <a:p>
            <a:pPr algn="r"/>
            <a:r>
              <a:rPr lang="en-US" sz="5000" dirty="0" smtClean="0">
                <a:ln w="19050">
                  <a:solidFill>
                    <a:schemeClr val="bg1">
                      <a:lumMod val="95000"/>
                    </a:schemeClr>
                  </a:solidFill>
                </a:ln>
                <a:effectLst>
                  <a:outerShdw blurRad="101600" dist="114300" dir="9240000" algn="ctr" rotWithShape="0">
                    <a:schemeClr val="bg1">
                      <a:lumMod val="95000"/>
                      <a:alpha val="78000"/>
                    </a:schemeClr>
                  </a:outerShdw>
                </a:effectLst>
                <a:latin typeface="Arial Black" pitchFamily="34" charset="0"/>
              </a:rPr>
              <a:t>TUPOKSI</a:t>
            </a:r>
            <a:endParaRPr lang="en-US" sz="5000" dirty="0">
              <a:ln w="19050">
                <a:solidFill>
                  <a:schemeClr val="bg1">
                    <a:lumMod val="95000"/>
                  </a:schemeClr>
                </a:solidFill>
              </a:ln>
              <a:effectLst>
                <a:outerShdw blurRad="101600" dist="114300" dir="9240000" algn="ctr" rotWithShape="0">
                  <a:schemeClr val="bg1">
                    <a:lumMod val="95000"/>
                    <a:alpha val="78000"/>
                  </a:schemeClr>
                </a:outerShdw>
              </a:effectLst>
              <a:latin typeface="Arial Black" pitchFamily="34" charset="0"/>
            </a:endParaRPr>
          </a:p>
        </p:txBody>
      </p:sp>
      <p:sp>
        <p:nvSpPr>
          <p:cNvPr id="9" name="TextBox 8"/>
          <p:cNvSpPr txBox="1"/>
          <p:nvPr/>
        </p:nvSpPr>
        <p:spPr>
          <a:xfrm>
            <a:off x="0" y="1617662"/>
            <a:ext cx="3352800" cy="470199"/>
          </a:xfrm>
          <a:prstGeom prst="rect">
            <a:avLst/>
          </a:prstGeom>
          <a:noFill/>
          <a:ln w="15875">
            <a:solidFill>
              <a:schemeClr val="accent1">
                <a:lumMod val="75000"/>
              </a:schemeClr>
            </a:solidFill>
          </a:ln>
        </p:spPr>
        <p:txBody>
          <a:bodyPr wrap="square" lIns="115132" tIns="57566" rIns="115132" bIns="57566" rtlCol="0">
            <a:spAutoFit/>
          </a:bodyPr>
          <a:lstStyle/>
          <a:p>
            <a:r>
              <a:rPr lang="en-US" dirty="0" err="1" smtClean="0">
                <a:latin typeface="Arial Black" pitchFamily="34" charset="0"/>
              </a:rPr>
              <a:t>Tugas</a:t>
            </a:r>
            <a:r>
              <a:rPr lang="en-US" dirty="0" smtClean="0">
                <a:latin typeface="Arial Black" pitchFamily="34" charset="0"/>
              </a:rPr>
              <a:t> </a:t>
            </a:r>
            <a:r>
              <a:rPr lang="en-US" dirty="0" err="1" smtClean="0">
                <a:latin typeface="Arial Black" pitchFamily="34" charset="0"/>
              </a:rPr>
              <a:t>Pokok</a:t>
            </a:r>
            <a:r>
              <a:rPr lang="en-US" dirty="0" smtClean="0">
                <a:latin typeface="Arial Black" pitchFamily="34" charset="0"/>
              </a:rPr>
              <a:t> </a:t>
            </a:r>
            <a:endParaRPr lang="en-US" dirty="0">
              <a:latin typeface="Arial Black" pitchFamily="34" charset="0"/>
            </a:endParaRPr>
          </a:p>
        </p:txBody>
      </p:sp>
      <p:sp>
        <p:nvSpPr>
          <p:cNvPr id="10" name="TextBox 9"/>
          <p:cNvSpPr txBox="1"/>
          <p:nvPr/>
        </p:nvSpPr>
        <p:spPr>
          <a:xfrm>
            <a:off x="198437" y="2255837"/>
            <a:ext cx="11551179" cy="4517461"/>
          </a:xfrm>
          <a:prstGeom prst="rect">
            <a:avLst/>
          </a:prstGeom>
          <a:noFill/>
        </p:spPr>
        <p:txBody>
          <a:bodyPr wrap="square" lIns="115132" tIns="57566" rIns="115132" bIns="57566" rtlCol="0">
            <a:spAutoFit/>
          </a:bodyPr>
          <a:lstStyle/>
          <a:p>
            <a:pPr marL="431745" indent="-431745">
              <a:buFont typeface="+mj-lt"/>
              <a:buAutoNum type="alphaLcPeriod"/>
            </a:pPr>
            <a:r>
              <a:rPr lang="en-US" sz="2200" dirty="0" err="1" smtClean="0">
                <a:latin typeface="Arial Black" pitchFamily="34" charset="0"/>
              </a:rPr>
              <a:t>merumuskan</a:t>
            </a:r>
            <a:r>
              <a:rPr lang="en-US" sz="2200" dirty="0" smtClean="0">
                <a:latin typeface="Arial Black" pitchFamily="34" charset="0"/>
              </a:rPr>
              <a:t> program </a:t>
            </a:r>
            <a:r>
              <a:rPr lang="en-US" sz="2200" dirty="0" err="1" smtClean="0">
                <a:latin typeface="Arial Black" pitchFamily="34" charset="0"/>
              </a:rPr>
              <a:t>kegiatan</a:t>
            </a:r>
            <a:r>
              <a:rPr lang="en-US" sz="2200" dirty="0" smtClean="0">
                <a:latin typeface="Arial Black" pitchFamily="34" charset="0"/>
              </a:rPr>
              <a:t> BPBD </a:t>
            </a:r>
            <a:r>
              <a:rPr lang="en-US" sz="2200" dirty="0" err="1" smtClean="0">
                <a:latin typeface="Arial Black" pitchFamily="34" charset="0"/>
              </a:rPr>
              <a:t>berdasarkan</a:t>
            </a:r>
            <a:r>
              <a:rPr lang="en-US" sz="2200" dirty="0" smtClean="0">
                <a:latin typeface="Arial Black" pitchFamily="34" charset="0"/>
              </a:rPr>
              <a:t> </a:t>
            </a:r>
            <a:r>
              <a:rPr lang="en-US" sz="2200" dirty="0" err="1" smtClean="0">
                <a:latin typeface="Arial Black" pitchFamily="34" charset="0"/>
              </a:rPr>
              <a:t>peraturan</a:t>
            </a:r>
            <a:r>
              <a:rPr lang="en-US" sz="2200" dirty="0" smtClean="0">
                <a:latin typeface="Arial Black" pitchFamily="34" charset="0"/>
              </a:rPr>
              <a:t> </a:t>
            </a:r>
            <a:r>
              <a:rPr lang="en-US" sz="2200" dirty="0" err="1" smtClean="0">
                <a:latin typeface="Arial Black" pitchFamily="34" charset="0"/>
              </a:rPr>
              <a:t>perundang-undangan</a:t>
            </a:r>
            <a:r>
              <a:rPr lang="en-US" sz="2200" dirty="0" smtClean="0">
                <a:latin typeface="Arial Black" pitchFamily="34" charset="0"/>
              </a:rPr>
              <a:t> yang </a:t>
            </a:r>
            <a:r>
              <a:rPr lang="en-US" sz="2200" dirty="0" err="1" smtClean="0">
                <a:latin typeface="Arial Black" pitchFamily="34" charset="0"/>
              </a:rPr>
              <a:t>berlaku</a:t>
            </a:r>
            <a:r>
              <a:rPr lang="en-US" sz="2200" dirty="0" smtClean="0">
                <a:latin typeface="Arial Black" pitchFamily="34" charset="0"/>
              </a:rPr>
              <a:t> </a:t>
            </a:r>
            <a:r>
              <a:rPr lang="en-US" sz="2200" dirty="0" err="1" smtClean="0">
                <a:latin typeface="Arial Black" pitchFamily="34" charset="0"/>
              </a:rPr>
              <a:t>dan</a:t>
            </a:r>
            <a:r>
              <a:rPr lang="en-US" sz="2200" dirty="0" smtClean="0">
                <a:latin typeface="Arial Black" pitchFamily="34" charset="0"/>
              </a:rPr>
              <a:t> </a:t>
            </a:r>
            <a:r>
              <a:rPr lang="en-US" sz="2200" dirty="0" err="1" smtClean="0">
                <a:latin typeface="Arial Black" pitchFamily="34" charset="0"/>
              </a:rPr>
              <a:t>sumber</a:t>
            </a:r>
            <a:r>
              <a:rPr lang="en-US" sz="2200" dirty="0" smtClean="0">
                <a:latin typeface="Arial Black" pitchFamily="34" charset="0"/>
              </a:rPr>
              <a:t> data yang </a:t>
            </a:r>
            <a:r>
              <a:rPr lang="en-US" sz="2200" dirty="0" err="1" smtClean="0">
                <a:latin typeface="Arial Black" pitchFamily="34" charset="0"/>
              </a:rPr>
              <a:t>tersedia</a:t>
            </a:r>
            <a:r>
              <a:rPr lang="en-US" sz="2200" dirty="0" smtClean="0">
                <a:latin typeface="Arial Black" pitchFamily="34" charset="0"/>
              </a:rPr>
              <a:t> </a:t>
            </a:r>
            <a:r>
              <a:rPr lang="en-US" sz="2200" dirty="0" err="1" smtClean="0">
                <a:latin typeface="Arial Black" pitchFamily="34" charset="0"/>
              </a:rPr>
              <a:t>sebagai</a:t>
            </a:r>
            <a:r>
              <a:rPr lang="en-US" sz="2200" dirty="0" smtClean="0">
                <a:latin typeface="Arial Black" pitchFamily="34" charset="0"/>
              </a:rPr>
              <a:t> </a:t>
            </a:r>
            <a:r>
              <a:rPr lang="en-US" sz="2200" dirty="0" err="1" smtClean="0">
                <a:latin typeface="Arial Black" pitchFamily="34" charset="0"/>
              </a:rPr>
              <a:t>pedoman</a:t>
            </a:r>
            <a:r>
              <a:rPr lang="en-US" sz="2200" dirty="0" smtClean="0">
                <a:latin typeface="Arial Black" pitchFamily="34" charset="0"/>
              </a:rPr>
              <a:t> </a:t>
            </a:r>
            <a:r>
              <a:rPr lang="en-US" sz="2200" dirty="0" err="1" smtClean="0">
                <a:latin typeface="Arial Black" pitchFamily="34" charset="0"/>
              </a:rPr>
              <a:t>pelaksanaan</a:t>
            </a:r>
            <a:r>
              <a:rPr lang="en-US" sz="2200" dirty="0" smtClean="0">
                <a:latin typeface="Arial Black" pitchFamily="34" charset="0"/>
              </a:rPr>
              <a:t> </a:t>
            </a:r>
            <a:r>
              <a:rPr lang="en-US" sz="2200" dirty="0" err="1" smtClean="0">
                <a:latin typeface="Arial Black" pitchFamily="34" charset="0"/>
              </a:rPr>
              <a:t>kegiatan</a:t>
            </a:r>
            <a:r>
              <a:rPr lang="en-US" sz="2200" dirty="0" smtClean="0">
                <a:latin typeface="Arial Black" pitchFamily="34" charset="0"/>
              </a:rPr>
              <a:t>;</a:t>
            </a:r>
          </a:p>
          <a:p>
            <a:pPr marL="431745" indent="-431745">
              <a:buFont typeface="+mj-lt"/>
              <a:buAutoNum type="alphaLcPeriod"/>
            </a:pPr>
            <a:r>
              <a:rPr lang="en-US" sz="2200" dirty="0" err="1" smtClean="0">
                <a:latin typeface="Arial Black" pitchFamily="34" charset="0"/>
              </a:rPr>
              <a:t>menjabarkan</a:t>
            </a:r>
            <a:r>
              <a:rPr lang="en-US" sz="2200" dirty="0" smtClean="0">
                <a:latin typeface="Arial Black" pitchFamily="34" charset="0"/>
              </a:rPr>
              <a:t> </a:t>
            </a:r>
            <a:r>
              <a:rPr lang="en-US" sz="2200" dirty="0" err="1" smtClean="0">
                <a:latin typeface="Arial Black" pitchFamily="34" charset="0"/>
              </a:rPr>
              <a:t>perintah</a:t>
            </a:r>
            <a:r>
              <a:rPr lang="en-US" sz="2200" dirty="0" smtClean="0">
                <a:latin typeface="Arial Black" pitchFamily="34" charset="0"/>
              </a:rPr>
              <a:t> </a:t>
            </a:r>
            <a:r>
              <a:rPr lang="en-US" sz="2200" dirty="0" err="1" smtClean="0">
                <a:latin typeface="Arial Black" pitchFamily="34" charset="0"/>
              </a:rPr>
              <a:t>atasan</a:t>
            </a:r>
            <a:r>
              <a:rPr lang="en-US" sz="2200" dirty="0" smtClean="0">
                <a:latin typeface="Arial Black" pitchFamily="34" charset="0"/>
              </a:rPr>
              <a:t> </a:t>
            </a:r>
            <a:r>
              <a:rPr lang="en-US" sz="2200" dirty="0" err="1" smtClean="0">
                <a:latin typeface="Arial Black" pitchFamily="34" charset="0"/>
              </a:rPr>
              <a:t>melalui</a:t>
            </a:r>
            <a:r>
              <a:rPr lang="en-US" sz="2200" dirty="0" smtClean="0">
                <a:latin typeface="Arial Black" pitchFamily="34" charset="0"/>
              </a:rPr>
              <a:t> </a:t>
            </a:r>
            <a:r>
              <a:rPr lang="en-US" sz="2200" dirty="0" err="1" smtClean="0">
                <a:latin typeface="Arial Black" pitchFamily="34" charset="0"/>
              </a:rPr>
              <a:t>pengkajian</a:t>
            </a:r>
            <a:r>
              <a:rPr lang="en-US" sz="2200" dirty="0" smtClean="0">
                <a:latin typeface="Arial Black" pitchFamily="34" charset="0"/>
              </a:rPr>
              <a:t> </a:t>
            </a:r>
            <a:r>
              <a:rPr lang="en-US" sz="2200" dirty="0" err="1" smtClean="0">
                <a:latin typeface="Arial Black" pitchFamily="34" charset="0"/>
              </a:rPr>
              <a:t>permasalahan</a:t>
            </a:r>
            <a:r>
              <a:rPr lang="en-US" sz="2200" dirty="0" smtClean="0">
                <a:latin typeface="Arial Black" pitchFamily="34" charset="0"/>
              </a:rPr>
              <a:t> </a:t>
            </a:r>
            <a:r>
              <a:rPr lang="en-US" sz="2200" dirty="0" err="1" smtClean="0">
                <a:latin typeface="Arial Black" pitchFamily="34" charset="0"/>
              </a:rPr>
              <a:t>dan</a:t>
            </a:r>
            <a:r>
              <a:rPr lang="en-US" sz="2200" dirty="0" smtClean="0">
                <a:latin typeface="Arial Black" pitchFamily="34" charset="0"/>
              </a:rPr>
              <a:t> </a:t>
            </a:r>
            <a:r>
              <a:rPr lang="en-US" sz="2200" dirty="0" err="1" smtClean="0">
                <a:latin typeface="Arial Black" pitchFamily="34" charset="0"/>
              </a:rPr>
              <a:t>peraturan</a:t>
            </a:r>
            <a:r>
              <a:rPr lang="en-US" sz="2200" dirty="0" smtClean="0">
                <a:latin typeface="Arial Black" pitchFamily="34" charset="0"/>
              </a:rPr>
              <a:t> </a:t>
            </a:r>
            <a:r>
              <a:rPr lang="en-US" sz="2200" dirty="0" err="1" smtClean="0">
                <a:latin typeface="Arial Black" pitchFamily="34" charset="0"/>
              </a:rPr>
              <a:t>perundang:undangan</a:t>
            </a:r>
            <a:r>
              <a:rPr lang="en-US" sz="2200" dirty="0" smtClean="0">
                <a:latin typeface="Arial Black" pitchFamily="34" charset="0"/>
              </a:rPr>
              <a:t> agar </a:t>
            </a:r>
            <a:r>
              <a:rPr lang="en-US" sz="2200" dirty="0" err="1" smtClean="0">
                <a:latin typeface="Arial Black" pitchFamily="34" charset="0"/>
              </a:rPr>
              <a:t>pelaksanaan</a:t>
            </a:r>
            <a:r>
              <a:rPr lang="en-US" sz="2200" dirty="0" smtClean="0">
                <a:latin typeface="Arial Black" pitchFamily="34" charset="0"/>
              </a:rPr>
              <a:t> </a:t>
            </a:r>
            <a:r>
              <a:rPr lang="en-US" sz="2200" dirty="0" err="1" smtClean="0">
                <a:latin typeface="Arial Black" pitchFamily="34" charset="0"/>
              </a:rPr>
              <a:t>tugas</a:t>
            </a:r>
            <a:r>
              <a:rPr lang="en-US" sz="2200" dirty="0" smtClean="0">
                <a:latin typeface="Arial Black" pitchFamily="34" charset="0"/>
              </a:rPr>
              <a:t> </a:t>
            </a:r>
            <a:r>
              <a:rPr lang="en-US" sz="2200" dirty="0" err="1" smtClean="0">
                <a:latin typeface="Arial Black" pitchFamily="34" charset="0"/>
              </a:rPr>
              <a:t>sesuai</a:t>
            </a:r>
            <a:r>
              <a:rPr lang="en-US" sz="2200" dirty="0" smtClean="0">
                <a:latin typeface="Arial Black" pitchFamily="34" charset="0"/>
              </a:rPr>
              <a:t> </a:t>
            </a:r>
            <a:r>
              <a:rPr lang="en-US" sz="2200" dirty="0" err="1" smtClean="0">
                <a:latin typeface="Arial Black" pitchFamily="34" charset="0"/>
              </a:rPr>
              <a:t>dengan</a:t>
            </a:r>
            <a:r>
              <a:rPr lang="en-US" sz="2200" dirty="0" smtClean="0">
                <a:latin typeface="Arial Black" pitchFamily="34" charset="0"/>
              </a:rPr>
              <a:t> </a:t>
            </a:r>
            <a:r>
              <a:rPr lang="en-US" sz="2200" dirty="0" err="1" smtClean="0">
                <a:latin typeface="Arial Black" pitchFamily="34" charset="0"/>
              </a:rPr>
              <a:t>ketentuan</a:t>
            </a:r>
            <a:r>
              <a:rPr lang="en-US" sz="2200" dirty="0" smtClean="0">
                <a:latin typeface="Arial Black" pitchFamily="34" charset="0"/>
              </a:rPr>
              <a:t> yang </a:t>
            </a:r>
            <a:r>
              <a:rPr lang="en-US" sz="2200" dirty="0" err="1" smtClean="0">
                <a:latin typeface="Arial Black" pitchFamily="34" charset="0"/>
              </a:rPr>
              <a:t>berlaku</a:t>
            </a:r>
            <a:r>
              <a:rPr lang="en-US" sz="2200" dirty="0" smtClean="0">
                <a:latin typeface="Arial Black" pitchFamily="34" charset="0"/>
              </a:rPr>
              <a:t>;</a:t>
            </a:r>
          </a:p>
          <a:p>
            <a:pPr marL="431745" indent="-431745">
              <a:buFont typeface="+mj-lt"/>
              <a:buAutoNum type="alphaLcPeriod"/>
            </a:pPr>
            <a:r>
              <a:rPr lang="en-US" sz="2200" dirty="0" err="1" smtClean="0">
                <a:latin typeface="Arial Black" pitchFamily="34" charset="0"/>
              </a:rPr>
              <a:t>membagi</a:t>
            </a:r>
            <a:r>
              <a:rPr lang="en-US" sz="2200" dirty="0" smtClean="0">
                <a:latin typeface="Arial Black" pitchFamily="34" charset="0"/>
              </a:rPr>
              <a:t> </a:t>
            </a:r>
            <a:r>
              <a:rPr lang="en-US" sz="2200" dirty="0" err="1" smtClean="0">
                <a:latin typeface="Arial Black" pitchFamily="34" charset="0"/>
              </a:rPr>
              <a:t>tugas</a:t>
            </a:r>
            <a:r>
              <a:rPr lang="en-US" sz="2200" dirty="0" smtClean="0">
                <a:latin typeface="Arial Black" pitchFamily="34" charset="0"/>
              </a:rPr>
              <a:t> </a:t>
            </a:r>
            <a:r>
              <a:rPr lang="en-US" sz="2200" dirty="0" err="1" smtClean="0">
                <a:latin typeface="Arial Black" pitchFamily="34" charset="0"/>
              </a:rPr>
              <a:t>kepada</a:t>
            </a:r>
            <a:r>
              <a:rPr lang="en-US" sz="2200" dirty="0" smtClean="0">
                <a:latin typeface="Arial Black" pitchFamily="34" charset="0"/>
              </a:rPr>
              <a:t> </a:t>
            </a:r>
            <a:r>
              <a:rPr lang="en-US" sz="2200" dirty="0" err="1" smtClean="0">
                <a:latin typeface="Arial Black" pitchFamily="34" charset="0"/>
              </a:rPr>
              <a:t>bawahan</a:t>
            </a:r>
            <a:r>
              <a:rPr lang="en-US" sz="2200" dirty="0" smtClean="0">
                <a:latin typeface="Arial Black" pitchFamily="34" charset="0"/>
              </a:rPr>
              <a:t> </a:t>
            </a:r>
            <a:r>
              <a:rPr lang="en-US" sz="2200" dirty="0" err="1" smtClean="0">
                <a:latin typeface="Arial Black" pitchFamily="34" charset="0"/>
              </a:rPr>
              <a:t>sesuai</a:t>
            </a:r>
            <a:r>
              <a:rPr lang="en-US" sz="2200" dirty="0" smtClean="0">
                <a:latin typeface="Arial Black" pitchFamily="34" charset="0"/>
              </a:rPr>
              <a:t> </a:t>
            </a:r>
            <a:r>
              <a:rPr lang="en-US" sz="2200" dirty="0" err="1" smtClean="0">
                <a:latin typeface="Arial Black" pitchFamily="34" charset="0"/>
              </a:rPr>
              <a:t>dengan</a:t>
            </a:r>
            <a:r>
              <a:rPr lang="en-US" sz="2200" dirty="0" smtClean="0">
                <a:latin typeface="Arial Black" pitchFamily="34" charset="0"/>
              </a:rPr>
              <a:t> </a:t>
            </a:r>
            <a:r>
              <a:rPr lang="en-US" sz="2200" dirty="0" err="1" smtClean="0">
                <a:latin typeface="Arial Black" pitchFamily="34" charset="0"/>
              </a:rPr>
              <a:t>bidang</a:t>
            </a:r>
            <a:r>
              <a:rPr lang="en-US" sz="2200" dirty="0" smtClean="0">
                <a:latin typeface="Arial Black" pitchFamily="34" charset="0"/>
              </a:rPr>
              <a:t> </a:t>
            </a:r>
            <a:r>
              <a:rPr lang="en-US" sz="2200" dirty="0" err="1" smtClean="0">
                <a:latin typeface="Arial Black" pitchFamily="34" charset="0"/>
              </a:rPr>
              <a:t>tugasnya,memberikan</a:t>
            </a:r>
            <a:r>
              <a:rPr lang="en-US" sz="2200" dirty="0" smtClean="0">
                <a:latin typeface="Arial Black" pitchFamily="34" charset="0"/>
              </a:rPr>
              <a:t> </a:t>
            </a:r>
            <a:r>
              <a:rPr lang="en-US" sz="2200" dirty="0" err="1" smtClean="0">
                <a:latin typeface="Arial Black" pitchFamily="34" charset="0"/>
              </a:rPr>
              <a:t>arahan</a:t>
            </a:r>
            <a:r>
              <a:rPr lang="en-US" sz="2200" dirty="0" smtClean="0">
                <a:latin typeface="Arial Black" pitchFamily="34" charset="0"/>
              </a:rPr>
              <a:t> </a:t>
            </a:r>
            <a:r>
              <a:rPr lang="en-US" sz="2200" dirty="0" err="1" smtClean="0">
                <a:latin typeface="Arial Black" pitchFamily="34" charset="0"/>
              </a:rPr>
              <a:t>dan</a:t>
            </a:r>
            <a:r>
              <a:rPr lang="en-US" sz="2200" dirty="0" smtClean="0">
                <a:latin typeface="Arial Black" pitchFamily="34" charset="0"/>
              </a:rPr>
              <a:t> </a:t>
            </a:r>
            <a:r>
              <a:rPr lang="en-US" sz="2200" dirty="0" err="1" smtClean="0">
                <a:latin typeface="Arial Black" pitchFamily="34" charset="0"/>
              </a:rPr>
              <a:t>petunjuk</a:t>
            </a:r>
            <a:r>
              <a:rPr lang="en-US" sz="2200" dirty="0" smtClean="0">
                <a:latin typeface="Arial Black" pitchFamily="34" charset="0"/>
              </a:rPr>
              <a:t> </a:t>
            </a:r>
            <a:r>
              <a:rPr lang="en-US" sz="2200" dirty="0" err="1" smtClean="0">
                <a:latin typeface="Arial Black" pitchFamily="34" charset="0"/>
              </a:rPr>
              <a:t>secara</a:t>
            </a:r>
            <a:r>
              <a:rPr lang="en-US" sz="2200" dirty="0" smtClean="0">
                <a:latin typeface="Arial Black" pitchFamily="34" charset="0"/>
              </a:rPr>
              <a:t> </a:t>
            </a:r>
            <a:r>
              <a:rPr lang="en-US" sz="2200" dirty="0" err="1" smtClean="0">
                <a:latin typeface="Arial Black" pitchFamily="34" charset="0"/>
              </a:rPr>
              <a:t>lisan</a:t>
            </a:r>
            <a:r>
              <a:rPr lang="en-US" sz="2200" dirty="0" smtClean="0">
                <a:latin typeface="Arial Black" pitchFamily="34" charset="0"/>
              </a:rPr>
              <a:t> </a:t>
            </a:r>
            <a:r>
              <a:rPr lang="en-US" sz="2200" dirty="0" err="1" smtClean="0">
                <a:latin typeface="Arial Black" pitchFamily="34" charset="0"/>
              </a:rPr>
              <a:t>maupun</a:t>
            </a:r>
            <a:r>
              <a:rPr lang="en-US" sz="2200" dirty="0" smtClean="0">
                <a:latin typeface="Arial Black" pitchFamily="34" charset="0"/>
              </a:rPr>
              <a:t> </a:t>
            </a:r>
            <a:r>
              <a:rPr lang="en-US" sz="2200" dirty="0" err="1" smtClean="0">
                <a:latin typeface="Arial Black" pitchFamily="34" charset="0"/>
              </a:rPr>
              <a:t>tertulis</a:t>
            </a:r>
            <a:r>
              <a:rPr lang="en-US" sz="2200" dirty="0" smtClean="0">
                <a:latin typeface="Arial Black" pitchFamily="34" charset="0"/>
              </a:rPr>
              <a:t> </a:t>
            </a:r>
            <a:r>
              <a:rPr lang="en-US" sz="2200" dirty="0" err="1" smtClean="0">
                <a:latin typeface="Arial Black" pitchFamily="34" charset="0"/>
              </a:rPr>
              <a:t>guna</a:t>
            </a:r>
            <a:r>
              <a:rPr lang="en-US" sz="2200" dirty="0" smtClean="0">
                <a:latin typeface="Arial Black" pitchFamily="34" charset="0"/>
              </a:rPr>
              <a:t> </a:t>
            </a:r>
            <a:r>
              <a:rPr lang="en-US" sz="2200" dirty="0" err="1" smtClean="0">
                <a:latin typeface="Arial Black" pitchFamily="34" charset="0"/>
              </a:rPr>
              <a:t>meningkatkan</a:t>
            </a:r>
            <a:r>
              <a:rPr lang="en-US" sz="2200" dirty="0" smtClean="0">
                <a:latin typeface="Arial Black" pitchFamily="34" charset="0"/>
              </a:rPr>
              <a:t> </a:t>
            </a:r>
            <a:r>
              <a:rPr lang="en-US" sz="2200" dirty="0" err="1" smtClean="0">
                <a:latin typeface="Arial Black" pitchFamily="34" charset="0"/>
              </a:rPr>
              <a:t>kelancaran</a:t>
            </a:r>
            <a:r>
              <a:rPr lang="en-US" sz="2200" dirty="0" smtClean="0">
                <a:latin typeface="Arial Black" pitchFamily="34" charset="0"/>
              </a:rPr>
              <a:t> </a:t>
            </a:r>
            <a:r>
              <a:rPr lang="en-US" sz="2200" dirty="0" err="1" smtClean="0">
                <a:latin typeface="Arial Black" pitchFamily="34" charset="0"/>
              </a:rPr>
              <a:t>pelaksanaan</a:t>
            </a:r>
            <a:r>
              <a:rPr lang="en-US" sz="2200" dirty="0" smtClean="0">
                <a:latin typeface="Arial Black" pitchFamily="34" charset="0"/>
              </a:rPr>
              <a:t> </a:t>
            </a:r>
            <a:r>
              <a:rPr lang="en-US" sz="2200" dirty="0" err="1" smtClean="0">
                <a:latin typeface="Arial Black" pitchFamily="34" charset="0"/>
              </a:rPr>
              <a:t>tugas</a:t>
            </a:r>
            <a:r>
              <a:rPr lang="en-US" sz="2200" dirty="0" smtClean="0">
                <a:latin typeface="Arial Black" pitchFamily="34" charset="0"/>
              </a:rPr>
              <a:t>;</a:t>
            </a:r>
          </a:p>
          <a:p>
            <a:pPr marL="431745" indent="-431745">
              <a:buFont typeface="+mj-lt"/>
              <a:buAutoNum type="alphaLcPeriod"/>
            </a:pPr>
            <a:r>
              <a:rPr lang="en-US" sz="2200" dirty="0" err="1" smtClean="0">
                <a:latin typeface="Arial Black" pitchFamily="34" charset="0"/>
              </a:rPr>
              <a:t>mengkoordinasikan</a:t>
            </a:r>
            <a:r>
              <a:rPr lang="en-US" sz="2200" dirty="0" smtClean="0">
                <a:latin typeface="Arial Black" pitchFamily="34" charset="0"/>
              </a:rPr>
              <a:t> </a:t>
            </a:r>
            <a:r>
              <a:rPr lang="en-US" sz="2200" dirty="0" err="1" smtClean="0">
                <a:latin typeface="Arial Black" pitchFamily="34" charset="0"/>
              </a:rPr>
              <a:t>satuan</a:t>
            </a:r>
            <a:r>
              <a:rPr lang="en-US" sz="2200" dirty="0" smtClean="0">
                <a:latin typeface="Arial Black" pitchFamily="34" charset="0"/>
              </a:rPr>
              <a:t> </a:t>
            </a:r>
            <a:r>
              <a:rPr lang="en-US" sz="2200" dirty="0" err="1" smtClean="0">
                <a:latin typeface="Arial Black" pitchFamily="34" charset="0"/>
              </a:rPr>
              <a:t>kerja</a:t>
            </a:r>
            <a:r>
              <a:rPr lang="en-US" sz="2200" dirty="0" smtClean="0">
                <a:latin typeface="Arial Black" pitchFamily="34" charset="0"/>
              </a:rPr>
              <a:t> </a:t>
            </a:r>
            <a:r>
              <a:rPr lang="en-US" sz="2200" dirty="0" err="1" smtClean="0">
                <a:latin typeface="Arial Black" pitchFamily="34" charset="0"/>
              </a:rPr>
              <a:t>perangkat</a:t>
            </a:r>
            <a:r>
              <a:rPr lang="en-US" sz="2200" dirty="0" smtClean="0">
                <a:latin typeface="Arial Black" pitchFamily="34" charset="0"/>
              </a:rPr>
              <a:t> </a:t>
            </a:r>
            <a:r>
              <a:rPr lang="en-US" sz="2200" dirty="0" err="1" smtClean="0">
                <a:latin typeface="Arial Black" pitchFamily="34" charset="0"/>
              </a:rPr>
              <a:t>daerah</a:t>
            </a:r>
            <a:r>
              <a:rPr lang="en-US" sz="2200" dirty="0" smtClean="0">
                <a:latin typeface="Arial Black" pitchFamily="34" charset="0"/>
              </a:rPr>
              <a:t> </a:t>
            </a:r>
            <a:r>
              <a:rPr lang="en-US" sz="2200" dirty="0" err="1" smtClean="0">
                <a:latin typeface="Arial Black" pitchFamily="34" charset="0"/>
              </a:rPr>
              <a:t>lainnya</a:t>
            </a:r>
            <a:r>
              <a:rPr lang="en-US" sz="2200" dirty="0" smtClean="0">
                <a:latin typeface="Arial Black" pitchFamily="34" charset="0"/>
              </a:rPr>
              <a:t> </a:t>
            </a:r>
            <a:r>
              <a:rPr lang="en-US" sz="2200" dirty="0" err="1" smtClean="0">
                <a:latin typeface="Arial Black" pitchFamily="34" charset="0"/>
              </a:rPr>
              <a:t>di</a:t>
            </a:r>
            <a:r>
              <a:rPr lang="en-US" sz="2200" dirty="0" smtClean="0">
                <a:latin typeface="Arial Black" pitchFamily="34" charset="0"/>
              </a:rPr>
              <a:t> </a:t>
            </a:r>
            <a:r>
              <a:rPr lang="en-US" sz="2200" dirty="0" err="1" smtClean="0">
                <a:latin typeface="Arial Black" pitchFamily="34" charset="0"/>
              </a:rPr>
              <a:t>daerah</a:t>
            </a:r>
            <a:r>
              <a:rPr lang="en-US" sz="2200" dirty="0" smtClean="0">
                <a:latin typeface="Arial Black" pitchFamily="34" charset="0"/>
              </a:rPr>
              <a:t>, </a:t>
            </a:r>
            <a:r>
              <a:rPr lang="en-US" sz="2200" dirty="0" err="1" smtClean="0">
                <a:latin typeface="Arial Black" pitchFamily="34" charset="0"/>
              </a:rPr>
              <a:t>instansi</a:t>
            </a:r>
            <a:r>
              <a:rPr lang="en-US" sz="2200" dirty="0" smtClean="0">
                <a:latin typeface="Arial Black" pitchFamily="34" charset="0"/>
              </a:rPr>
              <a:t> </a:t>
            </a:r>
            <a:r>
              <a:rPr lang="en-US" sz="2200" dirty="0" err="1" smtClean="0">
                <a:latin typeface="Arial Black" pitchFamily="34" charset="0"/>
              </a:rPr>
              <a:t>vertikal</a:t>
            </a:r>
            <a:r>
              <a:rPr lang="en-US" sz="2200" dirty="0" smtClean="0">
                <a:latin typeface="Arial Black" pitchFamily="34" charset="0"/>
              </a:rPr>
              <a:t> yang </a:t>
            </a:r>
            <a:r>
              <a:rPr lang="en-US" sz="2200" dirty="0" err="1" smtClean="0">
                <a:latin typeface="Arial Black" pitchFamily="34" charset="0"/>
              </a:rPr>
              <a:t>ada</a:t>
            </a:r>
            <a:r>
              <a:rPr lang="en-US" sz="2200" dirty="0" smtClean="0">
                <a:latin typeface="Arial Black" pitchFamily="34" charset="0"/>
              </a:rPr>
              <a:t> </a:t>
            </a:r>
            <a:r>
              <a:rPr lang="en-US" sz="2200" dirty="0" err="1" smtClean="0">
                <a:latin typeface="Arial Black" pitchFamily="34" charset="0"/>
              </a:rPr>
              <a:t>di</a:t>
            </a:r>
            <a:r>
              <a:rPr lang="en-US" sz="2200" dirty="0" smtClean="0">
                <a:latin typeface="Arial Black" pitchFamily="34" charset="0"/>
              </a:rPr>
              <a:t> </a:t>
            </a:r>
            <a:r>
              <a:rPr lang="en-US" sz="2200" dirty="0" err="1" smtClean="0">
                <a:latin typeface="Arial Black" pitchFamily="34" charset="0"/>
              </a:rPr>
              <a:t>daerah</a:t>
            </a:r>
            <a:r>
              <a:rPr lang="en-US" sz="2200" dirty="0" smtClean="0">
                <a:latin typeface="Arial Black" pitchFamily="34" charset="0"/>
              </a:rPr>
              <a:t>, </a:t>
            </a:r>
            <a:r>
              <a:rPr lang="en-US" sz="2200" dirty="0" err="1" smtClean="0">
                <a:latin typeface="Arial Black" pitchFamily="34" charset="0"/>
              </a:rPr>
              <a:t>lembaga</a:t>
            </a:r>
            <a:r>
              <a:rPr lang="en-US" sz="2200" dirty="0" smtClean="0">
                <a:latin typeface="Arial Black" pitchFamily="34" charset="0"/>
              </a:rPr>
              <a:t> </a:t>
            </a:r>
            <a:r>
              <a:rPr lang="en-US" sz="2200" dirty="0" err="1" smtClean="0">
                <a:latin typeface="Arial Black" pitchFamily="34" charset="0"/>
              </a:rPr>
              <a:t>usaha</a:t>
            </a:r>
            <a:r>
              <a:rPr lang="en-US" sz="2200" dirty="0" smtClean="0">
                <a:latin typeface="Arial Black" pitchFamily="34" charset="0"/>
              </a:rPr>
              <a:t> </a:t>
            </a:r>
            <a:r>
              <a:rPr lang="en-US" sz="2200" dirty="0" err="1" smtClean="0">
                <a:latin typeface="Arial Black" pitchFamily="34" charset="0"/>
              </a:rPr>
              <a:t>dan</a:t>
            </a:r>
            <a:r>
              <a:rPr lang="en-US" sz="2200" dirty="0" smtClean="0">
                <a:latin typeface="Arial Black" pitchFamily="34" charset="0"/>
              </a:rPr>
              <a:t>/</a:t>
            </a:r>
            <a:r>
              <a:rPr lang="en-US" sz="2200" dirty="0" err="1" smtClean="0">
                <a:latin typeface="Arial Black" pitchFamily="34" charset="0"/>
              </a:rPr>
              <a:t>atau</a:t>
            </a:r>
            <a:r>
              <a:rPr lang="en-US" sz="2200" dirty="0" smtClean="0">
                <a:latin typeface="Arial Black" pitchFamily="34" charset="0"/>
              </a:rPr>
              <a:t> </a:t>
            </a:r>
            <a:r>
              <a:rPr lang="en-US" sz="2200" dirty="0" err="1" smtClean="0">
                <a:latin typeface="Arial Black" pitchFamily="34" charset="0"/>
              </a:rPr>
              <a:t>pihak</a:t>
            </a:r>
            <a:r>
              <a:rPr lang="en-US" sz="2200" dirty="0" smtClean="0">
                <a:latin typeface="Arial Black" pitchFamily="34" charset="0"/>
              </a:rPr>
              <a:t> lain yang </a:t>
            </a:r>
            <a:r>
              <a:rPr lang="en-US" sz="2200" dirty="0" err="1" smtClean="0">
                <a:latin typeface="Arial Black" pitchFamily="34" charset="0"/>
              </a:rPr>
              <a:t>diperlukan</a:t>
            </a:r>
            <a:r>
              <a:rPr lang="en-US" sz="2200" dirty="0" smtClean="0">
                <a:latin typeface="Arial Black" pitchFamily="34" charset="0"/>
              </a:rPr>
              <a:t> </a:t>
            </a:r>
            <a:r>
              <a:rPr lang="en-US" sz="2200" dirty="0" err="1" smtClean="0">
                <a:latin typeface="Arial Black" pitchFamily="34" charset="0"/>
              </a:rPr>
              <a:t>pada</a:t>
            </a:r>
            <a:r>
              <a:rPr lang="en-US" sz="2200" dirty="0" smtClean="0">
                <a:latin typeface="Arial Black" pitchFamily="34" charset="0"/>
              </a:rPr>
              <a:t> </a:t>
            </a:r>
            <a:r>
              <a:rPr lang="en-US" sz="2200" dirty="0" err="1" smtClean="0">
                <a:latin typeface="Arial Black" pitchFamily="34" charset="0"/>
              </a:rPr>
              <a:t>tahap</a:t>
            </a:r>
            <a:r>
              <a:rPr lang="en-US" sz="2200" dirty="0" smtClean="0">
                <a:latin typeface="Arial Black" pitchFamily="34" charset="0"/>
              </a:rPr>
              <a:t> </a:t>
            </a:r>
            <a:r>
              <a:rPr lang="en-US" sz="2200" dirty="0" err="1" smtClean="0">
                <a:latin typeface="Arial Black" pitchFamily="34" charset="0"/>
              </a:rPr>
              <a:t>pra:bencana</a:t>
            </a:r>
            <a:r>
              <a:rPr lang="en-US" sz="2200" dirty="0" smtClean="0">
                <a:latin typeface="Arial Black" pitchFamily="34" charset="0"/>
              </a:rPr>
              <a:t>, </a:t>
            </a:r>
            <a:r>
              <a:rPr lang="en-US" sz="2200" dirty="0" err="1" smtClean="0">
                <a:latin typeface="Arial Black" pitchFamily="34" charset="0"/>
              </a:rPr>
              <a:t>tanggap</a:t>
            </a:r>
            <a:r>
              <a:rPr lang="en-US" sz="2200" dirty="0" smtClean="0">
                <a:latin typeface="Arial Black" pitchFamily="34" charset="0"/>
              </a:rPr>
              <a:t> </a:t>
            </a:r>
            <a:r>
              <a:rPr lang="en-US" sz="2200" dirty="0" err="1" smtClean="0">
                <a:latin typeface="Arial Black" pitchFamily="34" charset="0"/>
              </a:rPr>
              <a:t>darurat</a:t>
            </a:r>
            <a:r>
              <a:rPr lang="en-US" sz="2200" dirty="0" smtClean="0">
                <a:latin typeface="Arial Black" pitchFamily="34" charset="0"/>
              </a:rPr>
              <a:t> </a:t>
            </a:r>
            <a:r>
              <a:rPr lang="en-US" sz="2200" dirty="0" err="1" smtClean="0">
                <a:latin typeface="Arial Black" pitchFamily="34" charset="0"/>
              </a:rPr>
              <a:t>dan</a:t>
            </a:r>
            <a:r>
              <a:rPr lang="en-US" sz="2200" dirty="0" smtClean="0">
                <a:latin typeface="Arial Black" pitchFamily="34" charset="0"/>
              </a:rPr>
              <a:t> </a:t>
            </a:r>
            <a:r>
              <a:rPr lang="en-US" sz="2200" dirty="0" err="1" smtClean="0">
                <a:latin typeface="Arial Black" pitchFamily="34" charset="0"/>
              </a:rPr>
              <a:t>pasca</a:t>
            </a:r>
            <a:r>
              <a:rPr lang="en-US" sz="2200" dirty="0" smtClean="0">
                <a:latin typeface="Arial Black" pitchFamily="34" charset="0"/>
              </a:rPr>
              <a:t> </a:t>
            </a:r>
            <a:r>
              <a:rPr lang="en-US" sz="2200" dirty="0" err="1" smtClean="0">
                <a:latin typeface="Arial Black" pitchFamily="34" charset="0"/>
              </a:rPr>
              <a:t>bencana</a:t>
            </a:r>
            <a:r>
              <a:rPr lang="en-US" sz="2200" dirty="0" smtClean="0">
                <a:latin typeface="Arial Black" pitchFamily="34" charset="0"/>
              </a:rPr>
              <a:t>.</a:t>
            </a:r>
          </a:p>
        </p:txBody>
      </p:sp>
    </p:spTree>
    <p:extLst>
      <p:ext uri="{BB962C8B-B14F-4D97-AF65-F5344CB8AC3E}">
        <p14:creationId xmlns:p14="http://schemas.microsoft.com/office/powerpoint/2010/main" val="27945793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437" y="722188"/>
            <a:ext cx="10322878" cy="6253917"/>
          </a:xfrm>
        </p:spPr>
        <p:txBody>
          <a:bodyPr>
            <a:normAutofit fontScale="85000" lnSpcReduction="20000"/>
          </a:bodyPr>
          <a:lstStyle/>
          <a:p>
            <a:pPr marL="431745" indent="-431745">
              <a:buClrTx/>
              <a:buFont typeface="+mj-lt"/>
              <a:buAutoNum type="alphaLcPeriod" startAt="5"/>
            </a:pPr>
            <a:r>
              <a:rPr lang="en-US" sz="2500" dirty="0" err="1" smtClean="0">
                <a:latin typeface="Arial Black" pitchFamily="34" charset="0"/>
              </a:rPr>
              <a:t>melaksanakan</a:t>
            </a:r>
            <a:r>
              <a:rPr lang="en-US" sz="2500" dirty="0" smtClean="0">
                <a:latin typeface="Arial Black" pitchFamily="34" charset="0"/>
              </a:rPr>
              <a:t> </a:t>
            </a:r>
            <a:r>
              <a:rPr lang="en-US" sz="2500" dirty="0" err="1" smtClean="0">
                <a:latin typeface="Arial Black" pitchFamily="34" charset="0"/>
              </a:rPr>
              <a:t>komando</a:t>
            </a:r>
            <a:r>
              <a:rPr lang="en-US" sz="2500" dirty="0" smtClean="0">
                <a:latin typeface="Arial Black" pitchFamily="34" charset="0"/>
              </a:rPr>
              <a:t> </a:t>
            </a:r>
            <a:r>
              <a:rPr lang="en-US" sz="2500" dirty="0" err="1" smtClean="0">
                <a:latin typeface="Arial Black" pitchFamily="34" charset="0"/>
              </a:rPr>
              <a:t>melalui</a:t>
            </a:r>
            <a:r>
              <a:rPr lang="en-US" sz="2500" dirty="0" smtClean="0">
                <a:latin typeface="Arial Black" pitchFamily="34" charset="0"/>
              </a:rPr>
              <a:t> </a:t>
            </a:r>
            <a:r>
              <a:rPr lang="en-US" sz="2500" dirty="0" err="1" smtClean="0">
                <a:latin typeface="Arial Black" pitchFamily="34" charset="0"/>
              </a:rPr>
              <a:t>pengerahan</a:t>
            </a:r>
            <a:r>
              <a:rPr lang="en-US" sz="2500" dirty="0" smtClean="0">
                <a:latin typeface="Arial Black" pitchFamily="34" charset="0"/>
              </a:rPr>
              <a:t> </a:t>
            </a:r>
            <a:r>
              <a:rPr lang="en-US" sz="2500" dirty="0" err="1" smtClean="0">
                <a:latin typeface="Arial Black" pitchFamily="34" charset="0"/>
              </a:rPr>
              <a:t>sumber</a:t>
            </a:r>
            <a:r>
              <a:rPr lang="en-US" sz="2500" dirty="0" smtClean="0">
                <a:latin typeface="Arial Black" pitchFamily="34" charset="0"/>
              </a:rPr>
              <a:t> </a:t>
            </a:r>
            <a:r>
              <a:rPr lang="en-US" sz="2500" dirty="0" err="1" smtClean="0">
                <a:latin typeface="Arial Black" pitchFamily="34" charset="0"/>
              </a:rPr>
              <a:t>daya</a:t>
            </a:r>
            <a:r>
              <a:rPr lang="en-US" sz="2500" dirty="0" smtClean="0">
                <a:latin typeface="Arial Black" pitchFamily="34" charset="0"/>
              </a:rPr>
              <a:t> </a:t>
            </a:r>
            <a:r>
              <a:rPr lang="en-US" sz="2500" dirty="0" err="1" smtClean="0">
                <a:latin typeface="Arial Black" pitchFamily="34" charset="0"/>
              </a:rPr>
              <a:t>manusia</a:t>
            </a:r>
            <a:r>
              <a:rPr lang="en-US" sz="2500" dirty="0" smtClean="0">
                <a:latin typeface="Arial Black" pitchFamily="34" charset="0"/>
              </a:rPr>
              <a:t>, </a:t>
            </a:r>
            <a:r>
              <a:rPr lang="en-US" sz="2500" dirty="0" err="1" smtClean="0">
                <a:latin typeface="Arial Black" pitchFamily="34" charset="0"/>
              </a:rPr>
              <a:t>peralatan</a:t>
            </a:r>
            <a:r>
              <a:rPr lang="en-US" sz="2500" dirty="0" smtClean="0">
                <a:latin typeface="Arial Black" pitchFamily="34" charset="0"/>
              </a:rPr>
              <a:t>, </a:t>
            </a:r>
            <a:r>
              <a:rPr lang="en-US" sz="2500" dirty="0" err="1" smtClean="0">
                <a:latin typeface="Arial Black" pitchFamily="34" charset="0"/>
              </a:rPr>
              <a:t>logistik</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Sarana</a:t>
            </a:r>
            <a:r>
              <a:rPr lang="en-US" sz="2500" dirty="0" smtClean="0">
                <a:latin typeface="Arial Black" pitchFamily="34" charset="0"/>
              </a:rPr>
              <a:t> </a:t>
            </a:r>
            <a:r>
              <a:rPr lang="en-US" sz="2500" dirty="0" err="1" smtClean="0">
                <a:latin typeface="Arial Black" pitchFamily="34" charset="0"/>
              </a:rPr>
              <a:t>Prasalana</a:t>
            </a:r>
            <a:r>
              <a:rPr lang="en-US" sz="2500" dirty="0" smtClean="0">
                <a:latin typeface="Arial Black" pitchFamily="34" charset="0"/>
              </a:rPr>
              <a:t> </a:t>
            </a:r>
            <a:r>
              <a:rPr lang="en-US" sz="2500" dirty="0" err="1" smtClean="0">
                <a:latin typeface="Arial Black" pitchFamily="34" charset="0"/>
              </a:rPr>
              <a:t>lainnya</a:t>
            </a:r>
            <a:r>
              <a:rPr lang="en-US" sz="2500" dirty="0" smtClean="0">
                <a:latin typeface="Arial Black" pitchFamily="34" charset="0"/>
              </a:rPr>
              <a:t> </a:t>
            </a:r>
            <a:r>
              <a:rPr lang="en-US" sz="2500" dirty="0" err="1" smtClean="0">
                <a:latin typeface="Arial Black" pitchFamily="34" charset="0"/>
              </a:rPr>
              <a:t>dari</a:t>
            </a:r>
            <a:r>
              <a:rPr lang="en-US" sz="2500" dirty="0" smtClean="0">
                <a:latin typeface="Arial Black" pitchFamily="34" charset="0"/>
              </a:rPr>
              <a:t> </a:t>
            </a:r>
            <a:r>
              <a:rPr lang="en-US" sz="2500" dirty="0" err="1" smtClean="0">
                <a:latin typeface="Arial Black" pitchFamily="34" charset="0"/>
              </a:rPr>
              <a:t>Satuan</a:t>
            </a:r>
            <a:r>
              <a:rPr lang="en-US" sz="2500" dirty="0" smtClean="0">
                <a:latin typeface="Arial Black" pitchFamily="34" charset="0"/>
              </a:rPr>
              <a:t> </a:t>
            </a:r>
            <a:r>
              <a:rPr lang="en-US" sz="2500" dirty="0" err="1" smtClean="0">
                <a:latin typeface="Arial Black" pitchFamily="34" charset="0"/>
              </a:rPr>
              <a:t>Kerja</a:t>
            </a:r>
            <a:r>
              <a:rPr lang="en-US" sz="2500" dirty="0" smtClean="0">
                <a:latin typeface="Arial Black" pitchFamily="34" charset="0"/>
              </a:rPr>
              <a:t> </a:t>
            </a:r>
            <a:r>
              <a:rPr lang="en-US" sz="2500" dirty="0" err="1" smtClean="0">
                <a:latin typeface="Arial Black" pitchFamily="34" charset="0"/>
              </a:rPr>
              <a:t>Perangkat</a:t>
            </a:r>
            <a:r>
              <a:rPr lang="en-US" sz="2500" dirty="0" smtClean="0">
                <a:latin typeface="Arial Black" pitchFamily="34" charset="0"/>
              </a:rPr>
              <a:t> Daerah (SKPD); </a:t>
            </a:r>
            <a:r>
              <a:rPr lang="en-US" sz="2500" dirty="0" err="1" smtClean="0">
                <a:latin typeface="Arial Black" pitchFamily="34" charset="0"/>
              </a:rPr>
              <a:t>instansi</a:t>
            </a:r>
            <a:r>
              <a:rPr lang="en-US" sz="2500" dirty="0" smtClean="0">
                <a:latin typeface="Arial Black" pitchFamily="34" charset="0"/>
              </a:rPr>
              <a:t> </a:t>
            </a:r>
            <a:r>
              <a:rPr lang="en-US" sz="2500" dirty="0" err="1" smtClean="0">
                <a:latin typeface="Arial Black" pitchFamily="34" charset="0"/>
              </a:rPr>
              <a:t>vertikal</a:t>
            </a:r>
            <a:r>
              <a:rPr lang="en-US" sz="2500" dirty="0" smtClean="0">
                <a:latin typeface="Arial Black" pitchFamily="34" charset="0"/>
              </a:rPr>
              <a:t> yang </a:t>
            </a:r>
            <a:r>
              <a:rPr lang="en-US" sz="2500" dirty="0" err="1" smtClean="0">
                <a:latin typeface="Arial Black" pitchFamily="34" charset="0"/>
              </a:rPr>
              <a:t>berada</a:t>
            </a:r>
            <a:r>
              <a:rPr lang="en-US" sz="2500" dirty="0" smtClean="0">
                <a:latin typeface="Arial Black" pitchFamily="34" charset="0"/>
              </a:rPr>
              <a:t> </a:t>
            </a:r>
            <a:r>
              <a:rPr lang="en-US" sz="2500" dirty="0" err="1" smtClean="0">
                <a:latin typeface="Arial Black" pitchFamily="34" charset="0"/>
              </a:rPr>
              <a:t>didaerah</a:t>
            </a:r>
            <a:r>
              <a:rPr lang="en-US" sz="2500" dirty="0" smtClean="0">
                <a:latin typeface="Arial Black" pitchFamily="34" charset="0"/>
              </a:rPr>
              <a:t>, </a:t>
            </a:r>
            <a:r>
              <a:rPr lang="en-US" sz="2500" dirty="0" err="1" smtClean="0">
                <a:latin typeface="Arial Black" pitchFamily="34" charset="0"/>
              </a:rPr>
              <a:t>lembaga</a:t>
            </a:r>
            <a:r>
              <a:rPr lang="en-US" sz="2500" dirty="0" smtClean="0">
                <a:latin typeface="Arial Black" pitchFamily="34" charset="0"/>
              </a:rPr>
              <a:t>/</a:t>
            </a:r>
            <a:r>
              <a:rPr lang="en-US" sz="2500" dirty="0" err="1" smtClean="0">
                <a:latin typeface="Arial Black" pitchFamily="34" charset="0"/>
              </a:rPr>
              <a:t>organisasi</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atau</a:t>
            </a:r>
            <a:r>
              <a:rPr lang="en-US" sz="2500" dirty="0" smtClean="0">
                <a:latin typeface="Arial Black" pitchFamily="34" charset="0"/>
              </a:rPr>
              <a:t> </a:t>
            </a:r>
            <a:r>
              <a:rPr lang="en-US" sz="2500" dirty="0" err="1" smtClean="0">
                <a:latin typeface="Arial Black" pitchFamily="34" charset="0"/>
              </a:rPr>
              <a:t>pihak</a:t>
            </a:r>
            <a:r>
              <a:rPr lang="en-US" sz="2500" dirty="0" smtClean="0">
                <a:latin typeface="Arial Black" pitchFamily="34" charset="0"/>
              </a:rPr>
              <a:t> lain yang </a:t>
            </a:r>
            <a:r>
              <a:rPr lang="en-US" sz="2500" dirty="0" err="1" smtClean="0">
                <a:latin typeface="Arial Black" pitchFamily="34" charset="0"/>
              </a:rPr>
              <a:t>diperlukan</a:t>
            </a:r>
            <a:r>
              <a:rPr lang="en-US" sz="2500" dirty="0" smtClean="0">
                <a:latin typeface="Arial Black" pitchFamily="34" charset="0"/>
              </a:rPr>
              <a:t> </a:t>
            </a:r>
            <a:r>
              <a:rPr lang="en-US" sz="2500" dirty="0" err="1" smtClean="0">
                <a:latin typeface="Arial Black" pitchFamily="34" charset="0"/>
              </a:rPr>
              <a:t>dalam</a:t>
            </a:r>
            <a:r>
              <a:rPr lang="en-US" sz="2500" dirty="0" smtClean="0">
                <a:latin typeface="Arial Black" pitchFamily="34" charset="0"/>
              </a:rPr>
              <a:t> </a:t>
            </a:r>
            <a:r>
              <a:rPr lang="en-US" sz="2500" dirty="0" err="1" smtClean="0">
                <a:latin typeface="Arial Black" pitchFamily="34" charset="0"/>
              </a:rPr>
              <a:t>rangka</a:t>
            </a:r>
            <a:r>
              <a:rPr lang="en-US" sz="2500" dirty="0" smtClean="0">
                <a:latin typeface="Arial Black" pitchFamily="34" charset="0"/>
              </a:rPr>
              <a:t> </a:t>
            </a:r>
            <a:r>
              <a:rPr lang="en-US" sz="2500" dirty="0" err="1" smtClean="0">
                <a:latin typeface="Arial Black" pitchFamily="34" charset="0"/>
              </a:rPr>
              <a:t>penangganan</a:t>
            </a:r>
            <a:r>
              <a:rPr lang="en-US" sz="2500" dirty="0" smtClean="0">
                <a:latin typeface="Arial Black" pitchFamily="34" charset="0"/>
              </a:rPr>
              <a:t> </a:t>
            </a:r>
            <a:r>
              <a:rPr lang="en-US" sz="2500" dirty="0" err="1" smtClean="0">
                <a:latin typeface="Arial Black" pitchFamily="34" charset="0"/>
              </a:rPr>
              <a:t>tanggap</a:t>
            </a:r>
            <a:r>
              <a:rPr lang="en-US" sz="2500" dirty="0" smtClean="0">
                <a:latin typeface="Arial Black" pitchFamily="34" charset="0"/>
              </a:rPr>
              <a:t> </a:t>
            </a:r>
            <a:r>
              <a:rPr lang="en-US" sz="2500" dirty="0" err="1" smtClean="0">
                <a:latin typeface="Arial Black" pitchFamily="34" charset="0"/>
              </a:rPr>
              <a:t>darurat</a:t>
            </a:r>
            <a:r>
              <a:rPr lang="en-US" sz="2500" dirty="0" smtClean="0">
                <a:latin typeface="Arial Black" pitchFamily="34" charset="0"/>
              </a:rPr>
              <a:t> </a:t>
            </a:r>
            <a:r>
              <a:rPr lang="en-US" sz="2500" dirty="0" err="1" smtClean="0">
                <a:latin typeface="Arial Black" pitchFamily="34" charset="0"/>
              </a:rPr>
              <a:t>penanggulangan</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a:t>
            </a:r>
          </a:p>
          <a:p>
            <a:pPr marL="431745" indent="-431745">
              <a:buClrTx/>
              <a:buFont typeface="+mj-lt"/>
              <a:buAutoNum type="alphaLcPeriod" startAt="5"/>
            </a:pPr>
            <a:r>
              <a:rPr lang="en-US" sz="2500" dirty="0" err="1" smtClean="0">
                <a:latin typeface="Arial Black" pitchFamily="34" charset="0"/>
              </a:rPr>
              <a:t>melaksanakan</a:t>
            </a:r>
            <a:r>
              <a:rPr lang="en-US" sz="2500" dirty="0" smtClean="0">
                <a:latin typeface="Arial Black" pitchFamily="34" charset="0"/>
              </a:rPr>
              <a:t> </a:t>
            </a:r>
            <a:r>
              <a:rPr lang="en-US" sz="2500" dirty="0" err="1" smtClean="0">
                <a:latin typeface="Arial Black" pitchFamily="34" charset="0"/>
              </a:rPr>
              <a:t>penanggulangan</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 yang </a:t>
            </a:r>
            <a:r>
              <a:rPr lang="en-US" sz="2500" dirty="0" err="1" smtClean="0">
                <a:latin typeface="Arial Black" pitchFamily="34" charset="0"/>
              </a:rPr>
              <a:t>meliputi</a:t>
            </a:r>
            <a:r>
              <a:rPr lang="en-US" sz="2500" dirty="0" smtClean="0">
                <a:latin typeface="Arial Black" pitchFamily="34" charset="0"/>
              </a:rPr>
              <a:t> </a:t>
            </a:r>
            <a:r>
              <a:rPr lang="en-US" sz="2500" dirty="0" err="1" smtClean="0">
                <a:latin typeface="Arial Black" pitchFamily="34" charset="0"/>
              </a:rPr>
              <a:t>pra</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 </a:t>
            </a:r>
            <a:r>
              <a:rPr lang="en-US" sz="2500" dirty="0" err="1" smtClean="0">
                <a:latin typeface="Arial Black" pitchFamily="34" charset="0"/>
              </a:rPr>
              <a:t>tanggap</a:t>
            </a:r>
            <a:r>
              <a:rPr lang="en-US" sz="2500" dirty="0" smtClean="0">
                <a:latin typeface="Arial Black" pitchFamily="34" charset="0"/>
              </a:rPr>
              <a:t> </a:t>
            </a:r>
            <a:r>
              <a:rPr lang="en-US" sz="2500" dirty="0" err="1" smtClean="0">
                <a:latin typeface="Arial Black" pitchFamily="34" charset="0"/>
              </a:rPr>
              <a:t>darurat</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pasca</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 </a:t>
            </a:r>
            <a:r>
              <a:rPr lang="en-US" sz="2500" dirty="0" err="1" smtClean="0">
                <a:latin typeface="Arial Black" pitchFamily="34" charset="0"/>
              </a:rPr>
              <a:t>secara</a:t>
            </a:r>
            <a:r>
              <a:rPr lang="en-US" sz="2500" dirty="0" smtClean="0">
                <a:latin typeface="Arial Black" pitchFamily="34" charset="0"/>
              </a:rPr>
              <a:t> </a:t>
            </a:r>
            <a:r>
              <a:rPr lang="en-US" sz="2500" dirty="0" err="1" smtClean="0">
                <a:latin typeface="Arial Black" pitchFamily="34" charset="0"/>
              </a:rPr>
              <a:t>terkoordinasi</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terintegrasi</a:t>
            </a:r>
            <a:r>
              <a:rPr lang="en-US" sz="2500" dirty="0" smtClean="0">
                <a:latin typeface="Arial Black" pitchFamily="34" charset="0"/>
              </a:rPr>
              <a:t> </a:t>
            </a:r>
            <a:r>
              <a:rPr lang="en-US" sz="2500" dirty="0" err="1" smtClean="0">
                <a:latin typeface="Arial Black" pitchFamily="34" charset="0"/>
              </a:rPr>
              <a:t>dengan</a:t>
            </a:r>
            <a:r>
              <a:rPr lang="en-US" sz="2500" dirty="0" smtClean="0">
                <a:latin typeface="Arial Black" pitchFamily="34" charset="0"/>
              </a:rPr>
              <a:t> </a:t>
            </a:r>
            <a:r>
              <a:rPr lang="en-US" sz="2500" dirty="0" err="1" smtClean="0">
                <a:latin typeface="Arial Black" pitchFamily="34" charset="0"/>
              </a:rPr>
              <a:t>satuan</a:t>
            </a:r>
            <a:r>
              <a:rPr lang="en-US" sz="2500" dirty="0" smtClean="0">
                <a:latin typeface="Arial Black" pitchFamily="34" charset="0"/>
              </a:rPr>
              <a:t> </a:t>
            </a:r>
            <a:r>
              <a:rPr lang="en-US" sz="2500" dirty="0" err="1" smtClean="0">
                <a:latin typeface="Arial Black" pitchFamily="34" charset="0"/>
              </a:rPr>
              <a:t>kerja</a:t>
            </a:r>
            <a:r>
              <a:rPr lang="en-US" sz="2500" dirty="0" smtClean="0">
                <a:latin typeface="Arial Black" pitchFamily="34" charset="0"/>
              </a:rPr>
              <a:t> </a:t>
            </a:r>
            <a:r>
              <a:rPr lang="en-US" sz="2500" dirty="0" err="1" smtClean="0">
                <a:latin typeface="Arial Black" pitchFamily="34" charset="0"/>
              </a:rPr>
              <a:t>perangkat</a:t>
            </a:r>
            <a:r>
              <a:rPr lang="en-US" sz="2500" dirty="0" smtClean="0">
                <a:latin typeface="Arial Black" pitchFamily="34" charset="0"/>
              </a:rPr>
              <a:t> </a:t>
            </a:r>
            <a:r>
              <a:rPr lang="en-US" sz="2500" dirty="0" err="1" smtClean="0">
                <a:latin typeface="Arial Black" pitchFamily="34" charset="0"/>
              </a:rPr>
              <a:t>daerah</a:t>
            </a:r>
            <a:r>
              <a:rPr lang="en-US" sz="2500" dirty="0" smtClean="0">
                <a:latin typeface="Arial Black" pitchFamily="34" charset="0"/>
              </a:rPr>
              <a:t> </a:t>
            </a:r>
            <a:r>
              <a:rPr lang="en-US" sz="2500" dirty="0" err="1" smtClean="0">
                <a:latin typeface="Arial Black" pitchFamily="34" charset="0"/>
              </a:rPr>
              <a:t>lainnya</a:t>
            </a:r>
            <a:r>
              <a:rPr lang="en-US" sz="2500" dirty="0" smtClean="0">
                <a:latin typeface="Arial Black" pitchFamily="34" charset="0"/>
              </a:rPr>
              <a:t> </a:t>
            </a:r>
            <a:r>
              <a:rPr lang="en-US" sz="2500" dirty="0" err="1" smtClean="0">
                <a:latin typeface="Arial Black" pitchFamily="34" charset="0"/>
              </a:rPr>
              <a:t>di</a:t>
            </a:r>
            <a:r>
              <a:rPr lang="en-US" sz="2500" dirty="0" smtClean="0">
                <a:latin typeface="Arial Black" pitchFamily="34" charset="0"/>
              </a:rPr>
              <a:t> </a:t>
            </a:r>
            <a:r>
              <a:rPr lang="en-US" sz="2500" dirty="0" err="1" smtClean="0">
                <a:latin typeface="Arial Black" pitchFamily="34" charset="0"/>
              </a:rPr>
              <a:t>daerah</a:t>
            </a:r>
            <a:r>
              <a:rPr lang="en-US" sz="2500" dirty="0" smtClean="0">
                <a:latin typeface="Arial Black" pitchFamily="34" charset="0"/>
              </a:rPr>
              <a:t>, </a:t>
            </a:r>
            <a:r>
              <a:rPr lang="en-US" sz="2500" dirty="0" err="1" smtClean="0">
                <a:latin typeface="Arial Black" pitchFamily="34" charset="0"/>
              </a:rPr>
              <a:t>instansi</a:t>
            </a:r>
            <a:r>
              <a:rPr lang="en-US" sz="2500" dirty="0" smtClean="0">
                <a:latin typeface="Arial Black" pitchFamily="34" charset="0"/>
              </a:rPr>
              <a:t> </a:t>
            </a:r>
            <a:r>
              <a:rPr lang="en-US" sz="2500" dirty="0" err="1" smtClean="0">
                <a:latin typeface="Arial Black" pitchFamily="34" charset="0"/>
              </a:rPr>
              <a:t>vertikal</a:t>
            </a:r>
            <a:r>
              <a:rPr lang="en-US" sz="2500" dirty="0" smtClean="0">
                <a:latin typeface="Arial Black" pitchFamily="34" charset="0"/>
              </a:rPr>
              <a:t> yang </a:t>
            </a:r>
            <a:r>
              <a:rPr lang="en-US" sz="2500" dirty="0" err="1" smtClean="0">
                <a:latin typeface="Arial Black" pitchFamily="34" charset="0"/>
              </a:rPr>
              <a:t>ada</a:t>
            </a:r>
            <a:r>
              <a:rPr lang="en-US" sz="2500" dirty="0" smtClean="0">
                <a:latin typeface="Arial Black" pitchFamily="34" charset="0"/>
              </a:rPr>
              <a:t> </a:t>
            </a:r>
            <a:r>
              <a:rPr lang="en-US" sz="2500" dirty="0" err="1" smtClean="0">
                <a:latin typeface="Arial Black" pitchFamily="34" charset="0"/>
              </a:rPr>
              <a:t>di</a:t>
            </a:r>
            <a:r>
              <a:rPr lang="en-US" sz="2500" dirty="0" smtClean="0">
                <a:latin typeface="Arial Black" pitchFamily="34" charset="0"/>
              </a:rPr>
              <a:t> </a:t>
            </a:r>
            <a:r>
              <a:rPr lang="en-US" sz="2500" dirty="0" err="1" smtClean="0">
                <a:latin typeface="Arial Black" pitchFamily="34" charset="0"/>
              </a:rPr>
              <a:t>daerah</a:t>
            </a:r>
            <a:r>
              <a:rPr lang="en-US" sz="2500" dirty="0" smtClean="0">
                <a:latin typeface="Arial Black" pitchFamily="34" charset="0"/>
              </a:rPr>
              <a:t> </a:t>
            </a:r>
            <a:r>
              <a:rPr lang="en-US" sz="2500" dirty="0" err="1" smtClean="0">
                <a:latin typeface="Arial Black" pitchFamily="34" charset="0"/>
              </a:rPr>
              <a:t>dengan</a:t>
            </a:r>
            <a:r>
              <a:rPr lang="en-US" sz="2500" dirty="0" smtClean="0">
                <a:latin typeface="Arial Black" pitchFamily="34" charset="0"/>
              </a:rPr>
              <a:t> </a:t>
            </a:r>
            <a:r>
              <a:rPr lang="en-US" sz="2500" dirty="0" err="1" smtClean="0">
                <a:latin typeface="Arial Black" pitchFamily="34" charset="0"/>
              </a:rPr>
              <a:t>memperhatikan</a:t>
            </a:r>
            <a:r>
              <a:rPr lang="en-US" sz="2500" dirty="0" smtClean="0">
                <a:latin typeface="Arial Black" pitchFamily="34" charset="0"/>
              </a:rPr>
              <a:t> </a:t>
            </a:r>
            <a:r>
              <a:rPr lang="en-US" sz="2500" dirty="0" err="1" smtClean="0">
                <a:latin typeface="Arial Black" pitchFamily="34" charset="0"/>
              </a:rPr>
              <a:t>kebijakan</a:t>
            </a:r>
            <a:r>
              <a:rPr lang="en-US" sz="2500" dirty="0" smtClean="0">
                <a:latin typeface="Arial Black" pitchFamily="34" charset="0"/>
              </a:rPr>
              <a:t> </a:t>
            </a:r>
            <a:r>
              <a:rPr lang="en-US" sz="2500" dirty="0" err="1" smtClean="0">
                <a:latin typeface="Arial Black" pitchFamily="34" charset="0"/>
              </a:rPr>
              <a:t>penyelenggaraan</a:t>
            </a:r>
            <a:r>
              <a:rPr lang="en-US" sz="2500" dirty="0" smtClean="0">
                <a:latin typeface="Arial Black" pitchFamily="34" charset="0"/>
              </a:rPr>
              <a:t> </a:t>
            </a:r>
            <a:r>
              <a:rPr lang="en-US" sz="2500" dirty="0" err="1" smtClean="0">
                <a:latin typeface="Arial Black" pitchFamily="34" charset="0"/>
              </a:rPr>
              <a:t>penanggulangan</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ketentuan</a:t>
            </a:r>
            <a:r>
              <a:rPr lang="en-US" sz="2500" dirty="0" smtClean="0">
                <a:latin typeface="Arial Black" pitchFamily="34" charset="0"/>
              </a:rPr>
              <a:t> </a:t>
            </a:r>
            <a:r>
              <a:rPr lang="en-US" sz="2500" dirty="0" err="1" smtClean="0">
                <a:latin typeface="Arial Black" pitchFamily="34" charset="0"/>
              </a:rPr>
              <a:t>peraturan</a:t>
            </a:r>
            <a:r>
              <a:rPr lang="en-US" sz="2500" dirty="0" smtClean="0">
                <a:latin typeface="Arial Black" pitchFamily="34" charset="0"/>
              </a:rPr>
              <a:t> </a:t>
            </a:r>
            <a:r>
              <a:rPr lang="en-US" sz="2500" dirty="0" err="1" smtClean="0">
                <a:latin typeface="Arial Black" pitchFamily="34" charset="0"/>
              </a:rPr>
              <a:t>perundang-undangan</a:t>
            </a:r>
            <a:r>
              <a:rPr lang="en-US" sz="2500" dirty="0" smtClean="0">
                <a:latin typeface="Arial Black" pitchFamily="34" charset="0"/>
              </a:rPr>
              <a:t>.</a:t>
            </a:r>
          </a:p>
          <a:p>
            <a:pPr marL="431745" indent="-431745">
              <a:buClrTx/>
              <a:buFont typeface="+mj-lt"/>
              <a:buAutoNum type="alphaLcPeriod" startAt="5"/>
            </a:pPr>
            <a:r>
              <a:rPr lang="en-US" sz="2500" dirty="0" err="1" smtClean="0">
                <a:latin typeface="Arial Black" pitchFamily="34" charset="0"/>
              </a:rPr>
              <a:t>melaksanakan</a:t>
            </a:r>
            <a:r>
              <a:rPr lang="en-US" sz="2500" dirty="0" smtClean="0">
                <a:latin typeface="Arial Black" pitchFamily="34" charset="0"/>
              </a:rPr>
              <a:t> </a:t>
            </a:r>
            <a:r>
              <a:rPr lang="en-US" sz="2500" dirty="0" err="1" smtClean="0">
                <a:latin typeface="Arial Black" pitchFamily="34" charset="0"/>
              </a:rPr>
              <a:t>pengendalian</a:t>
            </a:r>
            <a:r>
              <a:rPr lang="en-US" sz="2500" dirty="0" smtClean="0">
                <a:latin typeface="Arial Black" pitchFamily="34" charset="0"/>
              </a:rPr>
              <a:t> </a:t>
            </a:r>
            <a:r>
              <a:rPr lang="en-US" sz="2500" dirty="0" err="1" smtClean="0">
                <a:latin typeface="Arial Black" pitchFamily="34" charset="0"/>
              </a:rPr>
              <a:t>penanggulangan</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 </a:t>
            </a:r>
            <a:r>
              <a:rPr lang="en-US" sz="2500" dirty="0" err="1" smtClean="0">
                <a:latin typeface="Arial Black" pitchFamily="34" charset="0"/>
              </a:rPr>
              <a:t>secara</a:t>
            </a:r>
            <a:r>
              <a:rPr lang="en-US" sz="2500" dirty="0" smtClean="0">
                <a:latin typeface="Arial Black" pitchFamily="34" charset="0"/>
              </a:rPr>
              <a:t> </a:t>
            </a:r>
            <a:r>
              <a:rPr lang="en-US" sz="2500" dirty="0" err="1" smtClean="0">
                <a:latin typeface="Arial Black" pitchFamily="34" charset="0"/>
              </a:rPr>
              <a:t>terkoordinasi</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terintegrasi</a:t>
            </a:r>
            <a:r>
              <a:rPr lang="en-US" sz="2500" dirty="0" smtClean="0">
                <a:latin typeface="Arial Black" pitchFamily="34" charset="0"/>
              </a:rPr>
              <a:t> </a:t>
            </a:r>
            <a:r>
              <a:rPr lang="en-US" sz="2500" dirty="0" err="1" smtClean="0">
                <a:latin typeface="Arial Black" pitchFamily="34" charset="0"/>
              </a:rPr>
              <a:t>dengan</a:t>
            </a:r>
            <a:r>
              <a:rPr lang="en-US" sz="2500" dirty="0" smtClean="0">
                <a:latin typeface="Arial Black" pitchFamily="34" charset="0"/>
              </a:rPr>
              <a:t> </a:t>
            </a:r>
            <a:r>
              <a:rPr lang="en-US" sz="2500" dirty="0" err="1" smtClean="0">
                <a:latin typeface="Arial Black" pitchFamily="34" charset="0"/>
              </a:rPr>
              <a:t>Satuan</a:t>
            </a:r>
            <a:r>
              <a:rPr lang="en-US" sz="2500" dirty="0" smtClean="0">
                <a:latin typeface="Arial Black" pitchFamily="34" charset="0"/>
              </a:rPr>
              <a:t> </a:t>
            </a:r>
            <a:r>
              <a:rPr lang="en-US" sz="2500" dirty="0" err="1" smtClean="0">
                <a:latin typeface="Arial Black" pitchFamily="34" charset="0"/>
              </a:rPr>
              <a:t>Kerja</a:t>
            </a:r>
            <a:r>
              <a:rPr lang="en-US" sz="2500" dirty="0" smtClean="0">
                <a:latin typeface="Arial Black" pitchFamily="34" charset="0"/>
              </a:rPr>
              <a:t> </a:t>
            </a:r>
            <a:r>
              <a:rPr lang="en-US" sz="2500" dirty="0" err="1" smtClean="0">
                <a:latin typeface="Arial Black" pitchFamily="34" charset="0"/>
              </a:rPr>
              <a:t>Perangkat</a:t>
            </a:r>
            <a:r>
              <a:rPr lang="en-US" sz="2500" dirty="0" smtClean="0">
                <a:latin typeface="Arial Black" pitchFamily="34" charset="0"/>
              </a:rPr>
              <a:t> Daerah (SKPD), </a:t>
            </a:r>
            <a:r>
              <a:rPr lang="en-US" sz="2500" dirty="0" err="1" smtClean="0">
                <a:latin typeface="Arial Black" pitchFamily="34" charset="0"/>
              </a:rPr>
              <a:t>instansi</a:t>
            </a:r>
            <a:r>
              <a:rPr lang="en-US" sz="2500" dirty="0" smtClean="0">
                <a:latin typeface="Arial Black" pitchFamily="34" charset="0"/>
              </a:rPr>
              <a:t> </a:t>
            </a:r>
            <a:r>
              <a:rPr lang="en-US" sz="2500" dirty="0" err="1" smtClean="0">
                <a:latin typeface="Arial Black" pitchFamily="34" charset="0"/>
              </a:rPr>
              <a:t>vertikal</a:t>
            </a:r>
            <a:r>
              <a:rPr lang="en-US" sz="2500" dirty="0" smtClean="0">
                <a:latin typeface="Arial Black" pitchFamily="34" charset="0"/>
              </a:rPr>
              <a:t> yang </a:t>
            </a:r>
            <a:r>
              <a:rPr lang="en-US" sz="2500" dirty="0" err="1" smtClean="0">
                <a:latin typeface="Arial Black" pitchFamily="34" charset="0"/>
              </a:rPr>
              <a:t>berada</a:t>
            </a:r>
            <a:r>
              <a:rPr lang="en-US" sz="2500" dirty="0" smtClean="0">
                <a:latin typeface="Arial Black" pitchFamily="34" charset="0"/>
              </a:rPr>
              <a:t> </a:t>
            </a:r>
            <a:r>
              <a:rPr lang="en-US" sz="2500" dirty="0" err="1" smtClean="0">
                <a:latin typeface="Arial Black" pitchFamily="34" charset="0"/>
              </a:rPr>
              <a:t>didaerah</a:t>
            </a:r>
            <a:r>
              <a:rPr lang="en-US" sz="2500" dirty="0" smtClean="0">
                <a:latin typeface="Arial Black" pitchFamily="34" charset="0"/>
              </a:rPr>
              <a:t>, </a:t>
            </a:r>
            <a:r>
              <a:rPr lang="en-US" sz="2500" dirty="0" err="1" smtClean="0">
                <a:latin typeface="Arial Black" pitchFamily="34" charset="0"/>
              </a:rPr>
              <a:t>lembaga</a:t>
            </a:r>
            <a:r>
              <a:rPr lang="en-US" sz="2500" dirty="0" smtClean="0">
                <a:latin typeface="Arial Black" pitchFamily="34" charset="0"/>
              </a:rPr>
              <a:t>/</a:t>
            </a:r>
            <a:r>
              <a:rPr lang="en-US" sz="2500" dirty="0" err="1" smtClean="0">
                <a:latin typeface="Arial Black" pitchFamily="34" charset="0"/>
              </a:rPr>
              <a:t>organisasi</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atau</a:t>
            </a:r>
            <a:r>
              <a:rPr lang="en-US" sz="2500" dirty="0" smtClean="0">
                <a:latin typeface="Arial Black" pitchFamily="34" charset="0"/>
              </a:rPr>
              <a:t> </a:t>
            </a:r>
            <a:r>
              <a:rPr lang="en-US" sz="2500" dirty="0" err="1" smtClean="0">
                <a:latin typeface="Arial Black" pitchFamily="34" charset="0"/>
              </a:rPr>
              <a:t>pihak</a:t>
            </a:r>
            <a:r>
              <a:rPr lang="en-US" sz="2500" dirty="0" smtClean="0">
                <a:latin typeface="Arial Black" pitchFamily="34" charset="0"/>
              </a:rPr>
              <a:t> lain </a:t>
            </a:r>
            <a:r>
              <a:rPr lang="en-US" sz="2500" dirty="0" err="1" smtClean="0">
                <a:latin typeface="Arial Black" pitchFamily="34" charset="0"/>
              </a:rPr>
              <a:t>sesuai</a:t>
            </a:r>
            <a:r>
              <a:rPr lang="en-US" sz="2500" dirty="0" smtClean="0">
                <a:latin typeface="Arial Black" pitchFamily="34" charset="0"/>
              </a:rPr>
              <a:t> </a:t>
            </a:r>
            <a:r>
              <a:rPr lang="en-US" sz="2500" dirty="0" err="1" smtClean="0">
                <a:latin typeface="Arial Black" pitchFamily="34" charset="0"/>
              </a:rPr>
              <a:t>dengan</a:t>
            </a:r>
            <a:r>
              <a:rPr lang="en-US" sz="2500" dirty="0" smtClean="0">
                <a:latin typeface="Arial Black" pitchFamily="34" charset="0"/>
              </a:rPr>
              <a:t> </a:t>
            </a:r>
            <a:r>
              <a:rPr lang="en-US" sz="2500" dirty="0" err="1" smtClean="0">
                <a:latin typeface="Arial Black" pitchFamily="34" charset="0"/>
              </a:rPr>
              <a:t>kebijakan</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peraturan</a:t>
            </a:r>
            <a:r>
              <a:rPr lang="en-US" sz="2500" dirty="0" smtClean="0">
                <a:latin typeface="Arial Black" pitchFamily="34" charset="0"/>
              </a:rPr>
              <a:t> </a:t>
            </a:r>
            <a:r>
              <a:rPr lang="en-US" sz="2500" dirty="0" err="1" smtClean="0">
                <a:latin typeface="Arial Black" pitchFamily="34" charset="0"/>
              </a:rPr>
              <a:t>perundang-undanga</a:t>
            </a:r>
            <a:r>
              <a:rPr lang="en-US" sz="2500" dirty="0" smtClean="0">
                <a:latin typeface="Arial Black" pitchFamily="34" charset="0"/>
              </a:rPr>
              <a:t> yang </a:t>
            </a:r>
            <a:r>
              <a:rPr lang="en-US" sz="2500" dirty="0" err="1" smtClean="0">
                <a:latin typeface="Arial Black" pitchFamily="34" charset="0"/>
              </a:rPr>
              <a:t>berlaku</a:t>
            </a:r>
            <a:r>
              <a:rPr lang="en-US" sz="2500" dirty="0" smtClean="0">
                <a:latin typeface="Arial Black" pitchFamily="34" charset="0"/>
              </a:rPr>
              <a:t>;</a:t>
            </a:r>
          </a:p>
          <a:p>
            <a:pPr marL="431745" indent="-431745">
              <a:buClrTx/>
              <a:buFont typeface="+mj-lt"/>
              <a:buAutoNum type="alphaLcPeriod" startAt="5"/>
            </a:pPr>
            <a:r>
              <a:rPr lang="en-US" sz="2500" dirty="0" err="1" smtClean="0">
                <a:latin typeface="Arial Black" pitchFamily="34" charset="0"/>
              </a:rPr>
              <a:t>menyelenggarakan</a:t>
            </a:r>
            <a:r>
              <a:rPr lang="en-US" sz="2500" dirty="0" smtClean="0">
                <a:latin typeface="Arial Black" pitchFamily="34" charset="0"/>
              </a:rPr>
              <a:t>, </a:t>
            </a:r>
            <a:r>
              <a:rPr lang="en-US" sz="2500" dirty="0" err="1" smtClean="0">
                <a:latin typeface="Arial Black" pitchFamily="34" charset="0"/>
              </a:rPr>
              <a:t>mengadministrasikan</a:t>
            </a:r>
            <a:r>
              <a:rPr lang="en-US" sz="2500" dirty="0" smtClean="0">
                <a:latin typeface="Arial Black" pitchFamily="34" charset="0"/>
              </a:rPr>
              <a:t>, </a:t>
            </a:r>
            <a:r>
              <a:rPr lang="en-US" sz="2500" dirty="0" err="1" smtClean="0">
                <a:latin typeface="Arial Black" pitchFamily="34" charset="0"/>
              </a:rPr>
              <a:t>mendistribusikan</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mempertanggungjawabkan</a:t>
            </a:r>
            <a:r>
              <a:rPr lang="en-US" sz="2500" dirty="0" smtClean="0">
                <a:latin typeface="Arial Black" pitchFamily="34" charset="0"/>
              </a:rPr>
              <a:t> </a:t>
            </a:r>
            <a:r>
              <a:rPr lang="en-US" sz="2500" dirty="0" err="1" smtClean="0">
                <a:latin typeface="Arial Black" pitchFamily="34" charset="0"/>
              </a:rPr>
              <a:t>penerimaan</a:t>
            </a:r>
            <a:r>
              <a:rPr lang="en-US" sz="2500" dirty="0" smtClean="0">
                <a:latin typeface="Arial Black" pitchFamily="34" charset="0"/>
              </a:rPr>
              <a:t> </a:t>
            </a:r>
            <a:r>
              <a:rPr lang="en-US" sz="2500" dirty="0" err="1" smtClean="0">
                <a:latin typeface="Arial Black" pitchFamily="34" charset="0"/>
              </a:rPr>
              <a:t>bantuan</a:t>
            </a:r>
            <a:r>
              <a:rPr lang="en-US" sz="2500" dirty="0" smtClean="0">
                <a:latin typeface="Arial Black" pitchFamily="34" charset="0"/>
              </a:rPr>
              <a:t> </a:t>
            </a:r>
            <a:r>
              <a:rPr lang="en-US" sz="2500" dirty="0" err="1" smtClean="0">
                <a:latin typeface="Arial Black" pitchFamily="34" charset="0"/>
              </a:rPr>
              <a:t>untuk</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a:t>
            </a:r>
          </a:p>
          <a:p>
            <a:pPr marL="431745" indent="-431745">
              <a:buClrTx/>
              <a:buFont typeface="+mj-lt"/>
              <a:buAutoNum type="alphaLcPeriod" startAt="5"/>
            </a:pPr>
            <a:r>
              <a:rPr lang="en-US" sz="2500" dirty="0" err="1" smtClean="0">
                <a:latin typeface="Arial Black" pitchFamily="34" charset="0"/>
              </a:rPr>
              <a:t>menetapkan</a:t>
            </a:r>
            <a:r>
              <a:rPr lang="en-US" sz="2500" dirty="0" smtClean="0">
                <a:latin typeface="Arial Black" pitchFamily="34" charset="0"/>
              </a:rPr>
              <a:t> </a:t>
            </a:r>
            <a:r>
              <a:rPr lang="en-US" sz="2500" dirty="0" err="1" smtClean="0">
                <a:latin typeface="Arial Black" pitchFamily="34" charset="0"/>
              </a:rPr>
              <a:t>pembentukan</a:t>
            </a:r>
            <a:r>
              <a:rPr lang="en-US" sz="2500" dirty="0" smtClean="0">
                <a:latin typeface="Arial Black" pitchFamily="34" charset="0"/>
              </a:rPr>
              <a:t> </a:t>
            </a:r>
            <a:r>
              <a:rPr lang="en-US" sz="2500" dirty="0" err="1" smtClean="0">
                <a:latin typeface="Arial Black" pitchFamily="34" charset="0"/>
              </a:rPr>
              <a:t>Satuan</a:t>
            </a:r>
            <a:r>
              <a:rPr lang="en-US" sz="2500" dirty="0" smtClean="0">
                <a:latin typeface="Arial Black" pitchFamily="34" charset="0"/>
              </a:rPr>
              <a:t> </a:t>
            </a:r>
            <a:r>
              <a:rPr lang="en-US" sz="2500" dirty="0" err="1" smtClean="0">
                <a:latin typeface="Arial Black" pitchFamily="34" charset="0"/>
              </a:rPr>
              <a:t>Tugas</a:t>
            </a:r>
            <a:r>
              <a:rPr lang="en-US" sz="2500" dirty="0" smtClean="0">
                <a:latin typeface="Arial Black" pitchFamily="34" charset="0"/>
              </a:rPr>
              <a:t> (SATGAS) </a:t>
            </a:r>
            <a:r>
              <a:rPr lang="en-US" sz="2500" dirty="0" err="1" smtClean="0">
                <a:latin typeface="Arial Black" pitchFamily="34" charset="0"/>
              </a:rPr>
              <a:t>Penanggulangan</a:t>
            </a:r>
            <a:r>
              <a:rPr lang="en-US" sz="2500" dirty="0" smtClean="0">
                <a:latin typeface="Arial Black" pitchFamily="34" charset="0"/>
              </a:rPr>
              <a:t> </a:t>
            </a:r>
            <a:r>
              <a:rPr lang="en-US" sz="2500" dirty="0" err="1" smtClean="0">
                <a:latin typeface="Arial Black" pitchFamily="34" charset="0"/>
              </a:rPr>
              <a:t>Bencana</a:t>
            </a:r>
            <a:r>
              <a:rPr lang="en-US" sz="2500" dirty="0" smtClean="0">
                <a:latin typeface="Arial Black" pitchFamily="34" charset="0"/>
              </a:rPr>
              <a:t>;</a:t>
            </a:r>
          </a:p>
          <a:p>
            <a:pPr marL="431745" indent="-431745">
              <a:buClrTx/>
              <a:buNone/>
            </a:pPr>
            <a:endParaRPr lang="en-US" sz="2300" dirty="0" smtClean="0"/>
          </a:p>
          <a:p>
            <a:pPr marL="431745" indent="-431745">
              <a:buClrTx/>
              <a:buFont typeface="+mj-lt"/>
              <a:buAutoNum type="alphaLcPeriod" startAt="5"/>
            </a:pPr>
            <a:endParaRPr lang="en-US" sz="2300" dirty="0" smtClean="0"/>
          </a:p>
          <a:p>
            <a:pPr>
              <a:buNone/>
            </a:pPr>
            <a:endParaRPr lang="en-US" sz="2300" dirty="0"/>
          </a:p>
        </p:txBody>
      </p:sp>
      <p:sp>
        <p:nvSpPr>
          <p:cNvPr id="4" name="TextBox 3"/>
          <p:cNvSpPr txBox="1"/>
          <p:nvPr/>
        </p:nvSpPr>
        <p:spPr>
          <a:xfrm>
            <a:off x="671247" y="122237"/>
            <a:ext cx="2727590" cy="470199"/>
          </a:xfrm>
          <a:prstGeom prst="rect">
            <a:avLst/>
          </a:prstGeom>
          <a:noFill/>
        </p:spPr>
        <p:txBody>
          <a:bodyPr wrap="square" lIns="115132" tIns="57566" rIns="115132" bIns="57566" rtlCol="0">
            <a:spAutoFit/>
          </a:bodyPr>
          <a:lstStyle/>
          <a:p>
            <a:r>
              <a:rPr lang="en-US" dirty="0" err="1" smtClean="0"/>
              <a:t>Lanjutan</a:t>
            </a:r>
            <a:r>
              <a:rPr lang="en-US" dirty="0" smtClean="0"/>
              <a:t> ….</a:t>
            </a:r>
            <a:endParaRPr lang="en-US" dirty="0"/>
          </a:p>
        </p:txBody>
      </p:sp>
      <p:pic>
        <p:nvPicPr>
          <p:cNvPr id="5" name="Picture 3" descr="E:\sip.jpg"/>
          <p:cNvPicPr>
            <a:picLocks noChangeAspect="1" noChangeArrowheads="1"/>
          </p:cNvPicPr>
          <p:nvPr/>
        </p:nvPicPr>
        <p:blipFill>
          <a:blip r:embed="rId2" cstate="print"/>
          <a:srcRect/>
          <a:stretch>
            <a:fillRect/>
          </a:stretch>
        </p:blipFill>
        <p:spPr bwMode="auto">
          <a:xfrm>
            <a:off x="11095037" y="5989637"/>
            <a:ext cx="1087121" cy="1189038"/>
          </a:xfrm>
          <a:prstGeom prst="ellipse">
            <a:avLst/>
          </a:prstGeom>
          <a:ln>
            <a:noFill/>
          </a:ln>
          <a:effectLst>
            <a:softEdge rad="112500"/>
          </a:effectLst>
        </p:spPr>
      </p:pic>
    </p:spTree>
    <p:extLst>
      <p:ext uri="{BB962C8B-B14F-4D97-AF65-F5344CB8AC3E}">
        <p14:creationId xmlns:p14="http://schemas.microsoft.com/office/powerpoint/2010/main" val="35364173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37" y="960437"/>
            <a:ext cx="10322878" cy="5291773"/>
          </a:xfrm>
        </p:spPr>
        <p:txBody>
          <a:bodyPr>
            <a:normAutofit/>
          </a:bodyPr>
          <a:lstStyle/>
          <a:p>
            <a:pPr marL="751237" indent="-647618" algn="just">
              <a:buClrTx/>
              <a:buFont typeface="+mj-lt"/>
              <a:buAutoNum type="alphaLcPeriod" startAt="10"/>
            </a:pPr>
            <a:r>
              <a:rPr lang="en-US" sz="2500" dirty="0" err="1" smtClean="0">
                <a:latin typeface="Arial Black" pitchFamily="34" charset="0"/>
              </a:rPr>
              <a:t>melaksanakan</a:t>
            </a:r>
            <a:r>
              <a:rPr lang="en-US" sz="2500" dirty="0" smtClean="0">
                <a:latin typeface="Arial Black" pitchFamily="34" charset="0"/>
              </a:rPr>
              <a:t> monitoring, </a:t>
            </a:r>
            <a:r>
              <a:rPr lang="en-US" sz="2500" dirty="0" err="1" smtClean="0">
                <a:latin typeface="Arial Black" pitchFamily="34" charset="0"/>
              </a:rPr>
              <a:t>evaluasi</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menilai</a:t>
            </a:r>
            <a:r>
              <a:rPr lang="en-US" sz="2500" dirty="0" smtClean="0">
                <a:latin typeface="Arial Black" pitchFamily="34" charset="0"/>
              </a:rPr>
              <a:t> </a:t>
            </a:r>
            <a:r>
              <a:rPr lang="en-US" sz="2500" dirty="0" err="1" smtClean="0">
                <a:latin typeface="Arial Black" pitchFamily="34" charset="0"/>
              </a:rPr>
              <a:t>prestasi</a:t>
            </a:r>
            <a:r>
              <a:rPr lang="en-US" sz="2500" dirty="0" smtClean="0">
                <a:latin typeface="Arial Black" pitchFamily="34" charset="0"/>
              </a:rPr>
              <a:t> </a:t>
            </a:r>
            <a:r>
              <a:rPr lang="en-US" sz="2500" dirty="0" err="1" smtClean="0">
                <a:latin typeface="Arial Black" pitchFamily="34" charset="0"/>
              </a:rPr>
              <a:t>kerja</a:t>
            </a:r>
            <a:r>
              <a:rPr lang="en-US" sz="2500" dirty="0" smtClean="0">
                <a:latin typeface="Arial Black" pitchFamily="34" charset="0"/>
              </a:rPr>
              <a:t> </a:t>
            </a:r>
            <a:r>
              <a:rPr lang="en-US" sz="2500" dirty="0" err="1" smtClean="0">
                <a:latin typeface="Arial Black" pitchFamily="34" charset="0"/>
              </a:rPr>
              <a:t>pelaksanaan</a:t>
            </a:r>
            <a:r>
              <a:rPr lang="en-US" sz="2500" dirty="0" smtClean="0">
                <a:latin typeface="Arial Black" pitchFamily="34" charset="0"/>
              </a:rPr>
              <a:t> </a:t>
            </a:r>
            <a:r>
              <a:rPr lang="en-US" sz="2500" dirty="0" err="1" smtClean="0">
                <a:latin typeface="Arial Black" pitchFamily="34" charset="0"/>
              </a:rPr>
              <a:t>tugas</a:t>
            </a:r>
            <a:r>
              <a:rPr lang="en-US" sz="2500" dirty="0" smtClean="0">
                <a:latin typeface="Arial Black" pitchFamily="34" charset="0"/>
              </a:rPr>
              <a:t> </a:t>
            </a:r>
            <a:r>
              <a:rPr lang="en-US" sz="2500" dirty="0" err="1" smtClean="0">
                <a:latin typeface="Arial Black" pitchFamily="34" charset="0"/>
              </a:rPr>
              <a:t>bawahan</a:t>
            </a:r>
            <a:r>
              <a:rPr lang="en-US" sz="2500" dirty="0" smtClean="0">
                <a:latin typeface="Arial Black" pitchFamily="34" charset="0"/>
              </a:rPr>
              <a:t> </a:t>
            </a:r>
            <a:r>
              <a:rPr lang="en-US" sz="2500" dirty="0" err="1" smtClean="0">
                <a:latin typeface="Arial Black" pitchFamily="34" charset="0"/>
              </a:rPr>
              <a:t>secara</a:t>
            </a:r>
            <a:r>
              <a:rPr lang="en-US" sz="2500" dirty="0" smtClean="0">
                <a:latin typeface="Arial Black" pitchFamily="34" charset="0"/>
              </a:rPr>
              <a:t> </a:t>
            </a:r>
            <a:r>
              <a:rPr lang="en-US" sz="2500" dirty="0" err="1" smtClean="0">
                <a:latin typeface="Arial Black" pitchFamily="34" charset="0"/>
              </a:rPr>
              <a:t>berkala</a:t>
            </a:r>
            <a:r>
              <a:rPr lang="en-US" sz="2500" dirty="0" smtClean="0">
                <a:latin typeface="Arial Black" pitchFamily="34" charset="0"/>
              </a:rPr>
              <a:t> </a:t>
            </a:r>
            <a:r>
              <a:rPr lang="en-US" sz="2500" dirty="0" err="1" smtClean="0">
                <a:latin typeface="Arial Black" pitchFamily="34" charset="0"/>
              </a:rPr>
              <a:t>melalui</a:t>
            </a:r>
            <a:r>
              <a:rPr lang="en-US" sz="2500" dirty="0" smtClean="0">
                <a:latin typeface="Arial Black" pitchFamily="34" charset="0"/>
              </a:rPr>
              <a:t> </a:t>
            </a:r>
            <a:r>
              <a:rPr lang="en-US" sz="2500" dirty="0" err="1" smtClean="0">
                <a:latin typeface="Arial Black" pitchFamily="34" charset="0"/>
              </a:rPr>
              <a:t>sistem</a:t>
            </a:r>
            <a:r>
              <a:rPr lang="en-US" sz="2500" dirty="0" smtClean="0">
                <a:latin typeface="Arial Black" pitchFamily="34" charset="0"/>
              </a:rPr>
              <a:t> </a:t>
            </a:r>
            <a:r>
              <a:rPr lang="en-US" sz="2500" dirty="0" err="1" smtClean="0">
                <a:latin typeface="Arial Black" pitchFamily="34" charset="0"/>
              </a:rPr>
              <a:t>penilaian</a:t>
            </a:r>
            <a:r>
              <a:rPr lang="en-US" sz="2500" dirty="0" smtClean="0">
                <a:latin typeface="Arial Black" pitchFamily="34" charset="0"/>
              </a:rPr>
              <a:t> yang </a:t>
            </a:r>
            <a:r>
              <a:rPr lang="en-US" sz="2500" dirty="0" err="1" smtClean="0">
                <a:latin typeface="Arial Black" pitchFamily="34" charset="0"/>
              </a:rPr>
              <a:t>tersedia</a:t>
            </a:r>
            <a:r>
              <a:rPr lang="en-US" sz="2500" dirty="0" smtClean="0">
                <a:latin typeface="Arial Black" pitchFamily="34" charset="0"/>
              </a:rPr>
              <a:t> </a:t>
            </a:r>
            <a:r>
              <a:rPr lang="en-US" sz="2500" dirty="0" err="1" smtClean="0">
                <a:latin typeface="Arial Black" pitchFamily="34" charset="0"/>
              </a:rPr>
              <a:t>sebagai</a:t>
            </a:r>
            <a:r>
              <a:rPr lang="en-US" sz="2500" dirty="0" smtClean="0">
                <a:latin typeface="Arial Black" pitchFamily="34" charset="0"/>
              </a:rPr>
              <a:t> </a:t>
            </a:r>
            <a:r>
              <a:rPr lang="en-US" sz="2500" dirty="0" err="1" smtClean="0">
                <a:latin typeface="Arial Black" pitchFamily="34" charset="0"/>
              </a:rPr>
              <a:t>cerminan</a:t>
            </a:r>
            <a:r>
              <a:rPr lang="en-US" sz="2500" dirty="0" smtClean="0">
                <a:latin typeface="Arial Black" pitchFamily="34" charset="0"/>
              </a:rPr>
              <a:t> </a:t>
            </a:r>
            <a:r>
              <a:rPr lang="en-US" sz="2500" dirty="0" err="1" smtClean="0">
                <a:latin typeface="Arial Black" pitchFamily="34" charset="0"/>
              </a:rPr>
              <a:t>penampilan</a:t>
            </a:r>
            <a:r>
              <a:rPr lang="en-US" sz="2500" dirty="0" smtClean="0">
                <a:latin typeface="Arial Black" pitchFamily="34" charset="0"/>
              </a:rPr>
              <a:t> </a:t>
            </a:r>
            <a:r>
              <a:rPr lang="en-US" sz="2500" dirty="0" err="1" smtClean="0">
                <a:latin typeface="Arial Black" pitchFamily="34" charset="0"/>
              </a:rPr>
              <a:t>keria</a:t>
            </a:r>
            <a:r>
              <a:rPr lang="en-US" sz="2500" dirty="0" smtClean="0">
                <a:latin typeface="Arial Black" pitchFamily="34" charset="0"/>
              </a:rPr>
              <a:t>;</a:t>
            </a:r>
          </a:p>
          <a:p>
            <a:pPr marL="751237" indent="-647618" algn="just">
              <a:buClrTx/>
              <a:buFont typeface="+mj-lt"/>
              <a:buAutoNum type="alphaLcPeriod" startAt="10"/>
            </a:pPr>
            <a:r>
              <a:rPr lang="en-US" sz="2500" dirty="0" err="1" smtClean="0">
                <a:latin typeface="Arial Black" pitchFamily="34" charset="0"/>
              </a:rPr>
              <a:t>menyampaikan</a:t>
            </a:r>
            <a:r>
              <a:rPr lang="en-US" sz="2500" dirty="0" smtClean="0">
                <a:latin typeface="Arial Black" pitchFamily="34" charset="0"/>
              </a:rPr>
              <a:t> </a:t>
            </a:r>
            <a:r>
              <a:rPr lang="en-US" sz="2500" dirty="0" err="1" smtClean="0">
                <a:latin typeface="Arial Black" pitchFamily="34" charset="0"/>
              </a:rPr>
              <a:t>laporan</a:t>
            </a:r>
            <a:r>
              <a:rPr lang="en-US" sz="2500" dirty="0" smtClean="0">
                <a:latin typeface="Arial Black" pitchFamily="34" charset="0"/>
              </a:rPr>
              <a:t> </a:t>
            </a:r>
            <a:r>
              <a:rPr lang="en-US" sz="2500" dirty="0" err="1" smtClean="0">
                <a:latin typeface="Arial Black" pitchFamily="34" charset="0"/>
              </a:rPr>
              <a:t>pelaksanaan</a:t>
            </a:r>
            <a:r>
              <a:rPr lang="en-US" sz="2500" dirty="0" smtClean="0">
                <a:latin typeface="Arial Black" pitchFamily="34" charset="0"/>
              </a:rPr>
              <a:t> </a:t>
            </a:r>
            <a:r>
              <a:rPr lang="en-US" sz="2500" dirty="0" err="1" smtClean="0">
                <a:latin typeface="Arial Black" pitchFamily="34" charset="0"/>
              </a:rPr>
              <a:t>tugas</a:t>
            </a:r>
            <a:r>
              <a:rPr lang="en-US" sz="2500" dirty="0" smtClean="0">
                <a:latin typeface="Arial Black" pitchFamily="34" charset="0"/>
              </a:rPr>
              <a:t> </a:t>
            </a:r>
            <a:r>
              <a:rPr lang="en-US" sz="2500" dirty="0" err="1" smtClean="0">
                <a:latin typeface="Arial Black" pitchFamily="34" charset="0"/>
              </a:rPr>
              <a:t>kepada</a:t>
            </a:r>
            <a:r>
              <a:rPr lang="en-US" sz="2500" dirty="0" smtClean="0">
                <a:latin typeface="Arial Black" pitchFamily="34" charset="0"/>
              </a:rPr>
              <a:t> </a:t>
            </a:r>
            <a:r>
              <a:rPr lang="en-US" sz="2500" dirty="0" err="1" smtClean="0">
                <a:latin typeface="Arial Black" pitchFamily="34" charset="0"/>
              </a:rPr>
              <a:t>atasan</a:t>
            </a:r>
            <a:r>
              <a:rPr lang="en-US" sz="2500" dirty="0" smtClean="0">
                <a:latin typeface="Arial Black" pitchFamily="34" charset="0"/>
              </a:rPr>
              <a:t> </a:t>
            </a:r>
            <a:r>
              <a:rPr lang="en-US" sz="2500" dirty="0" err="1" smtClean="0">
                <a:latin typeface="Arial Black" pitchFamily="34" charset="0"/>
              </a:rPr>
              <a:t>sebagai</a:t>
            </a:r>
            <a:r>
              <a:rPr lang="en-US" sz="2500" dirty="0" smtClean="0">
                <a:latin typeface="Arial Black" pitchFamily="34" charset="0"/>
              </a:rPr>
              <a:t> </a:t>
            </a:r>
            <a:r>
              <a:rPr lang="en-US" sz="2500" dirty="0" err="1" smtClean="0">
                <a:latin typeface="Arial Black" pitchFamily="34" charset="0"/>
              </a:rPr>
              <a:t>dasar</a:t>
            </a:r>
            <a:r>
              <a:rPr lang="en-US" sz="2500" dirty="0" smtClean="0">
                <a:latin typeface="Arial Black" pitchFamily="34" charset="0"/>
              </a:rPr>
              <a:t> </a:t>
            </a:r>
            <a:r>
              <a:rPr lang="en-US" sz="2500" dirty="0" err="1" smtClean="0">
                <a:latin typeface="Arial Black" pitchFamily="34" charset="0"/>
              </a:rPr>
              <a:t>pengambilan</a:t>
            </a:r>
            <a:r>
              <a:rPr lang="en-US" sz="2500" dirty="0" smtClean="0">
                <a:latin typeface="Arial Black" pitchFamily="34" charset="0"/>
              </a:rPr>
              <a:t> </a:t>
            </a:r>
            <a:r>
              <a:rPr lang="en-US" sz="2500" dirty="0" err="1" smtClean="0">
                <a:latin typeface="Arial Black" pitchFamily="34" charset="0"/>
              </a:rPr>
              <a:t>kebijakan</a:t>
            </a:r>
            <a:r>
              <a:rPr lang="en-US" sz="2500" dirty="0" smtClean="0">
                <a:latin typeface="Arial Black" pitchFamily="34" charset="0"/>
              </a:rPr>
              <a:t>;</a:t>
            </a:r>
          </a:p>
          <a:p>
            <a:pPr marL="751237" indent="-647618" algn="just">
              <a:buClrTx/>
              <a:buFont typeface="+mj-lt"/>
              <a:buAutoNum type="alphaLcPeriod" startAt="10"/>
            </a:pPr>
            <a:r>
              <a:rPr lang="en-US" sz="2500" dirty="0" err="1" smtClean="0">
                <a:latin typeface="Arial Black" pitchFamily="34" charset="0"/>
              </a:rPr>
              <a:t>menyampaikan</a:t>
            </a:r>
            <a:r>
              <a:rPr lang="en-US" sz="2500" dirty="0" smtClean="0">
                <a:latin typeface="Arial Black" pitchFamily="34" charset="0"/>
              </a:rPr>
              <a:t> saran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pertimbangan</a:t>
            </a:r>
            <a:r>
              <a:rPr lang="en-US" sz="2500" dirty="0" smtClean="0">
                <a:latin typeface="Arial Black" pitchFamily="34" charset="0"/>
              </a:rPr>
              <a:t> </a:t>
            </a:r>
            <a:r>
              <a:rPr lang="en-US" sz="2500" dirty="0" err="1" smtClean="0">
                <a:latin typeface="Arial Black" pitchFamily="34" charset="0"/>
              </a:rPr>
              <a:t>kepada</a:t>
            </a:r>
            <a:r>
              <a:rPr lang="en-US" sz="2500" dirty="0" smtClean="0">
                <a:latin typeface="Arial Black" pitchFamily="34" charset="0"/>
              </a:rPr>
              <a:t> </a:t>
            </a:r>
            <a:r>
              <a:rPr lang="en-US" sz="2500" dirty="0" err="1" smtClean="0">
                <a:latin typeface="Arial Black" pitchFamily="34" charset="0"/>
              </a:rPr>
              <a:t>atasan</a:t>
            </a:r>
            <a:r>
              <a:rPr lang="en-US" sz="2500" dirty="0" smtClean="0">
                <a:latin typeface="Arial Black" pitchFamily="34" charset="0"/>
              </a:rPr>
              <a:t> </a:t>
            </a:r>
            <a:r>
              <a:rPr lang="en-US" sz="2500" dirty="0" err="1" smtClean="0">
                <a:latin typeface="Arial Black" pitchFamily="34" charset="0"/>
              </a:rPr>
              <a:t>secara</a:t>
            </a:r>
            <a:r>
              <a:rPr lang="en-US" sz="2500" dirty="0" smtClean="0">
                <a:latin typeface="Arial Black" pitchFamily="34" charset="0"/>
              </a:rPr>
              <a:t> </a:t>
            </a:r>
            <a:r>
              <a:rPr lang="en-US" sz="2500" dirty="0" err="1" smtClean="0">
                <a:latin typeface="Arial Black" pitchFamily="34" charset="0"/>
              </a:rPr>
              <a:t>lisan</a:t>
            </a:r>
            <a:r>
              <a:rPr lang="en-US" sz="2500" dirty="0" smtClean="0">
                <a:latin typeface="Arial Black" pitchFamily="34" charset="0"/>
              </a:rPr>
              <a:t> </a:t>
            </a:r>
            <a:r>
              <a:rPr lang="en-US" sz="2500" dirty="0" err="1" smtClean="0">
                <a:latin typeface="Arial Black" pitchFamily="34" charset="0"/>
              </a:rPr>
              <a:t>maupun</a:t>
            </a:r>
            <a:r>
              <a:rPr lang="en-US" sz="2500" dirty="0" smtClean="0">
                <a:latin typeface="Arial Black" pitchFamily="34" charset="0"/>
              </a:rPr>
              <a:t> </a:t>
            </a:r>
            <a:r>
              <a:rPr lang="en-US" sz="2500" dirty="0" err="1" smtClean="0">
                <a:latin typeface="Arial Black" pitchFamily="34" charset="0"/>
              </a:rPr>
              <a:t>tertulis</a:t>
            </a:r>
            <a:r>
              <a:rPr lang="en-US" sz="2500" dirty="0" smtClean="0">
                <a:latin typeface="Arial Black" pitchFamily="34" charset="0"/>
              </a:rPr>
              <a:t> </a:t>
            </a:r>
            <a:r>
              <a:rPr lang="en-US" sz="2500" dirty="0" err="1" smtClean="0">
                <a:latin typeface="Arial Black" pitchFamily="34" charset="0"/>
              </a:rPr>
              <a:t>sebagai</a:t>
            </a:r>
            <a:r>
              <a:rPr lang="en-US" sz="2500" dirty="0" smtClean="0">
                <a:latin typeface="Arial Black" pitchFamily="34" charset="0"/>
              </a:rPr>
              <a:t> </a:t>
            </a:r>
            <a:r>
              <a:rPr lang="en-US" sz="2500" dirty="0" err="1" smtClean="0">
                <a:latin typeface="Arial Black" pitchFamily="34" charset="0"/>
              </a:rPr>
              <a:t>bahan</a:t>
            </a:r>
            <a:r>
              <a:rPr lang="en-US" sz="2500" dirty="0" smtClean="0">
                <a:latin typeface="Arial Black" pitchFamily="34" charset="0"/>
              </a:rPr>
              <a:t> </a:t>
            </a:r>
            <a:r>
              <a:rPr lang="en-US" sz="2500" dirty="0" err="1" smtClean="0">
                <a:latin typeface="Arial Black" pitchFamily="34" charset="0"/>
              </a:rPr>
              <a:t>masukan</a:t>
            </a:r>
            <a:r>
              <a:rPr lang="en-US" sz="2500" dirty="0" smtClean="0">
                <a:latin typeface="Arial Black" pitchFamily="34" charset="0"/>
              </a:rPr>
              <a:t> </a:t>
            </a:r>
            <a:r>
              <a:rPr lang="en-US" sz="2500" dirty="0" err="1" smtClean="0">
                <a:latin typeface="Arial Black" pitchFamily="34" charset="0"/>
              </a:rPr>
              <a:t>guna</a:t>
            </a:r>
            <a:r>
              <a:rPr lang="en-US" sz="2500" dirty="0" smtClean="0">
                <a:latin typeface="Arial Black" pitchFamily="34" charset="0"/>
              </a:rPr>
              <a:t> </a:t>
            </a:r>
            <a:r>
              <a:rPr lang="en-US" sz="2500" dirty="0" err="1" smtClean="0">
                <a:latin typeface="Arial Black" pitchFamily="34" charset="0"/>
              </a:rPr>
              <a:t>kelancaran</a:t>
            </a:r>
            <a:r>
              <a:rPr lang="en-US" sz="2500" dirty="0" smtClean="0">
                <a:latin typeface="Arial Black" pitchFamily="34" charset="0"/>
              </a:rPr>
              <a:t> </a:t>
            </a:r>
            <a:r>
              <a:rPr lang="en-US" sz="2500" dirty="0" err="1" smtClean="0">
                <a:latin typeface="Arial Black" pitchFamily="34" charset="0"/>
              </a:rPr>
              <a:t>pelaksanaan</a:t>
            </a:r>
            <a:r>
              <a:rPr lang="en-US" sz="2500" dirty="0" smtClean="0">
                <a:latin typeface="Arial Black" pitchFamily="34" charset="0"/>
              </a:rPr>
              <a:t> </a:t>
            </a:r>
            <a:r>
              <a:rPr lang="en-US" sz="2500" dirty="0" err="1" smtClean="0">
                <a:latin typeface="Arial Black" pitchFamily="34" charset="0"/>
              </a:rPr>
              <a:t>tugas</a:t>
            </a:r>
            <a:r>
              <a:rPr lang="en-US" sz="2500" dirty="0" smtClean="0">
                <a:latin typeface="Arial Black" pitchFamily="34" charset="0"/>
              </a:rPr>
              <a:t>;</a:t>
            </a:r>
          </a:p>
          <a:p>
            <a:pPr marL="751237" indent="-647618" algn="just">
              <a:buClrTx/>
              <a:buFont typeface="+mj-lt"/>
              <a:buAutoNum type="alphaLcPeriod" startAt="10"/>
            </a:pPr>
            <a:r>
              <a:rPr lang="en-US" sz="2500" dirty="0" err="1" smtClean="0">
                <a:latin typeface="Arial Black" pitchFamily="34" charset="0"/>
              </a:rPr>
              <a:t>melaksanakan</a:t>
            </a:r>
            <a:r>
              <a:rPr lang="en-US" sz="2500" dirty="0" smtClean="0">
                <a:latin typeface="Arial Black" pitchFamily="34" charset="0"/>
              </a:rPr>
              <a:t> </a:t>
            </a:r>
            <a:r>
              <a:rPr lang="en-US" sz="2500" dirty="0" err="1" smtClean="0">
                <a:latin typeface="Arial Black" pitchFamily="34" charset="0"/>
              </a:rPr>
              <a:t>tugas</a:t>
            </a:r>
            <a:r>
              <a:rPr lang="en-US" sz="2500" dirty="0" smtClean="0">
                <a:latin typeface="Arial Black" pitchFamily="34" charset="0"/>
              </a:rPr>
              <a:t> lain yang </a:t>
            </a:r>
            <a:r>
              <a:rPr lang="en-US" sz="2500" dirty="0" err="1" smtClean="0">
                <a:latin typeface="Arial Black" pitchFamily="34" charset="0"/>
              </a:rPr>
              <a:t>diberikan</a:t>
            </a:r>
            <a:r>
              <a:rPr lang="en-US" sz="2500" dirty="0" smtClean="0">
                <a:latin typeface="Arial Black" pitchFamily="34" charset="0"/>
              </a:rPr>
              <a:t> </a:t>
            </a:r>
            <a:r>
              <a:rPr lang="en-US" sz="2500" dirty="0" err="1" smtClean="0">
                <a:latin typeface="Arial Black" pitchFamily="34" charset="0"/>
              </a:rPr>
              <a:t>atasan</a:t>
            </a:r>
            <a:r>
              <a:rPr lang="en-US" sz="2500" dirty="0" smtClean="0">
                <a:latin typeface="Arial Black" pitchFamily="34" charset="0"/>
              </a:rPr>
              <a:t> </a:t>
            </a:r>
            <a:r>
              <a:rPr lang="en-US" sz="2500" dirty="0" err="1" smtClean="0">
                <a:latin typeface="Arial Black" pitchFamily="34" charset="0"/>
              </a:rPr>
              <a:t>sesuai</a:t>
            </a:r>
            <a:r>
              <a:rPr lang="en-US" sz="2500" dirty="0" smtClean="0">
                <a:latin typeface="Arial Black" pitchFamily="34" charset="0"/>
              </a:rPr>
              <a:t> </a:t>
            </a:r>
            <a:r>
              <a:rPr lang="en-US" sz="2500" dirty="0" err="1" smtClean="0">
                <a:latin typeface="Arial Black" pitchFamily="34" charset="0"/>
              </a:rPr>
              <a:t>dengan</a:t>
            </a:r>
            <a:r>
              <a:rPr lang="en-US" sz="2500" dirty="0" smtClean="0">
                <a:latin typeface="Arial Black" pitchFamily="34" charset="0"/>
              </a:rPr>
              <a:t> </a:t>
            </a:r>
            <a:r>
              <a:rPr lang="en-US" sz="2500" dirty="0" err="1" smtClean="0">
                <a:latin typeface="Arial Black" pitchFamily="34" charset="0"/>
              </a:rPr>
              <a:t>tugas</a:t>
            </a:r>
            <a:r>
              <a:rPr lang="en-US" sz="2500" dirty="0" smtClean="0">
                <a:latin typeface="Arial Black" pitchFamily="34" charset="0"/>
              </a:rPr>
              <a:t> </a:t>
            </a:r>
            <a:r>
              <a:rPr lang="en-US" sz="2500" dirty="0" err="1" smtClean="0">
                <a:latin typeface="Arial Black" pitchFamily="34" charset="0"/>
              </a:rPr>
              <a:t>dan</a:t>
            </a:r>
            <a:r>
              <a:rPr lang="en-US" sz="2500" dirty="0" smtClean="0">
                <a:latin typeface="Arial Black" pitchFamily="34" charset="0"/>
              </a:rPr>
              <a:t> </a:t>
            </a:r>
            <a:r>
              <a:rPr lang="en-US" sz="2500" dirty="0" err="1" smtClean="0">
                <a:latin typeface="Arial Black" pitchFamily="34" charset="0"/>
              </a:rPr>
              <a:t>fungsinya</a:t>
            </a:r>
            <a:r>
              <a:rPr lang="en-US" sz="2500" dirty="0" smtClean="0">
                <a:latin typeface="Arial Black" pitchFamily="34" charset="0"/>
              </a:rPr>
              <a:t>.</a:t>
            </a:r>
          </a:p>
        </p:txBody>
      </p:sp>
      <p:sp>
        <p:nvSpPr>
          <p:cNvPr id="5" name="TextBox 4"/>
          <p:cNvSpPr txBox="1"/>
          <p:nvPr/>
        </p:nvSpPr>
        <p:spPr>
          <a:xfrm>
            <a:off x="427037" y="357336"/>
            <a:ext cx="2727590" cy="470199"/>
          </a:xfrm>
          <a:prstGeom prst="rect">
            <a:avLst/>
          </a:prstGeom>
          <a:noFill/>
        </p:spPr>
        <p:txBody>
          <a:bodyPr wrap="square" lIns="115132" tIns="57566" rIns="115132" bIns="57566" rtlCol="0">
            <a:spAutoFit/>
          </a:bodyPr>
          <a:lstStyle/>
          <a:p>
            <a:r>
              <a:rPr lang="en-US" dirty="0" err="1" smtClean="0"/>
              <a:t>Lanjutan</a:t>
            </a:r>
            <a:r>
              <a:rPr lang="en-US" dirty="0" smtClean="0"/>
              <a:t> ….</a:t>
            </a:r>
            <a:endParaRPr lang="en-US" dirty="0"/>
          </a:p>
        </p:txBody>
      </p:sp>
      <p:pic>
        <p:nvPicPr>
          <p:cNvPr id="6" name="Picture 3" descr="E:\sip.jpg"/>
          <p:cNvPicPr>
            <a:picLocks noChangeAspect="1" noChangeArrowheads="1"/>
          </p:cNvPicPr>
          <p:nvPr/>
        </p:nvPicPr>
        <p:blipFill>
          <a:blip r:embed="rId2" cstate="print"/>
          <a:srcRect/>
          <a:stretch>
            <a:fillRect/>
          </a:stretch>
        </p:blipFill>
        <p:spPr bwMode="auto">
          <a:xfrm>
            <a:off x="11095037" y="5931713"/>
            <a:ext cx="1159271" cy="1267952"/>
          </a:xfrm>
          <a:prstGeom prst="ellipse">
            <a:avLst/>
          </a:prstGeom>
          <a:ln>
            <a:noFill/>
          </a:ln>
          <a:effectLst>
            <a:softEdge rad="112500"/>
          </a:effectLst>
        </p:spPr>
      </p:pic>
    </p:spTree>
    <p:extLst>
      <p:ext uri="{BB962C8B-B14F-4D97-AF65-F5344CB8AC3E}">
        <p14:creationId xmlns:p14="http://schemas.microsoft.com/office/powerpoint/2010/main" val="37098322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037" y="1112837"/>
            <a:ext cx="10322878" cy="5291773"/>
          </a:xfrm>
        </p:spPr>
        <p:txBody>
          <a:bodyPr>
            <a:normAutofit fontScale="77500" lnSpcReduction="20000"/>
          </a:bodyPr>
          <a:lstStyle/>
          <a:p>
            <a:pPr lvl="0"/>
            <a:r>
              <a:rPr lang="en-US" dirty="0" err="1" smtClean="0">
                <a:latin typeface="Arial Black" pitchFamily="34" charset="0"/>
              </a:rPr>
              <a:t>pengkoordinasian</a:t>
            </a:r>
            <a:r>
              <a:rPr lang="en-US" dirty="0" smtClean="0">
                <a:latin typeface="Arial Black" pitchFamily="34" charset="0"/>
              </a:rPr>
              <a:t> </a:t>
            </a:r>
            <a:r>
              <a:rPr lang="en-US" dirty="0" err="1" smtClean="0">
                <a:latin typeface="Arial Black" pitchFamily="34" charset="0"/>
              </a:rPr>
              <a:t>dengan</a:t>
            </a:r>
            <a:r>
              <a:rPr lang="en-US" dirty="0" smtClean="0">
                <a:latin typeface="Arial Black" pitchFamily="34" charset="0"/>
              </a:rPr>
              <a:t> </a:t>
            </a:r>
            <a:r>
              <a:rPr lang="en-US" dirty="0" err="1" smtClean="0">
                <a:latin typeface="Arial Black" pitchFamily="34" charset="0"/>
              </a:rPr>
              <a:t>satuan</a:t>
            </a:r>
            <a:r>
              <a:rPr lang="en-US" dirty="0" smtClean="0">
                <a:latin typeface="Arial Black" pitchFamily="34" charset="0"/>
              </a:rPr>
              <a:t> </a:t>
            </a:r>
            <a:r>
              <a:rPr lang="en-US" dirty="0" err="1" smtClean="0">
                <a:latin typeface="Arial Black" pitchFamily="34" charset="0"/>
              </a:rPr>
              <a:t>kerja</a:t>
            </a:r>
            <a:r>
              <a:rPr lang="en-US" dirty="0" smtClean="0">
                <a:latin typeface="Arial Black" pitchFamily="34" charset="0"/>
              </a:rPr>
              <a:t> </a:t>
            </a:r>
            <a:r>
              <a:rPr lang="en-US" dirty="0" err="1" smtClean="0">
                <a:latin typeface="Arial Black" pitchFamily="34" charset="0"/>
              </a:rPr>
              <a:t>perangkat</a:t>
            </a:r>
            <a:r>
              <a:rPr lang="en-US" dirty="0" smtClean="0">
                <a:latin typeface="Arial Black" pitchFamily="34" charset="0"/>
              </a:rPr>
              <a:t>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lainnya</a:t>
            </a:r>
            <a:r>
              <a:rPr lang="en-US" dirty="0" smtClean="0">
                <a:latin typeface="Arial Black" pitchFamily="34" charset="0"/>
              </a:rPr>
              <a:t> di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instansi</a:t>
            </a:r>
            <a:r>
              <a:rPr lang="en-US" dirty="0" smtClean="0">
                <a:latin typeface="Arial Black" pitchFamily="34" charset="0"/>
              </a:rPr>
              <a:t> </a:t>
            </a:r>
            <a:r>
              <a:rPr lang="en-US" dirty="0" err="1" smtClean="0">
                <a:latin typeface="Arial Black" pitchFamily="34" charset="0"/>
              </a:rPr>
              <a:t>vertikal</a:t>
            </a:r>
            <a:r>
              <a:rPr lang="en-US" dirty="0" smtClean="0">
                <a:latin typeface="Arial Black" pitchFamily="34" charset="0"/>
              </a:rPr>
              <a:t> yang </a:t>
            </a:r>
            <a:r>
              <a:rPr lang="en-US" dirty="0" err="1" smtClean="0">
                <a:latin typeface="Arial Black" pitchFamily="34" charset="0"/>
              </a:rPr>
              <a:t>ada</a:t>
            </a:r>
            <a:r>
              <a:rPr lang="en-US" dirty="0" smtClean="0">
                <a:latin typeface="Arial Black" pitchFamily="34" charset="0"/>
              </a:rPr>
              <a:t> di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lembaga</a:t>
            </a:r>
            <a:r>
              <a:rPr lang="en-US" dirty="0" smtClean="0">
                <a:latin typeface="Arial Black" pitchFamily="34" charset="0"/>
              </a:rPr>
              <a:t> </a:t>
            </a:r>
            <a:r>
              <a:rPr lang="en-US" dirty="0" err="1" smtClean="0">
                <a:latin typeface="Arial Black" pitchFamily="34" charset="0"/>
              </a:rPr>
              <a:t>usaha</a:t>
            </a:r>
            <a:r>
              <a:rPr lang="en-US" dirty="0" smtClean="0">
                <a:latin typeface="Arial Black" pitchFamily="34" charset="0"/>
              </a:rPr>
              <a:t> </a:t>
            </a:r>
            <a:r>
              <a:rPr lang="en-US" dirty="0" err="1" smtClean="0">
                <a:latin typeface="Arial Black" pitchFamily="34" charset="0"/>
              </a:rPr>
              <a:t>dan</a:t>
            </a:r>
            <a:r>
              <a:rPr lang="en-US" dirty="0" smtClean="0">
                <a:latin typeface="Arial Black" pitchFamily="34" charset="0"/>
              </a:rPr>
              <a:t>/</a:t>
            </a:r>
            <a:r>
              <a:rPr lang="en-US" dirty="0" err="1" smtClean="0">
                <a:latin typeface="Arial Black" pitchFamily="34" charset="0"/>
              </a:rPr>
              <a:t>atau</a:t>
            </a:r>
            <a:r>
              <a:rPr lang="en-US" dirty="0" smtClean="0">
                <a:latin typeface="Arial Black" pitchFamily="34" charset="0"/>
              </a:rPr>
              <a:t> </a:t>
            </a:r>
            <a:r>
              <a:rPr lang="en-US" dirty="0" err="1" smtClean="0">
                <a:latin typeface="Arial Black" pitchFamily="34" charset="0"/>
              </a:rPr>
              <a:t>pihak</a:t>
            </a:r>
            <a:r>
              <a:rPr lang="en-US" dirty="0" smtClean="0">
                <a:latin typeface="Arial Black" pitchFamily="34" charset="0"/>
              </a:rPr>
              <a:t> lain yang </a:t>
            </a:r>
            <a:r>
              <a:rPr lang="en-US" dirty="0" err="1" smtClean="0">
                <a:latin typeface="Arial Black" pitchFamily="34" charset="0"/>
              </a:rPr>
              <a:t>diperlukan</a:t>
            </a:r>
            <a:r>
              <a:rPr lang="en-US" dirty="0" smtClean="0">
                <a:latin typeface="Arial Black" pitchFamily="34" charset="0"/>
              </a:rPr>
              <a:t> </a:t>
            </a:r>
            <a:r>
              <a:rPr lang="en-US" dirty="0" err="1" smtClean="0">
                <a:latin typeface="Arial Black" pitchFamily="34" charset="0"/>
              </a:rPr>
              <a:t>pada</a:t>
            </a:r>
            <a:r>
              <a:rPr lang="en-US" dirty="0" smtClean="0">
                <a:latin typeface="Arial Black" pitchFamily="34" charset="0"/>
              </a:rPr>
              <a:t> </a:t>
            </a:r>
            <a:r>
              <a:rPr lang="en-US" dirty="0" err="1" smtClean="0">
                <a:latin typeface="Arial Black" pitchFamily="34" charset="0"/>
              </a:rPr>
              <a:t>tahap</a:t>
            </a:r>
            <a:r>
              <a:rPr lang="en-US" dirty="0" smtClean="0">
                <a:latin typeface="Arial Black" pitchFamily="34" charset="0"/>
              </a:rPr>
              <a:t> </a:t>
            </a:r>
            <a:r>
              <a:rPr lang="en-US" dirty="0" err="1" smtClean="0">
                <a:latin typeface="Arial Black" pitchFamily="34" charset="0"/>
              </a:rPr>
              <a:t>pra-bencana</a:t>
            </a:r>
            <a:r>
              <a:rPr lang="en-US" dirty="0" smtClean="0">
                <a:latin typeface="Arial Black" pitchFamily="34" charset="0"/>
              </a:rPr>
              <a:t>, </a:t>
            </a:r>
            <a:r>
              <a:rPr lang="en-US" dirty="0" err="1" smtClean="0">
                <a:latin typeface="Arial Black" pitchFamily="34" charset="0"/>
              </a:rPr>
              <a:t>tanggap</a:t>
            </a:r>
            <a:r>
              <a:rPr lang="en-US" dirty="0" smtClean="0">
                <a:latin typeface="Arial Black" pitchFamily="34" charset="0"/>
              </a:rPr>
              <a:t> </a:t>
            </a:r>
            <a:r>
              <a:rPr lang="en-US" dirty="0" err="1" smtClean="0">
                <a:latin typeface="Arial Black" pitchFamily="34" charset="0"/>
              </a:rPr>
              <a:t>darurat</a:t>
            </a:r>
            <a:r>
              <a:rPr lang="en-US" dirty="0" smtClean="0">
                <a:latin typeface="Arial Black" pitchFamily="34" charset="0"/>
              </a:rPr>
              <a:t> </a:t>
            </a:r>
            <a:r>
              <a:rPr lang="en-US" dirty="0" err="1">
                <a:latin typeface="Arial Black" pitchFamily="34" charset="0"/>
              </a:rPr>
              <a:t>d</a:t>
            </a:r>
            <a:r>
              <a:rPr lang="en-US" dirty="0" err="1" smtClean="0">
                <a:latin typeface="Arial Black" pitchFamily="34" charset="0"/>
              </a:rPr>
              <a:t>an</a:t>
            </a:r>
            <a:r>
              <a:rPr lang="en-US" dirty="0" smtClean="0">
                <a:latin typeface="Arial Black" pitchFamily="34" charset="0"/>
              </a:rPr>
              <a:t> </a:t>
            </a:r>
            <a:r>
              <a:rPr lang="en-US" dirty="0" err="1" smtClean="0">
                <a:latin typeface="Arial Black" pitchFamily="34" charset="0"/>
              </a:rPr>
              <a:t>pasca</a:t>
            </a:r>
            <a:r>
              <a:rPr lang="en-US" dirty="0" smtClean="0">
                <a:latin typeface="Arial Black" pitchFamily="34" charset="0"/>
              </a:rPr>
              <a:t> </a:t>
            </a:r>
            <a:r>
              <a:rPr lang="en-US" dirty="0" err="1" smtClean="0">
                <a:latin typeface="Arial Black" pitchFamily="34" charset="0"/>
              </a:rPr>
              <a:t>bencana</a:t>
            </a:r>
            <a:r>
              <a:rPr lang="en-US" dirty="0" smtClean="0">
                <a:latin typeface="Arial Black" pitchFamily="34" charset="0"/>
              </a:rPr>
              <a:t>;</a:t>
            </a:r>
          </a:p>
          <a:p>
            <a:pPr lvl="0"/>
            <a:r>
              <a:rPr lang="en-US" dirty="0" err="1" smtClean="0">
                <a:latin typeface="Arial Black" pitchFamily="34" charset="0"/>
              </a:rPr>
              <a:t>pengkomandoan</a:t>
            </a:r>
            <a:r>
              <a:rPr lang="en-US" dirty="0" smtClean="0">
                <a:latin typeface="Arial Black" pitchFamily="34" charset="0"/>
              </a:rPr>
              <a:t> </a:t>
            </a:r>
            <a:r>
              <a:rPr lang="en-US" dirty="0" err="1" smtClean="0">
                <a:latin typeface="Arial Black" pitchFamily="34" charset="0"/>
              </a:rPr>
              <a:t>melalui</a:t>
            </a:r>
            <a:r>
              <a:rPr lang="en-US" dirty="0" smtClean="0">
                <a:latin typeface="Arial Black" pitchFamily="34" charset="0"/>
              </a:rPr>
              <a:t> </a:t>
            </a:r>
            <a:r>
              <a:rPr lang="en-US" dirty="0" err="1" smtClean="0">
                <a:latin typeface="Arial Black" pitchFamily="34" charset="0"/>
              </a:rPr>
              <a:t>pengerahan</a:t>
            </a:r>
            <a:r>
              <a:rPr lang="en-US" dirty="0" smtClean="0">
                <a:latin typeface="Arial Black" pitchFamily="34" charset="0"/>
              </a:rPr>
              <a:t> </a:t>
            </a:r>
            <a:r>
              <a:rPr lang="en-US" dirty="0" err="1" smtClean="0">
                <a:latin typeface="Arial Black" pitchFamily="34" charset="0"/>
              </a:rPr>
              <a:t>sumber</a:t>
            </a:r>
            <a:r>
              <a:rPr lang="en-US" dirty="0" smtClean="0">
                <a:latin typeface="Arial Black" pitchFamily="34" charset="0"/>
              </a:rPr>
              <a:t> </a:t>
            </a:r>
            <a:r>
              <a:rPr lang="en-US" dirty="0" err="1" smtClean="0">
                <a:latin typeface="Arial Black" pitchFamily="34" charset="0"/>
              </a:rPr>
              <a:t>daya</a:t>
            </a:r>
            <a:r>
              <a:rPr lang="en-US" dirty="0" smtClean="0">
                <a:latin typeface="Arial Black" pitchFamily="34" charset="0"/>
              </a:rPr>
              <a:t> </a:t>
            </a:r>
            <a:r>
              <a:rPr lang="en-US" dirty="0" err="1" smtClean="0">
                <a:latin typeface="Arial Black" pitchFamily="34" charset="0"/>
              </a:rPr>
              <a:t>manusia</a:t>
            </a:r>
            <a:r>
              <a:rPr lang="en-US" dirty="0" smtClean="0">
                <a:latin typeface="Arial Black" pitchFamily="34" charset="0"/>
              </a:rPr>
              <a:t>, </a:t>
            </a:r>
            <a:r>
              <a:rPr lang="en-US" dirty="0" err="1" smtClean="0">
                <a:latin typeface="Arial Black" pitchFamily="34" charset="0"/>
              </a:rPr>
              <a:t>peralatan</a:t>
            </a:r>
            <a:r>
              <a:rPr lang="en-US" dirty="0" smtClean="0">
                <a:latin typeface="Arial Black" pitchFamily="34" charset="0"/>
              </a:rPr>
              <a:t>, </a:t>
            </a:r>
            <a:r>
              <a:rPr lang="en-US" dirty="0" err="1" smtClean="0">
                <a:latin typeface="Arial Black" pitchFamily="34" charset="0"/>
              </a:rPr>
              <a:t>logistik</a:t>
            </a:r>
            <a:r>
              <a:rPr lang="en-US" dirty="0" smtClean="0">
                <a:latin typeface="Arial Black" pitchFamily="34" charset="0"/>
              </a:rPr>
              <a:t> </a:t>
            </a:r>
            <a:r>
              <a:rPr lang="en-US" dirty="0" err="1" smtClean="0">
                <a:latin typeface="Arial Black" pitchFamily="34" charset="0"/>
              </a:rPr>
              <a:t>dari</a:t>
            </a:r>
            <a:r>
              <a:rPr lang="en-US" dirty="0" smtClean="0">
                <a:latin typeface="Arial Black" pitchFamily="34" charset="0"/>
              </a:rPr>
              <a:t> </a:t>
            </a:r>
            <a:r>
              <a:rPr lang="en-US" dirty="0" err="1" smtClean="0">
                <a:latin typeface="Arial Black" pitchFamily="34" charset="0"/>
              </a:rPr>
              <a:t>satuan</a:t>
            </a:r>
            <a:r>
              <a:rPr lang="en-US" dirty="0" smtClean="0">
                <a:latin typeface="Arial Black" pitchFamily="34" charset="0"/>
              </a:rPr>
              <a:t> </a:t>
            </a:r>
            <a:r>
              <a:rPr lang="en-US" dirty="0" err="1" smtClean="0">
                <a:latin typeface="Arial Black" pitchFamily="34" charset="0"/>
              </a:rPr>
              <a:t>kerja</a:t>
            </a:r>
            <a:r>
              <a:rPr lang="en-US" dirty="0" smtClean="0">
                <a:latin typeface="Arial Black" pitchFamily="34" charset="0"/>
              </a:rPr>
              <a:t> </a:t>
            </a:r>
            <a:r>
              <a:rPr lang="en-US" dirty="0" err="1" smtClean="0">
                <a:latin typeface="Arial Black" pitchFamily="34" charset="0"/>
              </a:rPr>
              <a:t>perangkat</a:t>
            </a:r>
            <a:r>
              <a:rPr lang="en-US" dirty="0" smtClean="0">
                <a:latin typeface="Arial Black" pitchFamily="34" charset="0"/>
              </a:rPr>
              <a:t>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lainnya</a:t>
            </a:r>
            <a:r>
              <a:rPr lang="en-US" dirty="0" smtClean="0">
                <a:latin typeface="Arial Black" pitchFamily="34" charset="0"/>
              </a:rPr>
              <a:t>, </a:t>
            </a:r>
            <a:r>
              <a:rPr lang="en-US" dirty="0" err="1" smtClean="0">
                <a:latin typeface="Arial Black" pitchFamily="34" charset="0"/>
              </a:rPr>
              <a:t>instansi</a:t>
            </a:r>
            <a:r>
              <a:rPr lang="en-US" dirty="0" smtClean="0">
                <a:latin typeface="Arial Black" pitchFamily="34" charset="0"/>
              </a:rPr>
              <a:t> </a:t>
            </a:r>
            <a:r>
              <a:rPr lang="en-US" dirty="0" err="1" smtClean="0">
                <a:latin typeface="Arial Black" pitchFamily="34" charset="0"/>
              </a:rPr>
              <a:t>vertikal</a:t>
            </a:r>
            <a:r>
              <a:rPr lang="en-US" dirty="0" smtClean="0">
                <a:latin typeface="Arial Black" pitchFamily="34" charset="0"/>
              </a:rPr>
              <a:t> yang </a:t>
            </a:r>
            <a:r>
              <a:rPr lang="en-US" dirty="0" err="1" smtClean="0">
                <a:latin typeface="Arial Black" pitchFamily="34" charset="0"/>
              </a:rPr>
              <a:t>ada</a:t>
            </a:r>
            <a:r>
              <a:rPr lang="en-US" dirty="0" smtClean="0">
                <a:latin typeface="Arial Black" pitchFamily="34" charset="0"/>
              </a:rPr>
              <a:t> </a:t>
            </a:r>
            <a:r>
              <a:rPr lang="en-US" dirty="0" err="1" smtClean="0">
                <a:latin typeface="Arial Black" pitchFamily="34" charset="0"/>
              </a:rPr>
              <a:t>di</a:t>
            </a:r>
            <a:r>
              <a:rPr lang="en-US" dirty="0" smtClean="0">
                <a:latin typeface="Arial Black" pitchFamily="34" charset="0"/>
              </a:rPr>
              <a:t>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serta</a:t>
            </a:r>
            <a:r>
              <a:rPr lang="en-US" dirty="0" smtClean="0">
                <a:latin typeface="Arial Black" pitchFamily="34" charset="0"/>
              </a:rPr>
              <a:t> </a:t>
            </a:r>
            <a:r>
              <a:rPr lang="en-US" dirty="0" err="1" smtClean="0">
                <a:latin typeface="Arial Black" pitchFamily="34" charset="0"/>
              </a:rPr>
              <a:t>langkah-langkah</a:t>
            </a:r>
            <a:r>
              <a:rPr lang="en-US" dirty="0" smtClean="0">
                <a:latin typeface="Arial Black" pitchFamily="34" charset="0"/>
              </a:rPr>
              <a:t> lain yang </a:t>
            </a:r>
            <a:r>
              <a:rPr lang="en-US" dirty="0" err="1" smtClean="0">
                <a:latin typeface="Arial Black" pitchFamily="34" charset="0"/>
              </a:rPr>
              <a:t>diperlukan</a:t>
            </a:r>
            <a:r>
              <a:rPr lang="en-US" dirty="0" smtClean="0">
                <a:latin typeface="Arial Black" pitchFamily="34" charset="0"/>
              </a:rPr>
              <a:t> </a:t>
            </a:r>
            <a:r>
              <a:rPr lang="en-US" dirty="0" err="1" smtClean="0">
                <a:latin typeface="Arial Black" pitchFamily="34" charset="0"/>
              </a:rPr>
              <a:t>dalam</a:t>
            </a:r>
            <a:r>
              <a:rPr lang="en-US" dirty="0" smtClean="0">
                <a:latin typeface="Arial Black" pitchFamily="34" charset="0"/>
              </a:rPr>
              <a:t> </a:t>
            </a:r>
            <a:r>
              <a:rPr lang="en-US" dirty="0" err="1" smtClean="0">
                <a:latin typeface="Arial Black" pitchFamily="34" charset="0"/>
              </a:rPr>
              <a:t>rangka</a:t>
            </a:r>
            <a:r>
              <a:rPr lang="en-US" dirty="0" smtClean="0">
                <a:latin typeface="Arial Black" pitchFamily="34" charset="0"/>
              </a:rPr>
              <a:t> </a:t>
            </a:r>
            <a:r>
              <a:rPr lang="en-US" dirty="0" err="1" smtClean="0">
                <a:latin typeface="Arial Black" pitchFamily="34" charset="0"/>
              </a:rPr>
              <a:t>penanganan</a:t>
            </a:r>
            <a:r>
              <a:rPr lang="en-US" dirty="0" smtClean="0">
                <a:latin typeface="Arial Black" pitchFamily="34" charset="0"/>
              </a:rPr>
              <a:t> </a:t>
            </a:r>
            <a:r>
              <a:rPr lang="en-US" dirty="0" err="1" smtClean="0">
                <a:latin typeface="Arial Black" pitchFamily="34" charset="0"/>
              </a:rPr>
              <a:t>tarrggap</a:t>
            </a:r>
            <a:r>
              <a:rPr lang="en-US" dirty="0" smtClean="0">
                <a:latin typeface="Arial Black" pitchFamily="34" charset="0"/>
              </a:rPr>
              <a:t> </a:t>
            </a:r>
            <a:r>
              <a:rPr lang="en-US" dirty="0" err="1" smtClean="0">
                <a:latin typeface="Arial Black" pitchFamily="34" charset="0"/>
              </a:rPr>
              <a:t>darurat</a:t>
            </a:r>
            <a:r>
              <a:rPr lang="en-US" dirty="0" smtClean="0">
                <a:latin typeface="Arial Black" pitchFamily="34" charset="0"/>
              </a:rPr>
              <a:t>;</a:t>
            </a:r>
          </a:p>
          <a:p>
            <a:pPr lvl="0"/>
            <a:r>
              <a:rPr lang="en-US" dirty="0" err="1" smtClean="0">
                <a:latin typeface="Arial Black" pitchFamily="34" charset="0"/>
              </a:rPr>
              <a:t>pelaksanaan</a:t>
            </a:r>
            <a:r>
              <a:rPr lang="en-US" dirty="0" smtClean="0">
                <a:latin typeface="Arial Black" pitchFamily="34" charset="0"/>
              </a:rPr>
              <a:t> </a:t>
            </a:r>
            <a:r>
              <a:rPr lang="en-US" dirty="0" err="1" smtClean="0">
                <a:latin typeface="Arial Black" pitchFamily="34" charset="0"/>
              </a:rPr>
              <a:t>secara</a:t>
            </a:r>
            <a:r>
              <a:rPr lang="en-US" dirty="0" smtClean="0">
                <a:latin typeface="Arial Black" pitchFamily="34" charset="0"/>
              </a:rPr>
              <a:t> </a:t>
            </a:r>
            <a:r>
              <a:rPr lang="en-US" dirty="0" err="1" smtClean="0">
                <a:latin typeface="Arial Black" pitchFamily="34" charset="0"/>
              </a:rPr>
              <a:t>terkoordinasi</a:t>
            </a:r>
            <a:r>
              <a:rPr lang="en-US" dirty="0" smtClean="0">
                <a:latin typeface="Arial Black" pitchFamily="34" charset="0"/>
              </a:rPr>
              <a:t> </a:t>
            </a:r>
            <a:r>
              <a:rPr lang="en-US" dirty="0" err="1" smtClean="0">
                <a:latin typeface="Arial Black" pitchFamily="34" charset="0"/>
              </a:rPr>
              <a:t>dan</a:t>
            </a:r>
            <a:r>
              <a:rPr lang="en-US" dirty="0" smtClean="0">
                <a:latin typeface="Arial Black" pitchFamily="34" charset="0"/>
              </a:rPr>
              <a:t> </a:t>
            </a:r>
            <a:r>
              <a:rPr lang="en-US" dirty="0" err="1" smtClean="0">
                <a:latin typeface="Arial Black" pitchFamily="34" charset="0"/>
              </a:rPr>
              <a:t>terintegrasi</a:t>
            </a:r>
            <a:r>
              <a:rPr lang="en-US" dirty="0" smtClean="0">
                <a:latin typeface="Arial Black" pitchFamily="34" charset="0"/>
              </a:rPr>
              <a:t> </a:t>
            </a:r>
            <a:r>
              <a:rPr lang="en-US" dirty="0" err="1" smtClean="0">
                <a:latin typeface="Arial Black" pitchFamily="34" charset="0"/>
              </a:rPr>
              <a:t>dengan</a:t>
            </a:r>
            <a:r>
              <a:rPr lang="en-US" dirty="0" smtClean="0">
                <a:latin typeface="Arial Black" pitchFamily="34" charset="0"/>
              </a:rPr>
              <a:t> </a:t>
            </a:r>
            <a:r>
              <a:rPr lang="en-US" dirty="0" err="1" smtClean="0">
                <a:latin typeface="Arial Black" pitchFamily="34" charset="0"/>
              </a:rPr>
              <a:t>satuan</a:t>
            </a:r>
            <a:r>
              <a:rPr lang="en-US" dirty="0" smtClean="0">
                <a:latin typeface="Arial Black" pitchFamily="34" charset="0"/>
              </a:rPr>
              <a:t> </a:t>
            </a:r>
            <a:r>
              <a:rPr lang="en-US" dirty="0" err="1" smtClean="0">
                <a:latin typeface="Arial Black" pitchFamily="34" charset="0"/>
              </a:rPr>
              <a:t>kerja</a:t>
            </a:r>
            <a:r>
              <a:rPr lang="en-US" dirty="0" smtClean="0">
                <a:latin typeface="Arial Black" pitchFamily="34" charset="0"/>
              </a:rPr>
              <a:t> </a:t>
            </a:r>
            <a:r>
              <a:rPr lang="en-US" dirty="0" err="1" smtClean="0">
                <a:latin typeface="Arial Black" pitchFamily="34" charset="0"/>
              </a:rPr>
              <a:t>perangkat</a:t>
            </a:r>
            <a:r>
              <a:rPr lang="en-US" dirty="0" smtClean="0">
                <a:latin typeface="Arial Black" pitchFamily="34" charset="0"/>
              </a:rPr>
              <a:t>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lainnya</a:t>
            </a:r>
            <a:r>
              <a:rPr lang="en-US" dirty="0" smtClean="0">
                <a:latin typeface="Arial Black" pitchFamily="34" charset="0"/>
              </a:rPr>
              <a:t> </a:t>
            </a:r>
            <a:r>
              <a:rPr lang="en-US" dirty="0" err="1" smtClean="0">
                <a:latin typeface="Arial Black" pitchFamily="34" charset="0"/>
              </a:rPr>
              <a:t>di</a:t>
            </a:r>
            <a:r>
              <a:rPr lang="en-US" dirty="0" smtClean="0">
                <a:latin typeface="Arial Black" pitchFamily="34" charset="0"/>
              </a:rPr>
              <a:t>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instansi</a:t>
            </a:r>
            <a:r>
              <a:rPr lang="en-US" dirty="0" smtClean="0">
                <a:latin typeface="Arial Black" pitchFamily="34" charset="0"/>
              </a:rPr>
              <a:t> </a:t>
            </a:r>
            <a:r>
              <a:rPr lang="en-US" dirty="0" err="1" smtClean="0">
                <a:latin typeface="Arial Black" pitchFamily="34" charset="0"/>
              </a:rPr>
              <a:t>vertikal</a:t>
            </a:r>
            <a:r>
              <a:rPr lang="en-US" dirty="0" smtClean="0">
                <a:latin typeface="Arial Black" pitchFamily="34" charset="0"/>
              </a:rPr>
              <a:t> yang </a:t>
            </a:r>
            <a:r>
              <a:rPr lang="en-US" dirty="0" err="1" smtClean="0">
                <a:latin typeface="Arial Black" pitchFamily="34" charset="0"/>
              </a:rPr>
              <a:t>ada</a:t>
            </a:r>
            <a:r>
              <a:rPr lang="en-US" dirty="0" smtClean="0">
                <a:latin typeface="Arial Black" pitchFamily="34" charset="0"/>
              </a:rPr>
              <a:t> </a:t>
            </a:r>
            <a:r>
              <a:rPr lang="en-US" dirty="0" err="1" smtClean="0">
                <a:latin typeface="Arial Black" pitchFamily="34" charset="0"/>
              </a:rPr>
              <a:t>di</a:t>
            </a:r>
            <a:r>
              <a:rPr lang="en-US" dirty="0" smtClean="0">
                <a:latin typeface="Arial Black" pitchFamily="34" charset="0"/>
              </a:rPr>
              <a:t> </a:t>
            </a:r>
            <a:r>
              <a:rPr lang="en-US" dirty="0" err="1" smtClean="0">
                <a:latin typeface="Arial Black" pitchFamily="34" charset="0"/>
              </a:rPr>
              <a:t>daerah</a:t>
            </a:r>
            <a:r>
              <a:rPr lang="en-US" dirty="0" smtClean="0">
                <a:latin typeface="Arial Black" pitchFamily="34" charset="0"/>
              </a:rPr>
              <a:t> </a:t>
            </a:r>
            <a:r>
              <a:rPr lang="en-US" dirty="0" err="1" smtClean="0">
                <a:latin typeface="Arial Black" pitchFamily="34" charset="0"/>
              </a:rPr>
              <a:t>dengan</a:t>
            </a:r>
            <a:r>
              <a:rPr lang="en-US" dirty="0" smtClean="0">
                <a:latin typeface="Arial Black" pitchFamily="34" charset="0"/>
              </a:rPr>
              <a:t> </a:t>
            </a:r>
            <a:r>
              <a:rPr lang="en-US" dirty="0" err="1" smtClean="0">
                <a:latin typeface="Arial Black" pitchFamily="34" charset="0"/>
              </a:rPr>
              <a:t>memperhatikan</a:t>
            </a:r>
            <a:r>
              <a:rPr lang="en-US" dirty="0" smtClean="0">
                <a:latin typeface="Arial Black" pitchFamily="34" charset="0"/>
              </a:rPr>
              <a:t> </a:t>
            </a:r>
            <a:r>
              <a:rPr lang="en-US" dirty="0" err="1" smtClean="0">
                <a:latin typeface="Arial Black" pitchFamily="34" charset="0"/>
              </a:rPr>
              <a:t>kebijakan</a:t>
            </a:r>
            <a:r>
              <a:rPr lang="en-US" dirty="0" smtClean="0">
                <a:latin typeface="Arial Black" pitchFamily="34" charset="0"/>
              </a:rPr>
              <a:t> </a:t>
            </a:r>
            <a:r>
              <a:rPr lang="en-US" dirty="0" err="1" smtClean="0">
                <a:latin typeface="Arial Black" pitchFamily="34" charset="0"/>
              </a:rPr>
              <a:t>penyelenggaraan</a:t>
            </a:r>
            <a:r>
              <a:rPr lang="en-US" dirty="0" smtClean="0">
                <a:latin typeface="Arial Black" pitchFamily="34" charset="0"/>
              </a:rPr>
              <a:t> </a:t>
            </a:r>
            <a:r>
              <a:rPr lang="en-US" dirty="0" err="1" smtClean="0">
                <a:latin typeface="Arial Black" pitchFamily="34" charset="0"/>
              </a:rPr>
              <a:t>penanggulangan</a:t>
            </a:r>
            <a:r>
              <a:rPr lang="en-US" dirty="0" smtClean="0">
                <a:latin typeface="Arial Black" pitchFamily="34" charset="0"/>
              </a:rPr>
              <a:t> </a:t>
            </a:r>
            <a:r>
              <a:rPr lang="en-US" dirty="0" err="1" smtClean="0">
                <a:latin typeface="Arial Black" pitchFamily="34" charset="0"/>
              </a:rPr>
              <a:t>bencana</a:t>
            </a:r>
            <a:r>
              <a:rPr lang="en-US" dirty="0" smtClean="0">
                <a:latin typeface="Arial Black" pitchFamily="34" charset="0"/>
              </a:rPr>
              <a:t> </a:t>
            </a:r>
            <a:r>
              <a:rPr lang="en-US" dirty="0" err="1" smtClean="0">
                <a:latin typeface="Arial Black" pitchFamily="34" charset="0"/>
              </a:rPr>
              <a:t>dan</a:t>
            </a:r>
            <a:r>
              <a:rPr lang="en-US" dirty="0" smtClean="0">
                <a:latin typeface="Arial Black" pitchFamily="34" charset="0"/>
              </a:rPr>
              <a:t> </a:t>
            </a:r>
            <a:r>
              <a:rPr lang="en-US" dirty="0" err="1" smtClean="0">
                <a:latin typeface="Arial Black" pitchFamily="34" charset="0"/>
              </a:rPr>
              <a:t>ketentuan</a:t>
            </a:r>
            <a:r>
              <a:rPr lang="en-US" dirty="0" smtClean="0">
                <a:latin typeface="Arial Black" pitchFamily="34" charset="0"/>
              </a:rPr>
              <a:t> </a:t>
            </a:r>
            <a:r>
              <a:rPr lang="en-US" dirty="0" err="1" smtClean="0">
                <a:latin typeface="Arial Black" pitchFamily="34" charset="0"/>
              </a:rPr>
              <a:t>peraturan</a:t>
            </a:r>
            <a:r>
              <a:rPr lang="en-US" dirty="0" smtClean="0">
                <a:latin typeface="Arial Black" pitchFamily="34" charset="0"/>
              </a:rPr>
              <a:t> </a:t>
            </a:r>
            <a:r>
              <a:rPr lang="en-US" dirty="0" err="1" smtClean="0">
                <a:latin typeface="Arial Black" pitchFamily="34" charset="0"/>
              </a:rPr>
              <a:t>perundang-undangan</a:t>
            </a:r>
            <a:r>
              <a:rPr lang="en-US" dirty="0" smtClean="0">
                <a:latin typeface="Arial Black" pitchFamily="34" charset="0"/>
              </a:rPr>
              <a:t>.</a:t>
            </a:r>
          </a:p>
          <a:p>
            <a:pPr lvl="0"/>
            <a:r>
              <a:rPr lang="en-US" dirty="0" err="1" smtClean="0">
                <a:latin typeface="Arial Black" pitchFamily="34" charset="0"/>
              </a:rPr>
              <a:t>pelaksanaan</a:t>
            </a:r>
            <a:r>
              <a:rPr lang="en-US" dirty="0" smtClean="0">
                <a:latin typeface="Arial Black" pitchFamily="34" charset="0"/>
              </a:rPr>
              <a:t> </a:t>
            </a:r>
            <a:r>
              <a:rPr lang="en-US" dirty="0" err="1" smtClean="0">
                <a:latin typeface="Arial Black" pitchFamily="34" charset="0"/>
              </a:rPr>
              <a:t>tugas</a:t>
            </a:r>
            <a:r>
              <a:rPr lang="en-US" dirty="0" smtClean="0">
                <a:latin typeface="Arial Black" pitchFamily="34" charset="0"/>
              </a:rPr>
              <a:t> lain yang </a:t>
            </a:r>
            <a:r>
              <a:rPr lang="en-US" dirty="0" err="1" smtClean="0">
                <a:latin typeface="Arial Black" pitchFamily="34" charset="0"/>
              </a:rPr>
              <a:t>diberikan</a:t>
            </a:r>
            <a:r>
              <a:rPr lang="en-US" dirty="0" smtClean="0">
                <a:latin typeface="Arial Black" pitchFamily="34" charset="0"/>
              </a:rPr>
              <a:t> </a:t>
            </a:r>
            <a:r>
              <a:rPr lang="en-US" dirty="0" err="1" smtClean="0">
                <a:latin typeface="Arial Black" pitchFamily="34" charset="0"/>
              </a:rPr>
              <a:t>oleh</a:t>
            </a:r>
            <a:r>
              <a:rPr lang="en-US" dirty="0" smtClean="0">
                <a:latin typeface="Arial Black" pitchFamily="34" charset="0"/>
              </a:rPr>
              <a:t> </a:t>
            </a:r>
            <a:r>
              <a:rPr lang="en-US" dirty="0" err="1" smtClean="0">
                <a:latin typeface="Arial Black" pitchFamily="34" charset="0"/>
              </a:rPr>
              <a:t>Bupati</a:t>
            </a:r>
            <a:r>
              <a:rPr lang="en-US" dirty="0" smtClean="0">
                <a:latin typeface="Arial Black" pitchFamily="34" charset="0"/>
              </a:rPr>
              <a:t> </a:t>
            </a:r>
            <a:r>
              <a:rPr lang="en-US" dirty="0" err="1" smtClean="0">
                <a:latin typeface="Arial Black" pitchFamily="34" charset="0"/>
              </a:rPr>
              <a:t>sesuai</a:t>
            </a:r>
            <a:r>
              <a:rPr lang="en-US" dirty="0" smtClean="0">
                <a:latin typeface="Arial Black" pitchFamily="34" charset="0"/>
              </a:rPr>
              <a:t> </a:t>
            </a:r>
            <a:r>
              <a:rPr lang="en-US" dirty="0" err="1" smtClean="0">
                <a:latin typeface="Arial Black" pitchFamily="34" charset="0"/>
              </a:rPr>
              <a:t>dengan</a:t>
            </a:r>
            <a:r>
              <a:rPr lang="en-US" dirty="0" smtClean="0">
                <a:latin typeface="Arial Black" pitchFamily="34" charset="0"/>
              </a:rPr>
              <a:t> </a:t>
            </a:r>
            <a:r>
              <a:rPr lang="en-US" dirty="0" err="1" smtClean="0">
                <a:latin typeface="Arial Black" pitchFamily="34" charset="0"/>
              </a:rPr>
              <a:t>tugas</a:t>
            </a:r>
            <a:r>
              <a:rPr lang="en-US" dirty="0" smtClean="0">
                <a:latin typeface="Arial Black" pitchFamily="34" charset="0"/>
              </a:rPr>
              <a:t> </a:t>
            </a:r>
            <a:r>
              <a:rPr lang="en-US" dirty="0" err="1" smtClean="0">
                <a:latin typeface="Arial Black" pitchFamily="34" charset="0"/>
              </a:rPr>
              <a:t>dan</a:t>
            </a:r>
            <a:r>
              <a:rPr lang="en-US" dirty="0" smtClean="0">
                <a:latin typeface="Arial Black" pitchFamily="34" charset="0"/>
              </a:rPr>
              <a:t> </a:t>
            </a:r>
            <a:r>
              <a:rPr lang="en-US" dirty="0" err="1" smtClean="0">
                <a:latin typeface="Arial Black" pitchFamily="34" charset="0"/>
              </a:rPr>
              <a:t>fungsinya</a:t>
            </a:r>
            <a:r>
              <a:rPr lang="en-US" dirty="0" smtClean="0">
                <a:latin typeface="Arial Black" pitchFamily="34" charset="0"/>
              </a:rPr>
              <a:t>.</a:t>
            </a:r>
          </a:p>
          <a:p>
            <a:pPr>
              <a:buNone/>
            </a:pPr>
            <a:endParaRPr lang="en-US" dirty="0"/>
          </a:p>
        </p:txBody>
      </p:sp>
      <p:sp>
        <p:nvSpPr>
          <p:cNvPr id="5" name="TextBox 4"/>
          <p:cNvSpPr txBox="1"/>
          <p:nvPr/>
        </p:nvSpPr>
        <p:spPr>
          <a:xfrm>
            <a:off x="579437" y="350837"/>
            <a:ext cx="1993239" cy="470199"/>
          </a:xfrm>
          <a:prstGeom prst="rect">
            <a:avLst/>
          </a:prstGeom>
          <a:noFill/>
          <a:ln w="19050">
            <a:solidFill>
              <a:schemeClr val="accent1">
                <a:lumMod val="75000"/>
              </a:schemeClr>
            </a:solidFill>
          </a:ln>
          <a:effectLst>
            <a:outerShdw blurRad="50800" dist="177800" dir="20100000" algn="bl" rotWithShape="0">
              <a:schemeClr val="accent1">
                <a:lumMod val="75000"/>
              </a:schemeClr>
            </a:outerShdw>
          </a:effectLst>
        </p:spPr>
        <p:txBody>
          <a:bodyPr wrap="square" lIns="115132" tIns="57566" rIns="115132" bIns="57566" rtlCol="0">
            <a:spAutoFit/>
          </a:bodyPr>
          <a:lstStyle/>
          <a:p>
            <a:r>
              <a:rPr lang="en-US" dirty="0" err="1" smtClean="0">
                <a:latin typeface="Arial Black" pitchFamily="34" charset="0"/>
              </a:rPr>
              <a:t>Fungsi</a:t>
            </a:r>
            <a:endParaRPr lang="en-US" dirty="0">
              <a:latin typeface="Arial Black" pitchFamily="34" charset="0"/>
            </a:endParaRPr>
          </a:p>
        </p:txBody>
      </p:sp>
      <p:pic>
        <p:nvPicPr>
          <p:cNvPr id="6"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35032382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908" y="350837"/>
            <a:ext cx="12587615" cy="672712"/>
          </a:xfrm>
          <a:solidFill>
            <a:schemeClr val="accent5">
              <a:lumMod val="60000"/>
              <a:lumOff val="40000"/>
              <a:alpha val="43000"/>
            </a:schemeClr>
          </a:solidFill>
        </p:spPr>
        <p:txBody>
          <a:bodyPr>
            <a:normAutofit/>
          </a:bodyPr>
          <a:lstStyle/>
          <a:p>
            <a:pPr algn="ctr"/>
            <a:r>
              <a:rPr lang="en-US" sz="3500" b="1" dirty="0" err="1" smtClean="0">
                <a:latin typeface="Arial" pitchFamily="34" charset="0"/>
                <a:cs typeface="Arial" pitchFamily="34" charset="0"/>
              </a:rPr>
              <a:t>Jumlah</a:t>
            </a:r>
            <a:r>
              <a:rPr lang="en-US" sz="3500" b="1" dirty="0" smtClean="0">
                <a:latin typeface="Arial" pitchFamily="34" charset="0"/>
                <a:cs typeface="Arial" pitchFamily="34" charset="0"/>
              </a:rPr>
              <a:t> </a:t>
            </a:r>
            <a:r>
              <a:rPr lang="en-US" sz="3500" b="1" dirty="0" err="1" smtClean="0">
                <a:latin typeface="Arial" pitchFamily="34" charset="0"/>
                <a:cs typeface="Arial" pitchFamily="34" charset="0"/>
              </a:rPr>
              <a:t>Personil</a:t>
            </a:r>
            <a:r>
              <a:rPr lang="en-US" sz="3500" b="1" dirty="0" smtClean="0">
                <a:latin typeface="Arial" pitchFamily="34" charset="0"/>
                <a:cs typeface="Arial" pitchFamily="34" charset="0"/>
              </a:rPr>
              <a:t> BPBD </a:t>
            </a:r>
            <a:r>
              <a:rPr lang="en-US" sz="3500" b="1" dirty="0" err="1" smtClean="0">
                <a:latin typeface="Arial" pitchFamily="34" charset="0"/>
                <a:cs typeface="Arial" pitchFamily="34" charset="0"/>
              </a:rPr>
              <a:t>Kabupaten</a:t>
            </a:r>
            <a:r>
              <a:rPr lang="en-US" sz="3500" b="1" dirty="0" smtClean="0">
                <a:latin typeface="Arial" pitchFamily="34" charset="0"/>
                <a:cs typeface="Arial" pitchFamily="34" charset="0"/>
              </a:rPr>
              <a:t> </a:t>
            </a:r>
            <a:r>
              <a:rPr lang="en-US" sz="3500" b="1" dirty="0" err="1" smtClean="0">
                <a:latin typeface="Arial" pitchFamily="34" charset="0"/>
                <a:cs typeface="Arial" pitchFamily="34" charset="0"/>
              </a:rPr>
              <a:t>Karanganyar</a:t>
            </a:r>
            <a:endParaRPr lang="en-US" sz="3500" b="1" dirty="0">
              <a:latin typeface="Arial" pitchFamily="34" charset="0"/>
              <a:cs typeface="Arial" pitchFamily="34" charset="0"/>
            </a:endParaRPr>
          </a:p>
        </p:txBody>
      </p:sp>
      <p:graphicFrame>
        <p:nvGraphicFramePr>
          <p:cNvPr id="9" name="Content Placeholder 3"/>
          <p:cNvGraphicFramePr>
            <a:graphicFrameLocks noGrp="1"/>
          </p:cNvGraphicFramePr>
          <p:nvPr>
            <p:ph sz="quarter" idx="1"/>
            <p:extLst>
              <p:ext uri="{D42A27DB-BD31-4B8C-83A1-F6EECF244321}">
                <p14:modId xmlns:p14="http://schemas.microsoft.com/office/powerpoint/2010/main" val="1663643172"/>
              </p:ext>
            </p:extLst>
          </p:nvPr>
        </p:nvGraphicFramePr>
        <p:xfrm>
          <a:off x="579437" y="2332037"/>
          <a:ext cx="10910358" cy="3115206"/>
        </p:xfrm>
        <a:graphic>
          <a:graphicData uri="http://schemas.openxmlformats.org/drawingml/2006/table">
            <a:tbl>
              <a:tblPr firstRow="1" bandRow="1">
                <a:tableStyleId>{5C22544A-7EE6-4342-B048-85BDC9FD1C3A}</a:tableStyleId>
              </a:tblPr>
              <a:tblGrid>
                <a:gridCol w="6914576"/>
                <a:gridCol w="3995782"/>
              </a:tblGrid>
              <a:tr h="969098">
                <a:tc>
                  <a:txBody>
                    <a:bodyPr/>
                    <a:lstStyle/>
                    <a:p>
                      <a:r>
                        <a:rPr lang="en-US" sz="3200" b="0" dirty="0" smtClean="0">
                          <a:solidFill>
                            <a:schemeClr val="tx1"/>
                          </a:solidFill>
                          <a:latin typeface="Tahoma" pitchFamily="34" charset="0"/>
                          <a:cs typeface="Tahoma" pitchFamily="34" charset="0"/>
                        </a:rPr>
                        <a:t>PNS</a:t>
                      </a:r>
                      <a:endParaRPr lang="en-US" sz="3200" b="0" dirty="0">
                        <a:solidFill>
                          <a:schemeClr val="tx1"/>
                        </a:solidFill>
                        <a:latin typeface="Tahoma" pitchFamily="34" charset="0"/>
                        <a:cs typeface="Tahoma" pitchFamily="34" charset="0"/>
                      </a:endParaRPr>
                    </a:p>
                  </a:txBody>
                  <a:tcPr marL="125889" marR="125889" marT="50398" marB="50398" anchor="ctr">
                    <a:solidFill>
                      <a:schemeClr val="bg1">
                        <a:lumMod val="65000"/>
                      </a:schemeClr>
                    </a:solidFill>
                  </a:tcPr>
                </a:tc>
                <a:tc>
                  <a:txBody>
                    <a:bodyPr/>
                    <a:lstStyle/>
                    <a:p>
                      <a:pPr algn="r"/>
                      <a:r>
                        <a:rPr lang="en-US" sz="3200" b="0" dirty="0" smtClean="0">
                          <a:solidFill>
                            <a:schemeClr val="tx1"/>
                          </a:solidFill>
                          <a:latin typeface="Tahoma" pitchFamily="34" charset="0"/>
                          <a:cs typeface="Tahoma" pitchFamily="34" charset="0"/>
                        </a:rPr>
                        <a:t>1</a:t>
                      </a:r>
                      <a:r>
                        <a:rPr lang="id-ID" sz="3200" b="0" dirty="0" smtClean="0">
                          <a:solidFill>
                            <a:schemeClr val="tx1"/>
                          </a:solidFill>
                          <a:latin typeface="Tahoma" pitchFamily="34" charset="0"/>
                          <a:cs typeface="Tahoma" pitchFamily="34" charset="0"/>
                        </a:rPr>
                        <a:t>7</a:t>
                      </a:r>
                      <a:r>
                        <a:rPr lang="en-US" sz="3200" b="0" dirty="0" smtClean="0">
                          <a:solidFill>
                            <a:schemeClr val="tx1"/>
                          </a:solidFill>
                          <a:latin typeface="Tahoma" pitchFamily="34" charset="0"/>
                          <a:cs typeface="Tahoma" pitchFamily="34" charset="0"/>
                        </a:rPr>
                        <a:t>  orang</a:t>
                      </a:r>
                      <a:endParaRPr lang="en-US" sz="3200" b="0" dirty="0">
                        <a:solidFill>
                          <a:schemeClr val="tx1"/>
                        </a:solidFill>
                        <a:latin typeface="Tahoma" pitchFamily="34" charset="0"/>
                        <a:cs typeface="Tahoma" pitchFamily="34" charset="0"/>
                      </a:endParaRPr>
                    </a:p>
                  </a:txBody>
                  <a:tcPr marL="125889" marR="125889" marT="50398" marB="50398" anchor="ctr">
                    <a:solidFill>
                      <a:schemeClr val="bg1">
                        <a:lumMod val="65000"/>
                      </a:schemeClr>
                    </a:solidFill>
                  </a:tcPr>
                </a:tc>
              </a:tr>
              <a:tr h="1075154">
                <a:tc>
                  <a:txBody>
                    <a:bodyPr/>
                    <a:lstStyle/>
                    <a:p>
                      <a:r>
                        <a:rPr lang="en-US" sz="3200" b="0" dirty="0" smtClean="0">
                          <a:solidFill>
                            <a:schemeClr val="tx1"/>
                          </a:solidFill>
                          <a:latin typeface="Tahoma" pitchFamily="34" charset="0"/>
                          <a:cs typeface="Tahoma" pitchFamily="34" charset="0"/>
                        </a:rPr>
                        <a:t>SATGAS </a:t>
                      </a:r>
                      <a:r>
                        <a:rPr lang="en-US" sz="3200" b="0" dirty="0" err="1" smtClean="0">
                          <a:solidFill>
                            <a:schemeClr val="tx1"/>
                          </a:solidFill>
                          <a:latin typeface="Tahoma" pitchFamily="34" charset="0"/>
                          <a:cs typeface="Tahoma" pitchFamily="34" charset="0"/>
                        </a:rPr>
                        <a:t>Penanggulangan</a:t>
                      </a:r>
                      <a:r>
                        <a:rPr lang="en-US" sz="3200" b="0" dirty="0" smtClean="0">
                          <a:solidFill>
                            <a:schemeClr val="tx1"/>
                          </a:solidFill>
                          <a:latin typeface="Tahoma" pitchFamily="34" charset="0"/>
                          <a:cs typeface="Tahoma" pitchFamily="34" charset="0"/>
                        </a:rPr>
                        <a:t> </a:t>
                      </a:r>
                      <a:r>
                        <a:rPr lang="en-US" sz="3200" b="0" dirty="0" err="1" smtClean="0">
                          <a:solidFill>
                            <a:schemeClr val="tx1"/>
                          </a:solidFill>
                          <a:latin typeface="Tahoma" pitchFamily="34" charset="0"/>
                          <a:cs typeface="Tahoma" pitchFamily="34" charset="0"/>
                        </a:rPr>
                        <a:t>Bencana</a:t>
                      </a:r>
                      <a:endParaRPr lang="en-US" sz="3200" b="0" dirty="0">
                        <a:solidFill>
                          <a:schemeClr val="tx1"/>
                        </a:solidFill>
                        <a:latin typeface="Tahoma" pitchFamily="34" charset="0"/>
                        <a:cs typeface="Tahoma" pitchFamily="34" charset="0"/>
                      </a:endParaRPr>
                    </a:p>
                  </a:txBody>
                  <a:tcPr marL="125889" marR="125889" marT="50398" marB="50398" anchor="ctr"/>
                </a:tc>
                <a:tc>
                  <a:txBody>
                    <a:bodyPr/>
                    <a:lstStyle/>
                    <a:p>
                      <a:pPr algn="r"/>
                      <a:r>
                        <a:rPr lang="en-US" sz="3200" b="0" dirty="0" smtClean="0">
                          <a:solidFill>
                            <a:schemeClr val="tx1"/>
                          </a:solidFill>
                          <a:latin typeface="Tahoma" pitchFamily="34" charset="0"/>
                          <a:cs typeface="Tahoma" pitchFamily="34" charset="0"/>
                        </a:rPr>
                        <a:t>42</a:t>
                      </a:r>
                      <a:r>
                        <a:rPr lang="en-US" sz="3200" b="0" baseline="0" dirty="0" smtClean="0">
                          <a:solidFill>
                            <a:schemeClr val="tx1"/>
                          </a:solidFill>
                          <a:latin typeface="Tahoma" pitchFamily="34" charset="0"/>
                          <a:cs typeface="Tahoma" pitchFamily="34" charset="0"/>
                        </a:rPr>
                        <a:t> </a:t>
                      </a:r>
                      <a:r>
                        <a:rPr lang="en-US" sz="3200" b="0" dirty="0" err="1" smtClean="0">
                          <a:solidFill>
                            <a:schemeClr val="tx1"/>
                          </a:solidFill>
                          <a:latin typeface="Tahoma" pitchFamily="34" charset="0"/>
                          <a:cs typeface="Tahoma" pitchFamily="34" charset="0"/>
                        </a:rPr>
                        <a:t>orang</a:t>
                      </a:r>
                      <a:endParaRPr lang="en-US" sz="3200" b="0" dirty="0">
                        <a:solidFill>
                          <a:schemeClr val="tx1"/>
                        </a:solidFill>
                        <a:latin typeface="Tahoma" pitchFamily="34" charset="0"/>
                        <a:cs typeface="Tahoma" pitchFamily="34" charset="0"/>
                      </a:endParaRPr>
                    </a:p>
                  </a:txBody>
                  <a:tcPr marL="125889" marR="125889" marT="50398" marB="50398" anchor="ctr"/>
                </a:tc>
              </a:tr>
              <a:tr h="1070954">
                <a:tc>
                  <a:txBody>
                    <a:bodyPr/>
                    <a:lstStyle/>
                    <a:p>
                      <a:r>
                        <a:rPr lang="en-US" sz="3200" b="0" dirty="0" smtClean="0">
                          <a:solidFill>
                            <a:schemeClr val="tx1"/>
                          </a:solidFill>
                          <a:latin typeface="Tahoma" pitchFamily="34" charset="0"/>
                          <a:cs typeface="Tahoma" pitchFamily="34" charset="0"/>
                        </a:rPr>
                        <a:t>JUMLAH</a:t>
                      </a:r>
                      <a:endParaRPr lang="en-US" sz="3200" b="0" dirty="0">
                        <a:solidFill>
                          <a:schemeClr val="tx1"/>
                        </a:solidFill>
                        <a:latin typeface="Tahoma" pitchFamily="34" charset="0"/>
                        <a:cs typeface="Tahoma" pitchFamily="34" charset="0"/>
                      </a:endParaRPr>
                    </a:p>
                  </a:txBody>
                  <a:tcPr marL="125889" marR="125889" marT="50398" marB="50398" anchor="ctr">
                    <a:solidFill>
                      <a:schemeClr val="accent1">
                        <a:lumMod val="60000"/>
                        <a:lumOff val="40000"/>
                      </a:schemeClr>
                    </a:solidFill>
                  </a:tcPr>
                </a:tc>
                <a:tc>
                  <a:txBody>
                    <a:bodyPr/>
                    <a:lstStyle/>
                    <a:p>
                      <a:pPr algn="r"/>
                      <a:r>
                        <a:rPr lang="id-ID" sz="3200" b="0" dirty="0" smtClean="0">
                          <a:solidFill>
                            <a:schemeClr val="tx1"/>
                          </a:solidFill>
                          <a:latin typeface="Tahoma" pitchFamily="34" charset="0"/>
                          <a:cs typeface="Tahoma" pitchFamily="34" charset="0"/>
                        </a:rPr>
                        <a:t>59</a:t>
                      </a:r>
                      <a:r>
                        <a:rPr lang="en-US" sz="3200" b="0" dirty="0" smtClean="0">
                          <a:solidFill>
                            <a:schemeClr val="tx1"/>
                          </a:solidFill>
                          <a:latin typeface="Tahoma" pitchFamily="34" charset="0"/>
                          <a:cs typeface="Tahoma" pitchFamily="34" charset="0"/>
                        </a:rPr>
                        <a:t> Orang</a:t>
                      </a:r>
                      <a:endParaRPr lang="en-US" sz="3200" b="0" dirty="0">
                        <a:solidFill>
                          <a:schemeClr val="tx1"/>
                        </a:solidFill>
                        <a:latin typeface="Tahoma" pitchFamily="34" charset="0"/>
                        <a:cs typeface="Tahoma" pitchFamily="34" charset="0"/>
                      </a:endParaRPr>
                    </a:p>
                  </a:txBody>
                  <a:tcPr marL="125889" marR="125889" marT="50398" marB="50398" anchor="ctr">
                    <a:solidFill>
                      <a:schemeClr val="accent1">
                        <a:lumMod val="60000"/>
                        <a:lumOff val="40000"/>
                      </a:schemeClr>
                    </a:solidFill>
                  </a:tcPr>
                </a:tc>
              </a:tr>
            </a:tbl>
          </a:graphicData>
        </a:graphic>
      </p:graphicFrame>
      <p:sp>
        <p:nvSpPr>
          <p:cNvPr id="7" name="TextBox 6"/>
          <p:cNvSpPr txBox="1"/>
          <p:nvPr/>
        </p:nvSpPr>
        <p:spPr>
          <a:xfrm>
            <a:off x="0" y="1175950"/>
            <a:ext cx="12588875" cy="978031"/>
          </a:xfrm>
          <a:prstGeom prst="rect">
            <a:avLst/>
          </a:prstGeom>
          <a:noFill/>
        </p:spPr>
        <p:txBody>
          <a:bodyPr wrap="square" lIns="115132" tIns="57566" rIns="115132" bIns="57566" rtlCol="0">
            <a:spAutoFit/>
          </a:bodyPr>
          <a:lstStyle/>
          <a:p>
            <a:r>
              <a:rPr lang="en-US" sz="2800" dirty="0" err="1" smtClean="0">
                <a:latin typeface="Arial" pitchFamily="34" charset="0"/>
                <a:cs typeface="Arial" pitchFamily="34" charset="0"/>
              </a:rPr>
              <a:t>Karyawan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Karyawati</a:t>
            </a:r>
            <a:r>
              <a:rPr lang="en-US" sz="2800" dirty="0" smtClean="0">
                <a:latin typeface="Arial" pitchFamily="34" charset="0"/>
                <a:cs typeface="Arial" pitchFamily="34" charset="0"/>
              </a:rPr>
              <a:t> BPBD </a:t>
            </a:r>
            <a:r>
              <a:rPr lang="en-US" sz="2800" dirty="0" err="1" smtClean="0">
                <a:latin typeface="Arial" pitchFamily="34" charset="0"/>
                <a:cs typeface="Arial" pitchFamily="34" charset="0"/>
              </a:rPr>
              <a:t>Kabupaten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Karanganyar</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berjumlah</a:t>
            </a:r>
            <a:r>
              <a:rPr lang="en-US" sz="2800" dirty="0" smtClean="0">
                <a:latin typeface="Arial" pitchFamily="34" charset="0"/>
                <a:cs typeface="Arial" pitchFamily="34" charset="0"/>
              </a:rPr>
              <a:t> 5</a:t>
            </a:r>
            <a:r>
              <a:rPr lang="id-ID" sz="2800" dirty="0" smtClean="0">
                <a:latin typeface="Arial" pitchFamily="34" charset="0"/>
                <a:cs typeface="Arial" pitchFamily="34" charset="0"/>
              </a:rPr>
              <a:t>9</a:t>
            </a:r>
            <a:r>
              <a:rPr lang="en-US" sz="2800" dirty="0" smtClean="0">
                <a:latin typeface="Arial" pitchFamily="34" charset="0"/>
                <a:cs typeface="Arial" pitchFamily="34" charset="0"/>
              </a:rPr>
              <a:t> orang </a:t>
            </a:r>
            <a:r>
              <a:rPr lang="en-US" sz="2800" dirty="0" err="1" smtClean="0">
                <a:latin typeface="Arial" pitchFamily="34" charset="0"/>
                <a:cs typeface="Arial" pitchFamily="34" charset="0"/>
              </a:rPr>
              <a:t>terdiri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dari</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pic>
        <p:nvPicPr>
          <p:cNvPr id="10" name="Picture 3" descr="E:\sip.jpg"/>
          <p:cNvPicPr>
            <a:picLocks noChangeAspect="1" noChangeArrowheads="1"/>
          </p:cNvPicPr>
          <p:nvPr/>
        </p:nvPicPr>
        <p:blipFill>
          <a:blip r:embed="rId3"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1095210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503237"/>
            <a:ext cx="11201400" cy="373646"/>
          </a:xfrm>
          <a:solidFill>
            <a:schemeClr val="accent2">
              <a:lumMod val="40000"/>
              <a:lumOff val="60000"/>
            </a:schemeClr>
          </a:solidFill>
        </p:spPr>
        <p:txBody>
          <a:bodyPr>
            <a:noAutofit/>
          </a:bodyPr>
          <a:lstStyle/>
          <a:p>
            <a:r>
              <a:rPr lang="en-US" sz="24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Dasar</a:t>
            </a:r>
            <a:r>
              <a:rPr lang="en-US" sz="24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24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Pembentukan</a:t>
            </a:r>
            <a:r>
              <a:rPr lang="en-US" sz="24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24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Satuan</a:t>
            </a:r>
            <a:r>
              <a:rPr lang="en-US" sz="24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24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Tugas</a:t>
            </a:r>
            <a:r>
              <a:rPr lang="en-US" sz="24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(SATGAS) </a:t>
            </a:r>
            <a:r>
              <a:rPr lang="en-US" sz="24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Penanggulangan</a:t>
            </a:r>
            <a:r>
              <a:rPr lang="en-US" sz="24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24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Bencana</a:t>
            </a:r>
            <a:endParaRPr lang="en-US" sz="24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pic>
        <p:nvPicPr>
          <p:cNvPr id="3"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
        <p:nvSpPr>
          <p:cNvPr id="4" name="Rectangle 3"/>
          <p:cNvSpPr/>
          <p:nvPr/>
        </p:nvSpPr>
        <p:spPr>
          <a:xfrm>
            <a:off x="198437" y="1222878"/>
            <a:ext cx="11811000" cy="5324535"/>
          </a:xfrm>
          <a:prstGeom prst="rect">
            <a:avLst/>
          </a:prstGeom>
        </p:spPr>
        <p:txBody>
          <a:bodyPr wrap="square">
            <a:spAutoFit/>
          </a:bodyPr>
          <a:lstStyle/>
          <a:p>
            <a:r>
              <a:rPr lang="en-AU" sz="2000" b="1" dirty="0" err="1" smtClean="0">
                <a:latin typeface="Arial" pitchFamily="34" charset="0"/>
                <a:cs typeface="Arial" pitchFamily="34" charset="0"/>
              </a:rPr>
              <a:t>Peraturan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Pemerintah</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Republik</a:t>
            </a:r>
            <a:r>
              <a:rPr lang="en-AU" sz="2000" b="1" dirty="0" smtClean="0">
                <a:latin typeface="Arial" pitchFamily="34" charset="0"/>
                <a:cs typeface="Arial" pitchFamily="34" charset="0"/>
              </a:rPr>
              <a:t> Indonesia </a:t>
            </a:r>
            <a:r>
              <a:rPr lang="en-AU" sz="2000" b="1" dirty="0" err="1" smtClean="0">
                <a:latin typeface="Arial" pitchFamily="34" charset="0"/>
                <a:cs typeface="Arial" pitchFamily="34" charset="0"/>
              </a:rPr>
              <a:t>Nomor</a:t>
            </a:r>
            <a:r>
              <a:rPr lang="en-AU" sz="2000" b="1" dirty="0" smtClean="0">
                <a:latin typeface="Arial" pitchFamily="34" charset="0"/>
                <a:cs typeface="Arial" pitchFamily="34" charset="0"/>
              </a:rPr>
              <a:t> 21 </a:t>
            </a:r>
            <a:r>
              <a:rPr lang="en-AU" sz="2000" b="1" dirty="0" err="1" smtClean="0">
                <a:latin typeface="Arial" pitchFamily="34" charset="0"/>
                <a:cs typeface="Arial" pitchFamily="34" charset="0"/>
              </a:rPr>
              <a:t>Tahun</a:t>
            </a:r>
            <a:r>
              <a:rPr lang="en-AU" sz="2000" b="1" dirty="0" smtClean="0">
                <a:latin typeface="Arial" pitchFamily="34" charset="0"/>
                <a:cs typeface="Arial" pitchFamily="34" charset="0"/>
              </a:rPr>
              <a:t> 2008 </a:t>
            </a:r>
            <a:r>
              <a:rPr lang="en-AU" sz="2000" b="1" dirty="0" err="1" smtClean="0">
                <a:latin typeface="Arial" pitchFamily="34" charset="0"/>
                <a:cs typeface="Arial" pitchFamily="34" charset="0"/>
              </a:rPr>
              <a:t>Tentang</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Penyelenggaraan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Penanggulangan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Bencana</a:t>
            </a:r>
            <a:endParaRPr lang="en-US" sz="2000" b="1" dirty="0" smtClean="0">
              <a:latin typeface="Arial" pitchFamily="34" charset="0"/>
              <a:cs typeface="Arial" pitchFamily="34" charset="0"/>
            </a:endParaRPr>
          </a:p>
          <a:p>
            <a:r>
              <a:rPr lang="en-AU" sz="2000" dirty="0" err="1" smtClean="0">
                <a:latin typeface="Arial" pitchFamily="34" charset="0"/>
                <a:cs typeface="Arial" pitchFamily="34" charset="0"/>
              </a:rPr>
              <a:t>Pasal</a:t>
            </a:r>
            <a:r>
              <a:rPr lang="en-AU" sz="2000" dirty="0" smtClean="0">
                <a:latin typeface="Arial" pitchFamily="34" charset="0"/>
                <a:cs typeface="Arial" pitchFamily="34" charset="0"/>
              </a:rPr>
              <a:t> 24 </a:t>
            </a:r>
            <a:endParaRPr lang="en-US" sz="2000" dirty="0" smtClean="0">
              <a:latin typeface="Arial" pitchFamily="34" charset="0"/>
              <a:cs typeface="Arial" pitchFamily="34" charset="0"/>
            </a:endParaRPr>
          </a:p>
          <a:p>
            <a:r>
              <a:rPr lang="en-AU" sz="2000" dirty="0" err="1" smtClean="0">
                <a:latin typeface="Arial" pitchFamily="34" charset="0"/>
                <a:cs typeface="Arial" pitchFamily="34" charset="0"/>
              </a:rPr>
              <a:t>Pada</a:t>
            </a:r>
            <a:r>
              <a:rPr lang="en-AU" sz="2000" dirty="0" smtClean="0">
                <a:latin typeface="Arial" pitchFamily="34" charset="0"/>
                <a:cs typeface="Arial" pitchFamily="34" charset="0"/>
              </a:rPr>
              <a:t> </a:t>
            </a:r>
            <a:r>
              <a:rPr lang="en-AU" sz="2000" dirty="0" err="1">
                <a:latin typeface="Arial" pitchFamily="34" charset="0"/>
                <a:cs typeface="Arial" pitchFamily="34" charset="0"/>
              </a:rPr>
              <a:t>saat</a:t>
            </a:r>
            <a:r>
              <a:rPr lang="en-AU" sz="2000" dirty="0">
                <a:latin typeface="Arial" pitchFamily="34" charset="0"/>
                <a:cs typeface="Arial" pitchFamily="34" charset="0"/>
              </a:rPr>
              <a:t> status </a:t>
            </a:r>
            <a:r>
              <a:rPr lang="en-AU" sz="2000" dirty="0" err="1">
                <a:latin typeface="Arial" pitchFamily="34" charset="0"/>
                <a:cs typeface="Arial" pitchFamily="34" charset="0"/>
              </a:rPr>
              <a:t>keadaan</a:t>
            </a:r>
            <a:r>
              <a:rPr lang="en-AU" sz="2000" dirty="0">
                <a:latin typeface="Arial" pitchFamily="34" charset="0"/>
                <a:cs typeface="Arial" pitchFamily="34" charset="0"/>
              </a:rPr>
              <a:t> </a:t>
            </a:r>
            <a:r>
              <a:rPr lang="en-AU" sz="2000" dirty="0" err="1">
                <a:latin typeface="Arial" pitchFamily="34" charset="0"/>
                <a:cs typeface="Arial" pitchFamily="34" charset="0"/>
              </a:rPr>
              <a:t>darurat</a:t>
            </a:r>
            <a:r>
              <a:rPr lang="en-AU" sz="2000" dirty="0">
                <a:latin typeface="Arial" pitchFamily="34" charset="0"/>
                <a:cs typeface="Arial" pitchFamily="34" charset="0"/>
              </a:rPr>
              <a:t> </a:t>
            </a:r>
            <a:r>
              <a:rPr lang="en-AU" sz="2000" dirty="0" err="1">
                <a:latin typeface="Arial" pitchFamily="34" charset="0"/>
                <a:cs typeface="Arial" pitchFamily="34" charset="0"/>
              </a:rPr>
              <a:t>bencana</a:t>
            </a:r>
            <a:r>
              <a:rPr lang="en-AU" sz="2000" dirty="0">
                <a:latin typeface="Arial" pitchFamily="34" charset="0"/>
                <a:cs typeface="Arial" pitchFamily="34" charset="0"/>
              </a:rPr>
              <a:t> </a:t>
            </a:r>
            <a:r>
              <a:rPr lang="en-AU" sz="2000" dirty="0" err="1">
                <a:latin typeface="Arial" pitchFamily="34" charset="0"/>
                <a:cs typeface="Arial" pitchFamily="34" charset="0"/>
              </a:rPr>
              <a:t>ditetapkan,BNPB</a:t>
            </a:r>
            <a:r>
              <a:rPr lang="en-AU" sz="2000" dirty="0">
                <a:latin typeface="Arial" pitchFamily="34" charset="0"/>
                <a:cs typeface="Arial" pitchFamily="34" charset="0"/>
              </a:rPr>
              <a:t> </a:t>
            </a:r>
            <a:r>
              <a:rPr lang="en-AU" sz="2000" dirty="0" err="1">
                <a:latin typeface="Arial" pitchFamily="34" charset="0"/>
                <a:cs typeface="Arial" pitchFamily="34" charset="0"/>
              </a:rPr>
              <a:t>dan</a:t>
            </a:r>
            <a:r>
              <a:rPr lang="en-AU" sz="2000" dirty="0">
                <a:latin typeface="Arial" pitchFamily="34" charset="0"/>
                <a:cs typeface="Arial" pitchFamily="34" charset="0"/>
              </a:rPr>
              <a:t> BPBD </a:t>
            </a:r>
            <a:r>
              <a:rPr lang="en-AU" sz="2000" dirty="0" err="1">
                <a:latin typeface="Arial" pitchFamily="34" charset="0"/>
                <a:cs typeface="Arial" pitchFamily="34" charset="0"/>
              </a:rPr>
              <a:t>mempunyai</a:t>
            </a:r>
            <a:r>
              <a:rPr lang="en-AU" sz="2000" dirty="0">
                <a:latin typeface="Arial" pitchFamily="34" charset="0"/>
                <a:cs typeface="Arial" pitchFamily="34" charset="0"/>
              </a:rPr>
              <a:t> </a:t>
            </a:r>
            <a:r>
              <a:rPr lang="en-AU" sz="2000" dirty="0" err="1">
                <a:latin typeface="Arial" pitchFamily="34" charset="0"/>
                <a:cs typeface="Arial" pitchFamily="34" charset="0"/>
              </a:rPr>
              <a:t>kemudahan</a:t>
            </a:r>
            <a:r>
              <a:rPr lang="en-AU" sz="2000" dirty="0">
                <a:latin typeface="Arial" pitchFamily="34" charset="0"/>
                <a:cs typeface="Arial" pitchFamily="34" charset="0"/>
              </a:rPr>
              <a:t> </a:t>
            </a:r>
            <a:r>
              <a:rPr lang="en-AU" sz="2000" dirty="0" err="1">
                <a:latin typeface="Arial" pitchFamily="34" charset="0"/>
                <a:cs typeface="Arial" pitchFamily="34" charset="0"/>
              </a:rPr>
              <a:t>akses</a:t>
            </a:r>
            <a:r>
              <a:rPr lang="en-AU" sz="2000" dirty="0">
                <a:latin typeface="Arial" pitchFamily="34" charset="0"/>
                <a:cs typeface="Arial" pitchFamily="34" charset="0"/>
              </a:rPr>
              <a:t> di </a:t>
            </a:r>
            <a:r>
              <a:rPr lang="en-AU" sz="2000" dirty="0" err="1">
                <a:latin typeface="Arial" pitchFamily="34" charset="0"/>
                <a:cs typeface="Arial" pitchFamily="34" charset="0"/>
              </a:rPr>
              <a:t>bidang</a:t>
            </a:r>
            <a:r>
              <a:rPr lang="en-AU" sz="2000" dirty="0">
                <a:latin typeface="Arial" pitchFamily="34" charset="0"/>
                <a:cs typeface="Arial" pitchFamily="34" charset="0"/>
              </a:rPr>
              <a:t>:</a:t>
            </a:r>
            <a:br>
              <a:rPr lang="en-AU" sz="2000" dirty="0">
                <a:latin typeface="Arial" pitchFamily="34" charset="0"/>
                <a:cs typeface="Arial" pitchFamily="34" charset="0"/>
              </a:rPr>
            </a:br>
            <a:r>
              <a:rPr lang="en-AU" sz="2000" dirty="0">
                <a:latin typeface="Arial" pitchFamily="34" charset="0"/>
                <a:cs typeface="Arial" pitchFamily="34" charset="0"/>
              </a:rPr>
              <a:t>a. </a:t>
            </a:r>
            <a:r>
              <a:rPr lang="en-AU" sz="2000" dirty="0" err="1">
                <a:latin typeface="Arial" pitchFamily="34" charset="0"/>
                <a:cs typeface="Arial" pitchFamily="34" charset="0"/>
              </a:rPr>
              <a:t>pengerahan</a:t>
            </a:r>
            <a:r>
              <a:rPr lang="en-AU" sz="2000" dirty="0">
                <a:latin typeface="Arial" pitchFamily="34" charset="0"/>
                <a:cs typeface="Arial" pitchFamily="34" charset="0"/>
              </a:rPr>
              <a:t> </a:t>
            </a:r>
            <a:r>
              <a:rPr lang="en-AU" sz="2000" dirty="0" err="1">
                <a:latin typeface="Arial" pitchFamily="34" charset="0"/>
                <a:cs typeface="Arial" pitchFamily="34" charset="0"/>
              </a:rPr>
              <a:t>sumber</a:t>
            </a:r>
            <a:r>
              <a:rPr lang="en-AU" sz="2000" dirty="0">
                <a:latin typeface="Arial" pitchFamily="34" charset="0"/>
                <a:cs typeface="Arial" pitchFamily="34" charset="0"/>
              </a:rPr>
              <a:t> </a:t>
            </a:r>
            <a:r>
              <a:rPr lang="en-AU" sz="2000" dirty="0" err="1">
                <a:latin typeface="Arial" pitchFamily="34" charset="0"/>
                <a:cs typeface="Arial" pitchFamily="34" charset="0"/>
              </a:rPr>
              <a:t>daya</a:t>
            </a:r>
            <a:r>
              <a:rPr lang="en-AU" sz="2000" dirty="0">
                <a:latin typeface="Arial" pitchFamily="34" charset="0"/>
                <a:cs typeface="Arial" pitchFamily="34" charset="0"/>
              </a:rPr>
              <a:t> </a:t>
            </a:r>
            <a:r>
              <a:rPr lang="en-AU" sz="2000" dirty="0" err="1" smtClean="0">
                <a:latin typeface="Arial" pitchFamily="34" charset="0"/>
                <a:cs typeface="Arial" pitchFamily="34" charset="0"/>
              </a:rPr>
              <a:t>manusia</a:t>
            </a:r>
            <a:endParaRPr lang="en-AU" sz="2000" dirty="0" smtClean="0">
              <a:latin typeface="Arial" pitchFamily="34" charset="0"/>
              <a:cs typeface="Arial" pitchFamily="34" charset="0"/>
            </a:endParaRPr>
          </a:p>
          <a:p>
            <a:endParaRPr lang="en-US" sz="2000" dirty="0">
              <a:latin typeface="Arial" pitchFamily="34" charset="0"/>
              <a:cs typeface="Arial" pitchFamily="34" charset="0"/>
            </a:endParaRPr>
          </a:p>
          <a:p>
            <a:r>
              <a:rPr lang="en-AU" sz="2000" b="1" dirty="0" err="1" smtClean="0">
                <a:latin typeface="Arial" pitchFamily="34" charset="0"/>
                <a:cs typeface="Arial" pitchFamily="34" charset="0"/>
              </a:rPr>
              <a:t>Peraturan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Menteri</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Dalam</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Negeri</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Nomor</a:t>
            </a:r>
            <a:r>
              <a:rPr lang="en-AU" sz="2000" b="1" dirty="0" smtClean="0">
                <a:latin typeface="Arial" pitchFamily="34" charset="0"/>
                <a:cs typeface="Arial" pitchFamily="34" charset="0"/>
              </a:rPr>
              <a:t> 46 </a:t>
            </a:r>
            <a:r>
              <a:rPr lang="en-AU" sz="2000" b="1" dirty="0" err="1" smtClean="0">
                <a:latin typeface="Arial" pitchFamily="34" charset="0"/>
                <a:cs typeface="Arial" pitchFamily="34" charset="0"/>
              </a:rPr>
              <a:t>Tahun</a:t>
            </a:r>
            <a:r>
              <a:rPr lang="en-AU" sz="2000" b="1" dirty="0" smtClean="0">
                <a:latin typeface="Arial" pitchFamily="34" charset="0"/>
                <a:cs typeface="Arial" pitchFamily="34" charset="0"/>
              </a:rPr>
              <a:t> 2008 </a:t>
            </a:r>
            <a:endParaRPr lang="en-US" sz="2000" b="1" dirty="0" smtClean="0">
              <a:latin typeface="Arial" pitchFamily="34" charset="0"/>
              <a:cs typeface="Arial" pitchFamily="34" charset="0"/>
            </a:endParaRPr>
          </a:p>
          <a:p>
            <a:r>
              <a:rPr lang="en-AU" sz="2000" b="1" dirty="0" err="1" smtClean="0">
                <a:latin typeface="Arial" pitchFamily="34" charset="0"/>
                <a:cs typeface="Arial" pitchFamily="34" charset="0"/>
              </a:rPr>
              <a:t>Tentang</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Pedoman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Organisasi</a:t>
            </a:r>
            <a:r>
              <a:rPr lang="en-AU" sz="2000" b="1" dirty="0" smtClean="0">
                <a:latin typeface="Arial" pitchFamily="34" charset="0"/>
                <a:cs typeface="Arial" pitchFamily="34" charset="0"/>
              </a:rPr>
              <a:t> Dan Tata </a:t>
            </a:r>
            <a:r>
              <a:rPr lang="en-AU" sz="2000" b="1" dirty="0" err="1" smtClean="0">
                <a:latin typeface="Arial" pitchFamily="34" charset="0"/>
                <a:cs typeface="Arial" pitchFamily="34" charset="0"/>
              </a:rPr>
              <a:t>Kerja</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Badan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Penanggulangan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Bencana</a:t>
            </a:r>
            <a:r>
              <a:rPr lang="en-AU" sz="2000" b="1" dirty="0" smtClean="0">
                <a:latin typeface="Arial" pitchFamily="34" charset="0"/>
                <a:cs typeface="Arial" pitchFamily="34" charset="0"/>
              </a:rPr>
              <a:t> Daerah</a:t>
            </a:r>
            <a:endParaRPr lang="en-US" sz="2000" b="1" dirty="0" smtClean="0">
              <a:latin typeface="Arial" pitchFamily="34" charset="0"/>
              <a:cs typeface="Arial" pitchFamily="34" charset="0"/>
            </a:endParaRPr>
          </a:p>
          <a:p>
            <a:r>
              <a:rPr lang="en-AU" sz="2000" dirty="0" err="1" smtClean="0">
                <a:latin typeface="Arial" pitchFamily="34" charset="0"/>
                <a:cs typeface="Arial" pitchFamily="34" charset="0"/>
              </a:rPr>
              <a:t>Pasal</a:t>
            </a:r>
            <a:r>
              <a:rPr lang="en-AU" sz="2000" dirty="0" smtClean="0">
                <a:latin typeface="Arial" pitchFamily="34" charset="0"/>
                <a:cs typeface="Arial" pitchFamily="34" charset="0"/>
              </a:rPr>
              <a:t> </a:t>
            </a:r>
            <a:r>
              <a:rPr lang="en-AU" sz="2000" dirty="0">
                <a:latin typeface="Arial" pitchFamily="34" charset="0"/>
                <a:cs typeface="Arial" pitchFamily="34" charset="0"/>
              </a:rPr>
              <a:t>19</a:t>
            </a:r>
            <a:br>
              <a:rPr lang="en-AU" sz="2000" dirty="0">
                <a:latin typeface="Arial" pitchFamily="34" charset="0"/>
                <a:cs typeface="Arial" pitchFamily="34" charset="0"/>
              </a:rPr>
            </a:br>
            <a:r>
              <a:rPr lang="en-AU" sz="2000" dirty="0" err="1">
                <a:latin typeface="Arial" pitchFamily="34" charset="0"/>
                <a:cs typeface="Arial" pitchFamily="34" charset="0"/>
              </a:rPr>
              <a:t>Unsur</a:t>
            </a:r>
            <a:r>
              <a:rPr lang="en-AU" sz="2000" dirty="0">
                <a:latin typeface="Arial" pitchFamily="34" charset="0"/>
                <a:cs typeface="Arial" pitchFamily="34" charset="0"/>
              </a:rPr>
              <a:t> </a:t>
            </a:r>
            <a:r>
              <a:rPr lang="en-AU" sz="2000" dirty="0" err="1">
                <a:latin typeface="Arial" pitchFamily="34" charset="0"/>
                <a:cs typeface="Arial" pitchFamily="34" charset="0"/>
              </a:rPr>
              <a:t>Pelaksana</a:t>
            </a:r>
            <a:r>
              <a:rPr lang="en-AU" sz="2000" dirty="0">
                <a:latin typeface="Arial" pitchFamily="34" charset="0"/>
                <a:cs typeface="Arial" pitchFamily="34" charset="0"/>
              </a:rPr>
              <a:t> BPBD </a:t>
            </a:r>
            <a:r>
              <a:rPr lang="en-AU" sz="2000" dirty="0" err="1">
                <a:latin typeface="Arial" pitchFamily="34" charset="0"/>
                <a:cs typeface="Arial" pitchFamily="34" charset="0"/>
              </a:rPr>
              <a:t>Provinsi</a:t>
            </a:r>
            <a:r>
              <a:rPr lang="en-AU" sz="2000" dirty="0">
                <a:latin typeface="Arial" pitchFamily="34" charset="0"/>
                <a:cs typeface="Arial" pitchFamily="34" charset="0"/>
              </a:rPr>
              <a:t> </a:t>
            </a:r>
            <a:r>
              <a:rPr lang="en-AU" sz="2000" dirty="0" err="1">
                <a:latin typeface="Arial" pitchFamily="34" charset="0"/>
                <a:cs typeface="Arial" pitchFamily="34" charset="0"/>
              </a:rPr>
              <a:t>dan</a:t>
            </a:r>
            <a:r>
              <a:rPr lang="en-AU" sz="2000" dirty="0">
                <a:latin typeface="Arial" pitchFamily="34" charset="0"/>
                <a:cs typeface="Arial" pitchFamily="34" charset="0"/>
              </a:rPr>
              <a:t> BPBD </a:t>
            </a:r>
            <a:r>
              <a:rPr lang="en-AU" sz="2000" dirty="0" err="1">
                <a:latin typeface="Arial" pitchFamily="34" charset="0"/>
                <a:cs typeface="Arial" pitchFamily="34" charset="0"/>
              </a:rPr>
              <a:t>Kabupaten</a:t>
            </a:r>
            <a:r>
              <a:rPr lang="en-AU" sz="2000" dirty="0">
                <a:latin typeface="Arial" pitchFamily="34" charset="0"/>
                <a:cs typeface="Arial" pitchFamily="34" charset="0"/>
              </a:rPr>
              <a:t>/Kota </a:t>
            </a:r>
            <a:r>
              <a:rPr lang="en-AU" sz="2000" dirty="0" err="1">
                <a:latin typeface="Arial" pitchFamily="34" charset="0"/>
                <a:cs typeface="Arial" pitchFamily="34" charset="0"/>
              </a:rPr>
              <a:t>sebagaimana</a:t>
            </a:r>
            <a:r>
              <a:rPr lang="en-AU" sz="2000" dirty="0">
                <a:latin typeface="Arial" pitchFamily="34" charset="0"/>
                <a:cs typeface="Arial" pitchFamily="34" charset="0"/>
              </a:rPr>
              <a:t> </a:t>
            </a:r>
            <a:r>
              <a:rPr lang="en-AU" sz="2000" dirty="0" err="1">
                <a:latin typeface="Arial" pitchFamily="34" charset="0"/>
                <a:cs typeface="Arial" pitchFamily="34" charset="0"/>
              </a:rPr>
              <a:t>dimaksud</a:t>
            </a:r>
            <a:r>
              <a:rPr lang="en-AU" sz="2000" dirty="0">
                <a:latin typeface="Arial" pitchFamily="34" charset="0"/>
                <a:cs typeface="Arial" pitchFamily="34" charset="0"/>
              </a:rPr>
              <a:t> </a:t>
            </a:r>
            <a:r>
              <a:rPr lang="en-AU" sz="2000" dirty="0" err="1">
                <a:latin typeface="Arial" pitchFamily="34" charset="0"/>
                <a:cs typeface="Arial" pitchFamily="34" charset="0"/>
              </a:rPr>
              <a:t>dalam</a:t>
            </a: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err="1">
                <a:latin typeface="Arial" pitchFamily="34" charset="0"/>
                <a:cs typeface="Arial" pitchFamily="34" charset="0"/>
              </a:rPr>
              <a:t>Pasal</a:t>
            </a:r>
            <a:r>
              <a:rPr lang="en-AU" sz="2000" dirty="0">
                <a:latin typeface="Arial" pitchFamily="34" charset="0"/>
                <a:cs typeface="Arial" pitchFamily="34" charset="0"/>
              </a:rPr>
              <a:t> 15 </a:t>
            </a:r>
            <a:r>
              <a:rPr lang="en-AU" sz="2000" dirty="0" err="1">
                <a:latin typeface="Arial" pitchFamily="34" charset="0"/>
                <a:cs typeface="Arial" pitchFamily="34" charset="0"/>
              </a:rPr>
              <a:t>dan</a:t>
            </a:r>
            <a:r>
              <a:rPr lang="en-AU" sz="2000" dirty="0">
                <a:latin typeface="Arial" pitchFamily="34" charset="0"/>
                <a:cs typeface="Arial" pitchFamily="34" charset="0"/>
              </a:rPr>
              <a:t> </a:t>
            </a:r>
            <a:r>
              <a:rPr lang="en-AU" sz="2000" dirty="0" err="1">
                <a:latin typeface="Arial" pitchFamily="34" charset="0"/>
                <a:cs typeface="Arial" pitchFamily="34" charset="0"/>
              </a:rPr>
              <a:t>Pasal</a:t>
            </a:r>
            <a:r>
              <a:rPr lang="en-AU" sz="2000" dirty="0">
                <a:latin typeface="Arial" pitchFamily="34" charset="0"/>
                <a:cs typeface="Arial" pitchFamily="34" charset="0"/>
              </a:rPr>
              <a:t> 16 </a:t>
            </a:r>
            <a:r>
              <a:rPr lang="en-AU" sz="2000" dirty="0" err="1">
                <a:latin typeface="Arial" pitchFamily="34" charset="0"/>
                <a:cs typeface="Arial" pitchFamily="34" charset="0"/>
              </a:rPr>
              <a:t>dapat</a:t>
            </a:r>
            <a:r>
              <a:rPr lang="en-AU" sz="2000" dirty="0">
                <a:latin typeface="Arial" pitchFamily="34" charset="0"/>
                <a:cs typeface="Arial" pitchFamily="34" charset="0"/>
              </a:rPr>
              <a:t> </a:t>
            </a:r>
            <a:r>
              <a:rPr lang="en-AU" sz="2000" dirty="0" err="1">
                <a:latin typeface="Arial" pitchFamily="34" charset="0"/>
                <a:cs typeface="Arial" pitchFamily="34" charset="0"/>
              </a:rPr>
              <a:t>membentuk</a:t>
            </a:r>
            <a:r>
              <a:rPr lang="en-AU" sz="2000" dirty="0">
                <a:latin typeface="Arial" pitchFamily="34" charset="0"/>
                <a:cs typeface="Arial" pitchFamily="34" charset="0"/>
              </a:rPr>
              <a:t> </a:t>
            </a:r>
            <a:r>
              <a:rPr lang="en-AU" sz="2000" dirty="0" err="1">
                <a:latin typeface="Arial" pitchFamily="34" charset="0"/>
                <a:cs typeface="Arial" pitchFamily="34" charset="0"/>
              </a:rPr>
              <a:t>Satuan</a:t>
            </a:r>
            <a:r>
              <a:rPr lang="en-AU" sz="2000" dirty="0">
                <a:latin typeface="Arial" pitchFamily="34" charset="0"/>
                <a:cs typeface="Arial" pitchFamily="34" charset="0"/>
              </a:rPr>
              <a:t> </a:t>
            </a:r>
            <a:r>
              <a:rPr lang="en-AU" sz="2000" dirty="0" err="1">
                <a:latin typeface="Arial" pitchFamily="34" charset="0"/>
                <a:cs typeface="Arial" pitchFamily="34" charset="0"/>
              </a:rPr>
              <a:t>Tugas</a:t>
            </a:r>
            <a:r>
              <a:rPr lang="en-AU" sz="2000" dirty="0">
                <a:latin typeface="Arial" pitchFamily="34" charset="0"/>
                <a:cs typeface="Arial" pitchFamily="34" charset="0"/>
              </a:rPr>
              <a:t>.</a:t>
            </a:r>
            <a:endParaRPr lang="en-US" sz="2000" dirty="0">
              <a:latin typeface="Arial" pitchFamily="34" charset="0"/>
              <a:cs typeface="Arial" pitchFamily="34" charset="0"/>
            </a:endParaRPr>
          </a:p>
          <a:p>
            <a:r>
              <a:rPr lang="en-AU" sz="2000" dirty="0">
                <a:latin typeface="Arial" pitchFamily="34" charset="0"/>
                <a:cs typeface="Arial" pitchFamily="34" charset="0"/>
              </a:rPr>
              <a:t> </a:t>
            </a:r>
            <a:endParaRPr lang="en-US" sz="2000" dirty="0">
              <a:latin typeface="Arial" pitchFamily="34" charset="0"/>
              <a:cs typeface="Arial" pitchFamily="34" charset="0"/>
            </a:endParaRPr>
          </a:p>
          <a:p>
            <a:r>
              <a:rPr lang="en-AU" sz="2000" b="1" dirty="0" err="1" smtClean="0">
                <a:latin typeface="Arial" pitchFamily="34" charset="0"/>
                <a:cs typeface="Arial" pitchFamily="34" charset="0"/>
              </a:rPr>
              <a:t>Peraturan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Bupati</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Karanganyar</a:t>
            </a:r>
            <a:r>
              <a:rPr lang="en-AU" sz="2000" b="1" dirty="0">
                <a:latin typeface="Arial" pitchFamily="34" charset="0"/>
                <a:cs typeface="Arial" pitchFamily="34" charset="0"/>
              </a:rPr>
              <a:t> </a:t>
            </a:r>
            <a:r>
              <a:rPr lang="en-AU" sz="2000" b="1" dirty="0" err="1" smtClean="0">
                <a:latin typeface="Arial" pitchFamily="34" charset="0"/>
                <a:cs typeface="Arial" pitchFamily="34" charset="0"/>
              </a:rPr>
              <a:t>Nomor</a:t>
            </a:r>
            <a:r>
              <a:rPr lang="en-AU" sz="2000" b="1" dirty="0" smtClean="0">
                <a:latin typeface="Arial" pitchFamily="34" charset="0"/>
                <a:cs typeface="Arial" pitchFamily="34" charset="0"/>
              </a:rPr>
              <a:t> 32 </a:t>
            </a:r>
            <a:r>
              <a:rPr lang="en-AU" sz="2000" b="1" dirty="0" err="1" smtClean="0">
                <a:latin typeface="Arial" pitchFamily="34" charset="0"/>
                <a:cs typeface="Arial" pitchFamily="34" charset="0"/>
              </a:rPr>
              <a:t>Tahun</a:t>
            </a:r>
            <a:r>
              <a:rPr lang="en-AU" sz="2000" b="1" dirty="0" smtClean="0">
                <a:latin typeface="Arial" pitchFamily="34" charset="0"/>
                <a:cs typeface="Arial" pitchFamily="34" charset="0"/>
              </a:rPr>
              <a:t> 2011 </a:t>
            </a:r>
            <a:r>
              <a:rPr lang="en-AU" sz="2000" b="1" dirty="0" err="1" smtClean="0">
                <a:latin typeface="Arial" pitchFamily="34" charset="0"/>
                <a:cs typeface="Arial" pitchFamily="34" charset="0"/>
              </a:rPr>
              <a:t>Tentang</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Penjabaran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Tugas</a:t>
            </a:r>
            <a:r>
              <a:rPr lang="en-AU" sz="2000" b="1" dirty="0" smtClean="0">
                <a:latin typeface="Arial" pitchFamily="34" charset="0"/>
                <a:cs typeface="Arial" pitchFamily="34" charset="0"/>
              </a:rPr>
              <a:t> Dan </a:t>
            </a:r>
            <a:r>
              <a:rPr lang="en-AU" sz="2000" b="1" dirty="0" err="1" smtClean="0">
                <a:latin typeface="Arial" pitchFamily="34" charset="0"/>
                <a:cs typeface="Arial" pitchFamily="34" charset="0"/>
              </a:rPr>
              <a:t>Fungsi</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Jabatan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Struktural</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Pada</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Badan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Penanggulangan</a:t>
            </a:r>
            <a:r>
              <a:rPr lang="en-AU" sz="2000" b="1" dirty="0" smtClean="0">
                <a:latin typeface="Arial" pitchFamily="34" charset="0"/>
                <a:cs typeface="Arial" pitchFamily="34" charset="0"/>
              </a:rPr>
              <a:t> </a:t>
            </a:r>
            <a:r>
              <a:rPr lang="en-AU" sz="2000" b="1" dirty="0" err="1" smtClean="0">
                <a:latin typeface="Arial" pitchFamily="34" charset="0"/>
                <a:cs typeface="Arial" pitchFamily="34" charset="0"/>
              </a:rPr>
              <a:t>Bencana</a:t>
            </a:r>
            <a:r>
              <a:rPr lang="en-AU" sz="2000" b="1" dirty="0" smtClean="0">
                <a:latin typeface="Arial" pitchFamily="34" charset="0"/>
                <a:cs typeface="Arial" pitchFamily="34" charset="0"/>
              </a:rPr>
              <a:t> Daerah</a:t>
            </a:r>
            <a:endParaRPr lang="en-US" sz="2000" b="1" dirty="0" smtClean="0">
              <a:latin typeface="Arial" pitchFamily="34" charset="0"/>
              <a:cs typeface="Arial" pitchFamily="34" charset="0"/>
            </a:endParaRPr>
          </a:p>
          <a:p>
            <a:r>
              <a:rPr lang="en-AU" sz="2000" dirty="0" err="1" smtClean="0">
                <a:latin typeface="Arial" pitchFamily="34" charset="0"/>
                <a:cs typeface="Arial" pitchFamily="34" charset="0"/>
              </a:rPr>
              <a:t>Pasal</a:t>
            </a:r>
            <a:r>
              <a:rPr lang="en-AU" sz="2000" dirty="0" smtClean="0">
                <a:latin typeface="Arial" pitchFamily="34" charset="0"/>
                <a:cs typeface="Arial" pitchFamily="34" charset="0"/>
              </a:rPr>
              <a:t> </a:t>
            </a:r>
            <a:r>
              <a:rPr lang="en-AU" sz="2000" dirty="0">
                <a:latin typeface="Arial" pitchFamily="34" charset="0"/>
                <a:cs typeface="Arial" pitchFamily="34" charset="0"/>
              </a:rPr>
              <a:t>4 </a:t>
            </a:r>
            <a:r>
              <a:rPr lang="en-AU" sz="2000" dirty="0" err="1">
                <a:latin typeface="Arial" pitchFamily="34" charset="0"/>
                <a:cs typeface="Arial" pitchFamily="34" charset="0"/>
              </a:rPr>
              <a:t>ayat</a:t>
            </a:r>
            <a:r>
              <a:rPr lang="en-AU" sz="2000" dirty="0">
                <a:latin typeface="Arial" pitchFamily="34" charset="0"/>
                <a:cs typeface="Arial" pitchFamily="34" charset="0"/>
              </a:rPr>
              <a:t> 3 </a:t>
            </a:r>
            <a:r>
              <a:rPr lang="en-AU" sz="2000" dirty="0" err="1">
                <a:latin typeface="Arial" pitchFamily="34" charset="0"/>
                <a:cs typeface="Arial" pitchFamily="34" charset="0"/>
              </a:rPr>
              <a:t>huruf</a:t>
            </a:r>
            <a:r>
              <a:rPr lang="en-AU" sz="2000" dirty="0">
                <a:latin typeface="Arial" pitchFamily="34" charset="0"/>
                <a:cs typeface="Arial" pitchFamily="34" charset="0"/>
              </a:rPr>
              <a:t> ( i ) </a:t>
            </a:r>
            <a:endParaRPr lang="en-AU" sz="2000" dirty="0" smtClean="0">
              <a:latin typeface="Arial" pitchFamily="34" charset="0"/>
              <a:cs typeface="Arial" pitchFamily="34" charset="0"/>
            </a:endParaRPr>
          </a:p>
          <a:p>
            <a:r>
              <a:rPr lang="en-AU" sz="2000" dirty="0" err="1" smtClean="0">
                <a:latin typeface="Arial" pitchFamily="34" charset="0"/>
                <a:cs typeface="Arial" pitchFamily="34" charset="0"/>
              </a:rPr>
              <a:t>menetapkan</a:t>
            </a:r>
            <a:r>
              <a:rPr lang="en-AU" sz="2000" dirty="0" smtClean="0">
                <a:latin typeface="Arial" pitchFamily="34" charset="0"/>
                <a:cs typeface="Arial" pitchFamily="34" charset="0"/>
              </a:rPr>
              <a:t> </a:t>
            </a:r>
            <a:r>
              <a:rPr lang="en-AU" sz="2000" dirty="0" err="1">
                <a:latin typeface="Arial" pitchFamily="34" charset="0"/>
                <a:cs typeface="Arial" pitchFamily="34" charset="0"/>
              </a:rPr>
              <a:t>pembentukan</a:t>
            </a:r>
            <a:r>
              <a:rPr lang="en-AU" sz="2000" dirty="0">
                <a:latin typeface="Arial" pitchFamily="34" charset="0"/>
                <a:cs typeface="Arial" pitchFamily="34" charset="0"/>
              </a:rPr>
              <a:t> </a:t>
            </a:r>
            <a:r>
              <a:rPr lang="en-AU" sz="2000" dirty="0" err="1">
                <a:latin typeface="Arial" pitchFamily="34" charset="0"/>
                <a:cs typeface="Arial" pitchFamily="34" charset="0"/>
              </a:rPr>
              <a:t>satuan</a:t>
            </a:r>
            <a:r>
              <a:rPr lang="en-AU" sz="2000" dirty="0">
                <a:latin typeface="Arial" pitchFamily="34" charset="0"/>
                <a:cs typeface="Arial" pitchFamily="34" charset="0"/>
              </a:rPr>
              <a:t> </a:t>
            </a:r>
            <a:r>
              <a:rPr lang="en-AU" sz="2000" dirty="0" err="1">
                <a:latin typeface="Arial" pitchFamily="34" charset="0"/>
                <a:cs typeface="Arial" pitchFamily="34" charset="0"/>
              </a:rPr>
              <a:t>Tugas</a:t>
            </a:r>
            <a:r>
              <a:rPr lang="en-AU" sz="2000" dirty="0">
                <a:latin typeface="Arial" pitchFamily="34" charset="0"/>
                <a:cs typeface="Arial" pitchFamily="34" charset="0"/>
              </a:rPr>
              <a:t> (SATGAS) </a:t>
            </a:r>
            <a:r>
              <a:rPr lang="en-AU" sz="2000" dirty="0" err="1">
                <a:latin typeface="Arial" pitchFamily="34" charset="0"/>
                <a:cs typeface="Arial" pitchFamily="34" charset="0"/>
              </a:rPr>
              <a:t>PenanggulanganBencana</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594712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004" y="427037"/>
            <a:ext cx="11225080" cy="654865"/>
          </a:xfrm>
          <a:prstGeom prst="rect">
            <a:avLst/>
          </a:prstGeom>
          <a:solidFill>
            <a:schemeClr val="bg2">
              <a:lumMod val="90000"/>
            </a:schemeClr>
          </a:solidFill>
        </p:spPr>
        <p:txBody>
          <a:bodyPr wrap="square" lIns="115132" tIns="57566" rIns="115132" bIns="57566" rtlCol="0">
            <a:spAutoFit/>
          </a:bodyPr>
          <a:lstStyle/>
          <a:p>
            <a:pPr algn="ctr"/>
            <a:r>
              <a:rPr lang="en-US" sz="3500" dirty="0" smtClean="0">
                <a:latin typeface="Arial Black" pitchFamily="34" charset="0"/>
              </a:rPr>
              <a:t>SUMBER DAYA MANUSIA LAINNYA</a:t>
            </a:r>
            <a:endParaRPr lang="en-US" sz="3500" dirty="0">
              <a:latin typeface="Arial Black" pitchFamily="34" charset="0"/>
            </a:endParaRPr>
          </a:p>
        </p:txBody>
      </p:sp>
      <p:pic>
        <p:nvPicPr>
          <p:cNvPr id="5"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
        <p:nvSpPr>
          <p:cNvPr id="7" name="TextBox 6"/>
          <p:cNvSpPr txBox="1"/>
          <p:nvPr/>
        </p:nvSpPr>
        <p:spPr>
          <a:xfrm>
            <a:off x="267613" y="1847923"/>
            <a:ext cx="11741823" cy="2578459"/>
          </a:xfrm>
          <a:prstGeom prst="rect">
            <a:avLst/>
          </a:prstGeom>
          <a:noFill/>
        </p:spPr>
        <p:txBody>
          <a:bodyPr wrap="square" lIns="115122" tIns="57561" rIns="115122" bIns="57561" rtlCol="0">
            <a:spAutoFit/>
          </a:bodyPr>
          <a:lstStyle/>
          <a:p>
            <a:pPr algn="just"/>
            <a:r>
              <a:rPr lang="en-US" sz="3200" dirty="0" err="1" smtClean="0">
                <a:latin typeface="Arial" pitchFamily="34" charset="0"/>
                <a:cs typeface="Arial" pitchFamily="34" charset="0"/>
              </a:rPr>
              <a:t>Badan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Penanggulangan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Bencana</a:t>
            </a:r>
            <a:r>
              <a:rPr lang="en-US" sz="3200" dirty="0" smtClean="0">
                <a:latin typeface="Arial" pitchFamily="34" charset="0"/>
                <a:cs typeface="Arial" pitchFamily="34" charset="0"/>
              </a:rPr>
              <a:t> Daerah </a:t>
            </a:r>
            <a:r>
              <a:rPr lang="en-US" sz="3200" dirty="0" err="1" smtClean="0">
                <a:latin typeface="Arial" pitchFamily="34" charset="0"/>
                <a:cs typeface="Arial" pitchFamily="34" charset="0"/>
              </a:rPr>
              <a:t>Kabupaten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Karanganyar</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dalam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menanggulangi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bencana</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menaungi</a:t>
            </a:r>
            <a:r>
              <a:rPr lang="en-US" sz="3200" dirty="0" smtClean="0">
                <a:latin typeface="Arial" pitchFamily="34" charset="0"/>
                <a:cs typeface="Arial" pitchFamily="34" charset="0"/>
              </a:rPr>
              <a:t>             ± </a:t>
            </a:r>
            <a:r>
              <a:rPr lang="en-US" sz="3200" b="1" dirty="0" smtClean="0">
                <a:solidFill>
                  <a:srgbClr val="000000"/>
                </a:solidFill>
                <a:latin typeface="Arial" pitchFamily="34" charset="0"/>
                <a:cs typeface="Arial" pitchFamily="34" charset="0"/>
              </a:rPr>
              <a:t>14</a:t>
            </a:r>
            <a:r>
              <a:rPr lang="id-ID" sz="3200" b="1" dirty="0" smtClean="0">
                <a:solidFill>
                  <a:srgbClr val="000000"/>
                </a:solidFill>
                <a:latin typeface="Arial" pitchFamily="34" charset="0"/>
                <a:cs typeface="Arial" pitchFamily="34" charset="0"/>
              </a:rPr>
              <a:t>9</a:t>
            </a:r>
            <a:r>
              <a:rPr lang="en-US" sz="3200" b="1" dirty="0" smtClean="0">
                <a:solidFill>
                  <a:srgbClr val="000000"/>
                </a:solidFill>
                <a:latin typeface="Arial" pitchFamily="34" charset="0"/>
                <a:cs typeface="Arial" pitchFamily="34" charset="0"/>
              </a:rPr>
              <a:t>4 </a:t>
            </a:r>
            <a:r>
              <a:rPr lang="en-US" sz="3200" dirty="0" smtClean="0">
                <a:latin typeface="Arial" pitchFamily="34" charset="0"/>
                <a:cs typeface="Arial" pitchFamily="34" charset="0"/>
              </a:rPr>
              <a:t>orang </a:t>
            </a:r>
            <a:r>
              <a:rPr lang="en-US" sz="3200" dirty="0" err="1" smtClean="0">
                <a:latin typeface="Arial" pitchFamily="34" charset="0"/>
                <a:cs typeface="Arial" pitchFamily="34" charset="0"/>
              </a:rPr>
              <a:t>relawan</a:t>
            </a:r>
            <a:r>
              <a:rPr lang="en-US" sz="3200" dirty="0" smtClean="0">
                <a:latin typeface="Arial" pitchFamily="34" charset="0"/>
                <a:cs typeface="Arial" pitchFamily="34" charset="0"/>
              </a:rPr>
              <a:t> di 3</a:t>
            </a:r>
            <a:r>
              <a:rPr lang="id-ID" sz="3200" dirty="0" smtClean="0">
                <a:latin typeface="Arial" pitchFamily="34" charset="0"/>
                <a:cs typeface="Arial" pitchFamily="34" charset="0"/>
              </a:rPr>
              <a:t>1</a:t>
            </a:r>
            <a:r>
              <a:rPr lang="en-US" sz="3200" dirty="0" smtClean="0">
                <a:latin typeface="Arial" pitchFamily="34" charset="0"/>
                <a:cs typeface="Arial" pitchFamily="34" charset="0"/>
              </a:rPr>
              <a:t> </a:t>
            </a:r>
            <a:r>
              <a:rPr lang="en-US" sz="3200" dirty="0" err="1" smtClean="0">
                <a:solidFill>
                  <a:srgbClr val="FF3300"/>
                </a:solidFill>
                <a:latin typeface="Arial" pitchFamily="34" charset="0"/>
                <a:cs typeface="Arial" pitchFamily="34" charset="0"/>
              </a:rPr>
              <a:t>organisasi</a:t>
            </a:r>
            <a:r>
              <a:rPr lang="en-US" sz="3200" dirty="0" smtClean="0">
                <a:solidFill>
                  <a:srgbClr val="FF3300"/>
                </a:solidFill>
                <a:latin typeface="Arial" pitchFamily="34" charset="0"/>
                <a:cs typeface="Arial" pitchFamily="34" charset="0"/>
              </a:rPr>
              <a:t> </a:t>
            </a:r>
            <a:r>
              <a:rPr lang="en-US" sz="3200" dirty="0" err="1" smtClean="0">
                <a:solidFill>
                  <a:srgbClr val="FF3300"/>
                </a:solidFill>
                <a:latin typeface="Arial" pitchFamily="34" charset="0"/>
                <a:cs typeface="Arial" pitchFamily="34" charset="0"/>
              </a:rPr>
              <a:t>kemasyarakatan</a:t>
            </a:r>
            <a:r>
              <a:rPr lang="en-US" sz="3200" dirty="0" smtClean="0">
                <a:solidFill>
                  <a:srgbClr val="FF3300"/>
                </a:solidFill>
                <a:latin typeface="Arial" pitchFamily="34" charset="0"/>
                <a:cs typeface="Arial" pitchFamily="34" charset="0"/>
              </a:rPr>
              <a:t> </a:t>
            </a:r>
            <a:r>
              <a:rPr lang="en-US" sz="3200" dirty="0" err="1" smtClean="0">
                <a:latin typeface="Arial" pitchFamily="34" charset="0"/>
                <a:cs typeface="Arial" pitchFamily="34" charset="0"/>
              </a:rPr>
              <a:t>relawan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dan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jejaring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Desa</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Kelurahan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kebencanaan</a:t>
            </a:r>
            <a:r>
              <a:rPr lang="en-US" sz="3200" dirty="0" smtClean="0">
                <a:latin typeface="Arial" pitchFamily="34" charset="0"/>
                <a:cs typeface="Arial" pitchFamily="34" charset="0"/>
              </a:rPr>
              <a:t>  ± 177 orang yang </a:t>
            </a:r>
            <a:r>
              <a:rPr lang="en-US" sz="3200" dirty="0" err="1" smtClean="0">
                <a:latin typeface="Arial" pitchFamily="34" charset="0"/>
                <a:cs typeface="Arial" pitchFamily="34" charset="0"/>
              </a:rPr>
              <a:t>berada</a:t>
            </a:r>
            <a:r>
              <a:rPr lang="en-US" sz="3200" dirty="0" smtClean="0">
                <a:latin typeface="Arial" pitchFamily="34" charset="0"/>
                <a:cs typeface="Arial" pitchFamily="34" charset="0"/>
              </a:rPr>
              <a:t> di </a:t>
            </a:r>
            <a:r>
              <a:rPr lang="en-US" sz="3200" dirty="0" err="1" smtClean="0">
                <a:latin typeface="Arial" pitchFamily="34" charset="0"/>
                <a:cs typeface="Arial" pitchFamily="34" charset="0"/>
              </a:rPr>
              <a:t>seluruh</a:t>
            </a:r>
            <a:r>
              <a:rPr lang="en-US" sz="3200" dirty="0" smtClean="0">
                <a:latin typeface="Arial" pitchFamily="34" charset="0"/>
                <a:cs typeface="Arial" pitchFamily="34" charset="0"/>
              </a:rPr>
              <a:t> di </a:t>
            </a:r>
            <a:r>
              <a:rPr lang="en-US" sz="3200" dirty="0" err="1" smtClean="0">
                <a:latin typeface="Arial" pitchFamily="34" charset="0"/>
                <a:cs typeface="Arial" pitchFamily="34" charset="0"/>
              </a:rPr>
              <a:t>Kabupaten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Karanganyar</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19895565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1279549"/>
              </p:ext>
            </p:extLst>
          </p:nvPr>
        </p:nvGraphicFramePr>
        <p:xfrm>
          <a:off x="1951038" y="122237"/>
          <a:ext cx="8839199" cy="7267770"/>
        </p:xfrm>
        <a:graphic>
          <a:graphicData uri="http://schemas.openxmlformats.org/drawingml/2006/table">
            <a:tbl>
              <a:tblPr/>
              <a:tblGrid>
                <a:gridCol w="631371"/>
                <a:gridCol w="5076544"/>
                <a:gridCol w="672259"/>
                <a:gridCol w="2459025"/>
              </a:tblGrid>
              <a:tr h="260707">
                <a:tc>
                  <a:txBody>
                    <a:bodyPr/>
                    <a:lstStyle/>
                    <a:p>
                      <a:pPr algn="ctr" rtl="0" fontAlgn="ctr"/>
                      <a:r>
                        <a:rPr lang="en-US" sz="1700" b="1" i="0" u="none" strike="noStrike" dirty="0">
                          <a:solidFill>
                            <a:srgbClr val="000000"/>
                          </a:solidFill>
                          <a:latin typeface="Arial" pitchFamily="34" charset="0"/>
                          <a:cs typeface="Arial" pitchFamily="34" charset="0"/>
                        </a:rPr>
                        <a:t>NO </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CBD5E8"/>
                    </a:solidFill>
                  </a:tcPr>
                </a:tc>
                <a:tc>
                  <a:txBody>
                    <a:bodyPr/>
                    <a:lstStyle/>
                    <a:p>
                      <a:pPr algn="ctr" rtl="0" fontAlgn="ctr"/>
                      <a:r>
                        <a:rPr lang="en-US" sz="1700" b="1" i="0" u="none" strike="noStrike" dirty="0" smtClean="0">
                          <a:solidFill>
                            <a:srgbClr val="000000"/>
                          </a:solidFill>
                          <a:latin typeface="Arial" pitchFamily="34" charset="0"/>
                          <a:cs typeface="Arial" pitchFamily="34" charset="0"/>
                        </a:rPr>
                        <a:t>NAMA </a:t>
                      </a:r>
                      <a:r>
                        <a:rPr lang="en-US" sz="1700" b="1" i="0" u="none" strike="noStrike" dirty="0">
                          <a:solidFill>
                            <a:srgbClr val="000000"/>
                          </a:solidFill>
                          <a:latin typeface="Arial" pitchFamily="34" charset="0"/>
                          <a:cs typeface="Arial" pitchFamily="34" charset="0"/>
                        </a:rPr>
                        <a:t>ORGANISASI </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CBD5E8"/>
                    </a:solidFill>
                  </a:tcPr>
                </a:tc>
                <a:tc gridSpan="2">
                  <a:txBody>
                    <a:bodyPr/>
                    <a:lstStyle/>
                    <a:p>
                      <a:pPr algn="ctr" rtl="0" fontAlgn="ctr"/>
                      <a:r>
                        <a:rPr lang="en-US" sz="1700" b="1" i="0" u="none" strike="noStrike" dirty="0">
                          <a:solidFill>
                            <a:srgbClr val="000000"/>
                          </a:solidFill>
                          <a:latin typeface="Arial" pitchFamily="34" charset="0"/>
                          <a:cs typeface="Arial" pitchFamily="34" charset="0"/>
                        </a:rPr>
                        <a:t>JUMLAH PERSONIL </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CBD5E8"/>
                    </a:solidFill>
                  </a:tcPr>
                </a:tc>
                <a:tc hMerge="1">
                  <a:txBody>
                    <a:bodyPr/>
                    <a:lstStyle/>
                    <a:p>
                      <a:endParaRPr lang="en-US"/>
                    </a:p>
                  </a:txBody>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FKPM JEMANI </a:t>
                      </a:r>
                      <a:r>
                        <a:rPr lang="en-US" sz="1400" b="0" i="0" u="none" strike="noStrike" dirty="0" err="1">
                          <a:solidFill>
                            <a:srgbClr val="000000"/>
                          </a:solidFill>
                          <a:latin typeface="Arial" pitchFamily="34" charset="0"/>
                          <a:cs typeface="Arial" pitchFamily="34" charset="0"/>
                        </a:rPr>
                        <a:t>Ngargoyoso</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50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BAGUNA DPC PDIP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50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3</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it-IT" sz="1400" b="0" i="0" u="none" strike="noStrike" dirty="0">
                          <a:solidFill>
                            <a:srgbClr val="000000"/>
                          </a:solidFill>
                          <a:latin typeface="Arial" pitchFamily="34" charset="0"/>
                          <a:cs typeface="Arial" pitchFamily="34" charset="0"/>
                        </a:rPr>
                        <a:t>RAPI (Radio Antar Penduduk Indonesia)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65</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4</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AGL (</a:t>
                      </a:r>
                      <a:r>
                        <a:rPr lang="en-US" sz="1400" b="0" i="0" u="none" strike="noStrike" dirty="0" err="1">
                          <a:solidFill>
                            <a:srgbClr val="000000"/>
                          </a:solidFill>
                          <a:latin typeface="Arial" pitchFamily="34" charset="0"/>
                          <a:cs typeface="Arial" pitchFamily="34" charset="0"/>
                        </a:rPr>
                        <a:t>Anak</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Gunung</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Lawu</a:t>
                      </a:r>
                      <a:r>
                        <a:rPr lang="en-US" sz="1400" b="0" i="0" u="none" strike="noStrike" dirty="0">
                          <a:solidFill>
                            <a:srgbClr val="000000"/>
                          </a:solidFill>
                          <a:latin typeface="Arial" pitchFamily="34" charset="0"/>
                          <a:cs typeface="Arial" pitchFamily="34" charset="0"/>
                        </a:rPr>
                        <a:t>)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60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5</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sv-SE" sz="1400" b="0" i="0" u="none" strike="noStrike" dirty="0">
                          <a:solidFill>
                            <a:srgbClr val="000000"/>
                          </a:solidFill>
                          <a:latin typeface="Arial" pitchFamily="34" charset="0"/>
                          <a:cs typeface="Arial" pitchFamily="34" charset="0"/>
                        </a:rPr>
                        <a:t>UBK (Unit Bantuan Khusus) Polres Karanganyar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16</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6</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TRC (TNI </a:t>
                      </a:r>
                      <a:r>
                        <a:rPr lang="en-US" sz="1400" b="0" i="0" u="none" strike="noStrike" dirty="0" err="1">
                          <a:solidFill>
                            <a:srgbClr val="000000"/>
                          </a:solidFill>
                          <a:latin typeface="Arial" pitchFamily="34" charset="0"/>
                          <a:cs typeface="Arial" pitchFamily="34" charset="0"/>
                        </a:rPr>
                        <a:t>Reaksi</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Cepat</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Kodim</a:t>
                      </a:r>
                      <a:r>
                        <a:rPr lang="en-US" sz="1400" b="0" i="0" u="none" strike="noStrike" dirty="0">
                          <a:solidFill>
                            <a:srgbClr val="000000"/>
                          </a:solidFill>
                          <a:latin typeface="Arial" pitchFamily="34" charset="0"/>
                          <a:cs typeface="Arial" pitchFamily="34" charset="0"/>
                        </a:rPr>
                        <a:t> 0727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100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7</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MDMC (</a:t>
                      </a:r>
                      <a:r>
                        <a:rPr lang="en-US" sz="1400" b="0" i="0" u="none" strike="noStrike" dirty="0" err="1">
                          <a:solidFill>
                            <a:srgbClr val="000000"/>
                          </a:solidFill>
                          <a:latin typeface="Arial" pitchFamily="34" charset="0"/>
                          <a:cs typeface="Arial" pitchFamily="34" charset="0"/>
                        </a:rPr>
                        <a:t>Muhammadiyah</a:t>
                      </a:r>
                      <a:r>
                        <a:rPr lang="en-US" sz="1400" b="0" i="0" u="none" strike="noStrike" dirty="0">
                          <a:solidFill>
                            <a:srgbClr val="000000"/>
                          </a:solidFill>
                          <a:latin typeface="Arial" pitchFamily="34" charset="0"/>
                          <a:cs typeface="Arial" pitchFamily="34" charset="0"/>
                        </a:rPr>
                        <a:t> Disaster Medical Centre)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40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8</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Sekber</a:t>
                      </a:r>
                      <a:r>
                        <a:rPr lang="en-US" sz="1400" b="0" i="0" u="none" strike="noStrike" dirty="0">
                          <a:solidFill>
                            <a:srgbClr val="000000"/>
                          </a:solidFill>
                          <a:latin typeface="Arial" pitchFamily="34" charset="0"/>
                          <a:cs typeface="Arial" pitchFamily="34" charset="0"/>
                        </a:rPr>
                        <a:t> PA (</a:t>
                      </a:r>
                      <a:r>
                        <a:rPr lang="en-US" sz="1400" b="0" i="0" u="none" strike="noStrike" dirty="0" err="1">
                          <a:solidFill>
                            <a:srgbClr val="000000"/>
                          </a:solidFill>
                          <a:latin typeface="Arial" pitchFamily="34" charset="0"/>
                          <a:cs typeface="Arial" pitchFamily="34" charset="0"/>
                        </a:rPr>
                        <a:t>Sekretariat</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Bersama</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Peduli</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Alam</a:t>
                      </a:r>
                      <a:r>
                        <a:rPr lang="en-US" sz="1400" b="0" i="0" u="none" strike="noStrike" dirty="0">
                          <a:solidFill>
                            <a:srgbClr val="000000"/>
                          </a:solidFill>
                          <a:latin typeface="Arial" pitchFamily="34" charset="0"/>
                          <a:cs typeface="Arial" pitchFamily="34" charset="0"/>
                        </a:rPr>
                        <a:t>)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100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9</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PMK (</a:t>
                      </a:r>
                      <a:r>
                        <a:rPr lang="en-US" sz="1400" b="0" i="0" u="none" strike="noStrike" dirty="0" err="1">
                          <a:solidFill>
                            <a:srgbClr val="000000"/>
                          </a:solidFill>
                          <a:latin typeface="Arial" pitchFamily="34" charset="0"/>
                          <a:cs typeface="Arial" pitchFamily="34" charset="0"/>
                        </a:rPr>
                        <a:t>Pemadam</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Kebakaran</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23</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10</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FKPB (Forum </a:t>
                      </a:r>
                      <a:r>
                        <a:rPr lang="en-US" sz="1400" b="0" i="0" u="none" strike="noStrike" dirty="0" err="1">
                          <a:solidFill>
                            <a:srgbClr val="000000"/>
                          </a:solidFill>
                          <a:latin typeface="Arial" pitchFamily="34" charset="0"/>
                          <a:cs typeface="Arial" pitchFamily="34" charset="0"/>
                        </a:rPr>
                        <a:t>Komunikasi</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Penanggulangan</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Bencana</a:t>
                      </a:r>
                      <a:r>
                        <a:rPr lang="en-US" sz="1400" b="0" i="0" u="none" strike="noStrike" dirty="0">
                          <a:solidFill>
                            <a:srgbClr val="000000"/>
                          </a:solidFill>
                          <a:latin typeface="Arial" pitchFamily="34" charset="0"/>
                          <a:cs typeface="Arial" pitchFamily="34" charset="0"/>
                        </a:rPr>
                        <a:t>)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40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11</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it-IT" sz="1400" b="0" i="0" u="none" strike="noStrike" dirty="0">
                          <a:solidFill>
                            <a:srgbClr val="000000"/>
                          </a:solidFill>
                          <a:latin typeface="Arial" pitchFamily="34" charset="0"/>
                          <a:cs typeface="Arial" pitchFamily="34" charset="0"/>
                        </a:rPr>
                        <a:t>PPNI (Persatuan Perawat Nasional Indonesia)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136</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12</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REMTA (</a:t>
                      </a:r>
                      <a:r>
                        <a:rPr lang="en-US" sz="1400" b="0" i="0" u="none" strike="noStrike" dirty="0" err="1">
                          <a:solidFill>
                            <a:srgbClr val="000000"/>
                          </a:solidFill>
                          <a:latin typeface="Arial" pitchFamily="34" charset="0"/>
                          <a:cs typeface="Arial" pitchFamily="34" charset="0"/>
                        </a:rPr>
                        <a:t>Relawan</a:t>
                      </a:r>
                      <a:r>
                        <a:rPr lang="en-US" sz="1400" b="0" i="0" u="none" strike="noStrike" dirty="0">
                          <a:solidFill>
                            <a:srgbClr val="000000"/>
                          </a:solidFill>
                          <a:latin typeface="Arial" pitchFamily="34" charset="0"/>
                          <a:cs typeface="Arial" pitchFamily="34" charset="0"/>
                        </a:rPr>
                        <a:t> MTA)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103</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13</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sv-SE" sz="1400" b="0" i="0" u="none" strike="noStrike" dirty="0">
                          <a:solidFill>
                            <a:srgbClr val="000000"/>
                          </a:solidFill>
                          <a:latin typeface="Arial" pitchFamily="34" charset="0"/>
                          <a:cs typeface="Arial" pitchFamily="34" charset="0"/>
                        </a:rPr>
                        <a:t>TAGANA (Taruna Siaga Bencana) Karanganyar</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50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14</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TISAGA BUANA LDII </a:t>
                      </a:r>
                      <a:r>
                        <a:rPr lang="en-US" sz="1400" b="0" i="0" u="none" strike="noStrike" dirty="0" err="1">
                          <a:solidFill>
                            <a:srgbClr val="000000"/>
                          </a:solidFill>
                          <a:latin typeface="Arial" pitchFamily="34" charset="0"/>
                          <a:cs typeface="Arial" pitchFamily="34" charset="0"/>
                        </a:rPr>
                        <a:t>Karanganyar</a:t>
                      </a:r>
                      <a:r>
                        <a:rPr lang="en-US" sz="1400" b="0" i="0" u="none" strike="noStrike" dirty="0">
                          <a:solidFill>
                            <a:srgbClr val="000000"/>
                          </a:solidFill>
                          <a:latin typeface="Arial" pitchFamily="34" charset="0"/>
                          <a:cs typeface="Arial" pitchFamily="34" charset="0"/>
                        </a:rPr>
                        <a:t>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100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Arial" pitchFamily="34" charset="0"/>
                          <a:cs typeface="Arial" pitchFamily="34" charset="0"/>
                        </a:rPr>
                        <a:t>15</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PMI </a:t>
                      </a:r>
                      <a:r>
                        <a:rPr lang="en-US" sz="1400" b="0" i="0" u="none" strike="noStrike" dirty="0" err="1">
                          <a:solidFill>
                            <a:srgbClr val="000000"/>
                          </a:solidFill>
                          <a:latin typeface="Arial" pitchFamily="34" charset="0"/>
                          <a:cs typeface="Arial" pitchFamily="34" charset="0"/>
                        </a:rPr>
                        <a:t>Karanganyar</a:t>
                      </a:r>
                      <a:r>
                        <a:rPr lang="en-US" sz="1400" b="0" i="0" u="none" strike="noStrike" dirty="0">
                          <a:solidFill>
                            <a:srgbClr val="000000"/>
                          </a:solidFill>
                          <a:latin typeface="Arial" pitchFamily="34" charset="0"/>
                          <a:cs typeface="Arial" pitchFamily="34" charset="0"/>
                        </a:rPr>
                        <a:t> </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20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Arial" pitchFamily="34" charset="0"/>
                          <a:cs typeface="Arial" pitchFamily="34" charset="0"/>
                        </a:rPr>
                        <a:t>16</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RIMBA LAWU</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50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17</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KIJANG LAWU</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30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18</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FKPM TETUKO</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35</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19</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POTTLOT</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25</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20</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ORARI </a:t>
                      </a:r>
                      <a:r>
                        <a:rPr lang="en-US" sz="1400" b="0" i="0" u="none" strike="noStrike" dirty="0" err="1">
                          <a:solidFill>
                            <a:srgbClr val="000000"/>
                          </a:solidFill>
                          <a:latin typeface="Arial" pitchFamily="34" charset="0"/>
                          <a:cs typeface="Arial" pitchFamily="34" charset="0"/>
                        </a:rPr>
                        <a:t>Lokal</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30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21</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BANSER NU</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a:solidFill>
                            <a:srgbClr val="000000"/>
                          </a:solidFill>
                          <a:latin typeface="Arial" pitchFamily="34" charset="0"/>
                          <a:cs typeface="Arial" pitchFamily="34" charset="0"/>
                        </a:rPr>
                        <a:t>50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22</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SENKOM </a:t>
                      </a:r>
                      <a:r>
                        <a:rPr lang="en-US" sz="1400" b="0" i="0" u="none" strike="noStrike" dirty="0" err="1">
                          <a:solidFill>
                            <a:srgbClr val="000000"/>
                          </a:solidFill>
                          <a:latin typeface="Arial" pitchFamily="34" charset="0"/>
                          <a:cs typeface="Arial" pitchFamily="34" charset="0"/>
                        </a:rPr>
                        <a:t>Mitra</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Polri</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60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23</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Relawan</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Kebakkramat</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30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24</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Karanganyar</a:t>
                      </a:r>
                      <a:r>
                        <a:rPr lang="en-US" sz="1400" b="0" i="0" u="none" strike="noStrike" dirty="0">
                          <a:solidFill>
                            <a:srgbClr val="000000"/>
                          </a:solidFill>
                          <a:latin typeface="Arial" pitchFamily="34" charset="0"/>
                          <a:cs typeface="Arial" pitchFamily="34" charset="0"/>
                        </a:rPr>
                        <a:t> Emergency</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20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25</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POLMAS </a:t>
                      </a:r>
                      <a:r>
                        <a:rPr lang="en-US" sz="1400" b="0" i="0" u="none" strike="noStrike" dirty="0" err="1">
                          <a:solidFill>
                            <a:srgbClr val="000000"/>
                          </a:solidFill>
                          <a:latin typeface="Arial" pitchFamily="34" charset="0"/>
                          <a:cs typeface="Arial" pitchFamily="34" charset="0"/>
                        </a:rPr>
                        <a:t>Ngargoyoso</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20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26</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Kapag</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Lawu</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25</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27</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Pandu</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Keadilan</a:t>
                      </a:r>
                      <a:r>
                        <a:rPr lang="en-US" sz="1400" b="0" i="0" u="none" strike="noStrike" dirty="0">
                          <a:solidFill>
                            <a:srgbClr val="000000"/>
                          </a:solidFill>
                          <a:latin typeface="Arial" pitchFamily="34" charset="0"/>
                          <a:cs typeface="Arial" pitchFamily="34" charset="0"/>
                        </a:rPr>
                        <a:t>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30</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28</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SAR </a:t>
                      </a:r>
                      <a:r>
                        <a:rPr lang="en-US" sz="1400" b="0" i="0" u="none" strike="noStrike" dirty="0" err="1">
                          <a:solidFill>
                            <a:srgbClr val="000000"/>
                          </a:solidFill>
                          <a:latin typeface="Arial" pitchFamily="34" charset="0"/>
                          <a:cs typeface="Arial" pitchFamily="34" charset="0"/>
                        </a:rPr>
                        <a:t>Karanganyar</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a:solidFill>
                            <a:srgbClr val="000000"/>
                          </a:solidFill>
                          <a:latin typeface="Arial" pitchFamily="34" charset="0"/>
                          <a:cs typeface="Arial" pitchFamily="34" charset="0"/>
                        </a:rPr>
                        <a:t>36</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29</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smtClean="0">
                          <a:solidFill>
                            <a:srgbClr val="000000"/>
                          </a:solidFill>
                          <a:latin typeface="Arial" pitchFamily="34" charset="0"/>
                          <a:cs typeface="Arial" pitchFamily="34" charset="0"/>
                        </a:rPr>
                        <a:t>Relawan</a:t>
                      </a:r>
                      <a:r>
                        <a:rPr lang="en-US" sz="1400" b="0" i="0" u="none" strike="noStrike" dirty="0" smtClean="0">
                          <a:solidFill>
                            <a:srgbClr val="000000"/>
                          </a:solidFill>
                          <a:latin typeface="Arial" pitchFamily="34" charset="0"/>
                          <a:cs typeface="Arial" pitchFamily="34" charset="0"/>
                        </a:rPr>
                        <a:t> </a:t>
                      </a:r>
                      <a:r>
                        <a:rPr lang="en-US" sz="1400" b="0" i="0" u="none" strike="noStrike" dirty="0" err="1" smtClean="0">
                          <a:solidFill>
                            <a:srgbClr val="000000"/>
                          </a:solidFill>
                          <a:latin typeface="Arial" pitchFamily="34" charset="0"/>
                          <a:cs typeface="Arial" pitchFamily="34" charset="0"/>
                        </a:rPr>
                        <a:t>Karangpandan</a:t>
                      </a:r>
                      <a:r>
                        <a:rPr lang="en-US" sz="1400" b="0" i="0" u="none" strike="noStrike" dirty="0" smtClean="0">
                          <a:solidFill>
                            <a:srgbClr val="000000"/>
                          </a:solidFill>
                          <a:latin typeface="Arial" pitchFamily="34" charset="0"/>
                          <a:cs typeface="Arial" pitchFamily="34" charset="0"/>
                        </a:rPr>
                        <a:t> (RENDAN)</a:t>
                      </a:r>
                      <a:endParaRPr lang="en-US" sz="1400" b="0" i="0" u="none" strike="noStrike" dirty="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smtClean="0">
                          <a:solidFill>
                            <a:srgbClr val="000000"/>
                          </a:solidFill>
                          <a:latin typeface="Arial" pitchFamily="34" charset="0"/>
                          <a:cs typeface="Arial" pitchFamily="34" charset="0"/>
                        </a:rPr>
                        <a:t>50</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err="1">
                          <a:solidFill>
                            <a:srgbClr val="000000"/>
                          </a:solidFill>
                          <a:latin typeface="Arial" pitchFamily="34" charset="0"/>
                          <a:cs typeface="Arial" pitchFamily="34" charset="0"/>
                        </a:rPr>
                        <a:t>Orang</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en-US" sz="1400" b="0" i="0" u="none" strike="noStrike" dirty="0">
                          <a:solidFill>
                            <a:srgbClr val="000000"/>
                          </a:solidFill>
                          <a:latin typeface="Arial" pitchFamily="34" charset="0"/>
                          <a:cs typeface="Arial" pitchFamily="34" charset="0"/>
                        </a:rPr>
                        <a:t>30</a:t>
                      </a: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err="1" smtClean="0">
                          <a:solidFill>
                            <a:srgbClr val="000000"/>
                          </a:solidFill>
                          <a:latin typeface="Arial" pitchFamily="34" charset="0"/>
                          <a:cs typeface="Arial" pitchFamily="34" charset="0"/>
                        </a:rPr>
                        <a:t>Relawan</a:t>
                      </a:r>
                      <a:r>
                        <a:rPr lang="en-US" sz="1400" b="0" i="0" u="none" strike="noStrike" dirty="0" smtClean="0">
                          <a:solidFill>
                            <a:srgbClr val="000000"/>
                          </a:solidFill>
                          <a:latin typeface="Arial" pitchFamily="34" charset="0"/>
                          <a:cs typeface="Arial" pitchFamily="34" charset="0"/>
                        </a:rPr>
                        <a:t> </a:t>
                      </a:r>
                      <a:r>
                        <a:rPr lang="en-US" sz="1400" b="0" i="0" u="none" strike="noStrike" dirty="0" err="1" smtClean="0">
                          <a:solidFill>
                            <a:srgbClr val="000000"/>
                          </a:solidFill>
                          <a:latin typeface="Arial" pitchFamily="34" charset="0"/>
                          <a:cs typeface="Arial" pitchFamily="34" charset="0"/>
                        </a:rPr>
                        <a:t>Jatiyoso</a:t>
                      </a:r>
                      <a:r>
                        <a:rPr lang="en-US" sz="1400" b="0" i="0" u="none" strike="noStrike" dirty="0" smtClean="0">
                          <a:solidFill>
                            <a:srgbClr val="000000"/>
                          </a:solidFill>
                          <a:latin typeface="Arial" pitchFamily="34" charset="0"/>
                          <a:cs typeface="Arial" pitchFamily="34" charset="0"/>
                        </a:rPr>
                        <a:t> (RELJA)</a:t>
                      </a: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en-US" sz="1400" b="0" i="0" u="none" strike="noStrike" dirty="0" smtClean="0">
                          <a:solidFill>
                            <a:srgbClr val="000000"/>
                          </a:solidFill>
                          <a:latin typeface="Arial" pitchFamily="34" charset="0"/>
                          <a:cs typeface="Arial" pitchFamily="34" charset="0"/>
                        </a:rPr>
                        <a:t>30</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a:txBody>
                    <a:bodyPr/>
                    <a:lstStyle/>
                    <a:p>
                      <a:pPr algn="ctr" rtl="0" fontAlgn="ctr"/>
                      <a:r>
                        <a:rPr lang="id-ID" sz="1400" b="0" i="0" u="none" strike="noStrike" dirty="0" smtClean="0">
                          <a:solidFill>
                            <a:srgbClr val="000000"/>
                          </a:solidFill>
                          <a:latin typeface="Arial" pitchFamily="34" charset="0"/>
                          <a:cs typeface="Arial" pitchFamily="34" charset="0"/>
                        </a:rPr>
                        <a:t>31</a:t>
                      </a:r>
                      <a:endParaRPr lang="en-US" sz="1400" b="0" i="0" u="none" strike="noStrike" dirty="0">
                        <a:solidFill>
                          <a:srgbClr val="000000"/>
                        </a:solidFill>
                        <a:latin typeface="Arial" pitchFamily="34" charset="0"/>
                        <a:cs typeface="Arial" pitchFamily="34" charset="0"/>
                      </a:endParaRPr>
                    </a:p>
                  </a:txBody>
                  <a:tcPr marL="5490" marR="5490" marT="5490" marB="0" anchor="ctr">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id-ID" sz="1400" b="0" i="0" u="none" strike="noStrike" dirty="0" smtClean="0">
                          <a:solidFill>
                            <a:srgbClr val="000000"/>
                          </a:solidFill>
                          <a:latin typeface="Arial" pitchFamily="34" charset="0"/>
                          <a:cs typeface="Arial" pitchFamily="34" charset="0"/>
                        </a:rPr>
                        <a:t>Relawan Ceto</a:t>
                      </a:r>
                      <a:r>
                        <a:rPr lang="id-ID" sz="1400" b="0" i="0" u="none" strike="noStrike" baseline="0" dirty="0" smtClean="0">
                          <a:solidFill>
                            <a:srgbClr val="000000"/>
                          </a:solidFill>
                          <a:latin typeface="Arial" pitchFamily="34" charset="0"/>
                          <a:cs typeface="Arial" pitchFamily="34" charset="0"/>
                        </a:rPr>
                        <a:t> (RECO)</a:t>
                      </a:r>
                      <a:endParaRPr lang="en-US" sz="1400" b="0" i="0" u="none" strike="noStrike" dirty="0" smtClean="0">
                        <a:solidFill>
                          <a:srgbClr val="000000"/>
                        </a:solidFill>
                        <a:latin typeface="Arial" pitchFamily="34" charset="0"/>
                        <a:cs typeface="Arial" pitchFamily="34" charset="0"/>
                      </a:endParaRPr>
                    </a:p>
                  </a:txBody>
                  <a:tcPr marL="247035"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algn="l" rtl="0" fontAlgn="t"/>
                      <a:r>
                        <a:rPr lang="id-ID" sz="1400" b="0" i="0" u="none" strike="noStrike" dirty="0" smtClean="0">
                          <a:solidFill>
                            <a:srgbClr val="000000"/>
                          </a:solidFill>
                          <a:latin typeface="Arial" pitchFamily="34" charset="0"/>
                          <a:cs typeface="Arial" pitchFamily="34" charset="0"/>
                        </a:rPr>
                        <a:t>20</a:t>
                      </a:r>
                      <a:endParaRPr lang="en-US" sz="1400" b="0"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Arial" pitchFamily="34" charset="0"/>
                          <a:cs typeface="Arial" pitchFamily="34" charset="0"/>
                        </a:rPr>
                        <a:t>Orang</a:t>
                      </a: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D8D8D8"/>
                    </a:solidFill>
                  </a:tcPr>
                </a:tc>
              </a:tr>
              <a:tr h="215655">
                <a:tc gridSpan="2">
                  <a:txBody>
                    <a:bodyPr/>
                    <a:lstStyle/>
                    <a:p>
                      <a:pPr algn="ctr" fontAlgn="b"/>
                      <a:r>
                        <a:rPr lang="en-US" sz="1400" b="1" i="0" u="none" strike="noStrike" dirty="0">
                          <a:solidFill>
                            <a:srgbClr val="000000"/>
                          </a:solidFill>
                          <a:latin typeface="Arial" pitchFamily="34" charset="0"/>
                          <a:cs typeface="Arial" pitchFamily="34" charset="0"/>
                        </a:rPr>
                        <a:t>JUMLAH</a:t>
                      </a:r>
                    </a:p>
                  </a:txBody>
                  <a:tcPr marL="5490" marR="5490" marT="5490" marB="0" anchor="b">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FFC000">
                        <a:alpha val="50000"/>
                      </a:srgbClr>
                    </a:solidFill>
                  </a:tcPr>
                </a:tc>
                <a:tc hMerge="1">
                  <a:txBody>
                    <a:bodyPr/>
                    <a:lstStyle/>
                    <a:p>
                      <a:endParaRPr lang="en-US"/>
                    </a:p>
                  </a:txBody>
                  <a:tcPr/>
                </a:tc>
                <a:tc>
                  <a:txBody>
                    <a:bodyPr/>
                    <a:lstStyle/>
                    <a:p>
                      <a:pPr algn="l" rtl="0" fontAlgn="t"/>
                      <a:r>
                        <a:rPr lang="en-US" sz="1400" b="1" i="0" u="none" strike="noStrike" dirty="0" smtClean="0">
                          <a:solidFill>
                            <a:srgbClr val="000000"/>
                          </a:solidFill>
                          <a:latin typeface="Arial" pitchFamily="34" charset="0"/>
                          <a:cs typeface="Arial" pitchFamily="34" charset="0"/>
                        </a:rPr>
                        <a:t>1.4</a:t>
                      </a:r>
                      <a:r>
                        <a:rPr lang="id-ID" sz="1400" b="1" i="0" u="none" strike="noStrike" dirty="0" smtClean="0">
                          <a:solidFill>
                            <a:srgbClr val="000000"/>
                          </a:solidFill>
                          <a:latin typeface="Arial" pitchFamily="34" charset="0"/>
                          <a:cs typeface="Arial" pitchFamily="34" charset="0"/>
                        </a:rPr>
                        <a:t>9</a:t>
                      </a:r>
                      <a:r>
                        <a:rPr lang="en-US" sz="1400" b="1" i="0" u="none" strike="noStrike" dirty="0" smtClean="0">
                          <a:solidFill>
                            <a:srgbClr val="000000"/>
                          </a:solidFill>
                          <a:latin typeface="Arial" pitchFamily="34" charset="0"/>
                          <a:cs typeface="Arial" pitchFamily="34" charset="0"/>
                        </a:rPr>
                        <a:t>4</a:t>
                      </a:r>
                      <a:endParaRPr lang="en-US" sz="1400" b="1"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FFC000">
                        <a:alpha val="50000"/>
                      </a:srgbClr>
                    </a:solidFill>
                  </a:tcPr>
                </a:tc>
                <a:tc>
                  <a:txBody>
                    <a:bodyPr/>
                    <a:lstStyle/>
                    <a:p>
                      <a:pPr algn="l" rtl="0" fontAlgn="t"/>
                      <a:r>
                        <a:rPr lang="en-US" sz="1400" b="1" i="0" u="none" strike="noStrike" dirty="0" err="1">
                          <a:solidFill>
                            <a:srgbClr val="000000"/>
                          </a:solidFill>
                          <a:latin typeface="Arial" pitchFamily="34" charset="0"/>
                          <a:cs typeface="Arial" pitchFamily="34" charset="0"/>
                        </a:rPr>
                        <a:t>Orang</a:t>
                      </a:r>
                      <a:endParaRPr lang="en-US" sz="1400" b="1" i="0" u="none" strike="noStrike" dirty="0">
                        <a:solidFill>
                          <a:srgbClr val="000000"/>
                        </a:solidFill>
                        <a:latin typeface="Arial" pitchFamily="34" charset="0"/>
                        <a:cs typeface="Arial" pitchFamily="34" charset="0"/>
                      </a:endParaRPr>
                    </a:p>
                  </a:txBody>
                  <a:tcPr marL="5490" marR="5490" marT="5490" marB="0">
                    <a:lnL w="12700" cap="flat" cmpd="sng" algn="ctr">
                      <a:solidFill>
                        <a:srgbClr val="FEB80A"/>
                      </a:solidFill>
                      <a:prstDash val="solid"/>
                      <a:round/>
                      <a:headEnd type="none" w="med" len="med"/>
                      <a:tailEnd type="none" w="med" len="med"/>
                    </a:lnL>
                    <a:lnR w="12700" cap="flat" cmpd="sng" algn="ctr">
                      <a:solidFill>
                        <a:srgbClr val="FEB80A"/>
                      </a:solidFill>
                      <a:prstDash val="solid"/>
                      <a:round/>
                      <a:headEnd type="none" w="med" len="med"/>
                      <a:tailEnd type="none" w="med" len="med"/>
                    </a:lnR>
                    <a:lnT w="12700" cap="flat" cmpd="sng" algn="ctr">
                      <a:solidFill>
                        <a:srgbClr val="FEB80A"/>
                      </a:solidFill>
                      <a:prstDash val="solid"/>
                      <a:round/>
                      <a:headEnd type="none" w="med" len="med"/>
                      <a:tailEnd type="none" w="med" len="med"/>
                    </a:lnT>
                    <a:lnB w="12700" cap="flat" cmpd="sng" algn="ctr">
                      <a:solidFill>
                        <a:srgbClr val="FEB80A"/>
                      </a:solidFill>
                      <a:prstDash val="solid"/>
                      <a:round/>
                      <a:headEnd type="none" w="med" len="med"/>
                      <a:tailEnd type="none" w="med" len="med"/>
                    </a:lnB>
                    <a:solidFill>
                      <a:srgbClr val="FFC000">
                        <a:alpha val="50000"/>
                      </a:srgbClr>
                    </a:solidFill>
                  </a:tcPr>
                </a:tc>
              </a:tr>
            </a:tbl>
          </a:graphicData>
        </a:graphic>
      </p:graphicFrame>
      <p:pic>
        <p:nvPicPr>
          <p:cNvPr id="3"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40394825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3673887093"/>
              </p:ext>
            </p:extLst>
          </p:nvPr>
        </p:nvGraphicFramePr>
        <p:xfrm>
          <a:off x="302281" y="1341437"/>
          <a:ext cx="5245364" cy="5428313"/>
        </p:xfrm>
        <a:graphic>
          <a:graphicData uri="http://schemas.openxmlformats.org/drawingml/2006/table">
            <a:tbl>
              <a:tblPr firstRow="1" bandRow="1">
                <a:tableStyleId>{5C22544A-7EE6-4342-B048-85BDC9FD1C3A}</a:tableStyleId>
              </a:tblPr>
              <a:tblGrid>
                <a:gridCol w="734351"/>
                <a:gridCol w="3042311"/>
                <a:gridCol w="1468702"/>
              </a:tblGrid>
              <a:tr h="493483">
                <a:tc gridSpan="3">
                  <a:txBody>
                    <a:bodyPr/>
                    <a:lstStyle/>
                    <a:p>
                      <a:r>
                        <a:rPr lang="en-US" sz="1800" dirty="0" smtClean="0"/>
                        <a:t>A.  SARPRAS UMUM</a:t>
                      </a:r>
                      <a:endParaRPr lang="en-US" sz="1800" dirty="0"/>
                    </a:p>
                  </a:txBody>
                  <a:tcPr marL="125889" marR="125889" marT="50398" marB="50398"/>
                </a:tc>
                <a:tc hMerge="1">
                  <a:txBody>
                    <a:bodyPr/>
                    <a:lstStyle/>
                    <a:p>
                      <a:endParaRPr lang="en-US" dirty="0"/>
                    </a:p>
                  </a:txBody>
                  <a:tcPr/>
                </a:tc>
                <a:tc hMerge="1">
                  <a:txBody>
                    <a:bodyPr/>
                    <a:lstStyle/>
                    <a:p>
                      <a:endParaRPr lang="en-US" dirty="0"/>
                    </a:p>
                  </a:txBody>
                  <a:tcPr/>
                </a:tc>
              </a:tr>
              <a:tr h="493483">
                <a:tc>
                  <a:txBody>
                    <a:bodyPr/>
                    <a:lstStyle/>
                    <a:p>
                      <a:pPr algn="ctr"/>
                      <a:r>
                        <a:rPr lang="en-US" sz="1800" dirty="0" smtClean="0"/>
                        <a:t>NO</a:t>
                      </a:r>
                      <a:endParaRPr lang="en-US" sz="1800" dirty="0"/>
                    </a:p>
                  </a:txBody>
                  <a:tcPr marL="125889" marR="125889" marT="50398" marB="50398"/>
                </a:tc>
                <a:tc>
                  <a:txBody>
                    <a:bodyPr/>
                    <a:lstStyle/>
                    <a:p>
                      <a:pPr algn="ctr"/>
                      <a:r>
                        <a:rPr lang="en-US" sz="1800" dirty="0" smtClean="0"/>
                        <a:t>RINCIAN</a:t>
                      </a:r>
                      <a:endParaRPr lang="en-US" sz="1800" dirty="0"/>
                    </a:p>
                  </a:txBody>
                  <a:tcPr marL="125889" marR="125889" marT="50398" marB="50398"/>
                </a:tc>
                <a:tc>
                  <a:txBody>
                    <a:bodyPr/>
                    <a:lstStyle/>
                    <a:p>
                      <a:pPr algn="ctr"/>
                      <a:r>
                        <a:rPr lang="en-US" sz="1800" dirty="0" smtClean="0"/>
                        <a:t>JUMLAH</a:t>
                      </a:r>
                      <a:endParaRPr lang="en-US" sz="1800" dirty="0"/>
                    </a:p>
                  </a:txBody>
                  <a:tcPr marL="125889" marR="125889" marT="50398" marB="50398"/>
                </a:tc>
              </a:tr>
              <a:tr h="493483">
                <a:tc>
                  <a:txBody>
                    <a:bodyPr/>
                    <a:lstStyle/>
                    <a:p>
                      <a:pPr algn="ctr"/>
                      <a:r>
                        <a:rPr lang="en-US" sz="1800" dirty="0" smtClean="0">
                          <a:latin typeface="Arial Narrow" pitchFamily="34" charset="0"/>
                        </a:rPr>
                        <a:t>1.</a:t>
                      </a:r>
                      <a:endParaRPr lang="en-US" sz="1800" dirty="0">
                        <a:latin typeface="Arial Narrow" pitchFamily="34" charset="0"/>
                      </a:endParaRPr>
                    </a:p>
                  </a:txBody>
                  <a:tcPr marL="125889" marR="125889" marT="50398" marB="50398"/>
                </a:tc>
                <a:tc>
                  <a:txBody>
                    <a:bodyPr/>
                    <a:lstStyle/>
                    <a:p>
                      <a:r>
                        <a:rPr lang="en-US" sz="1800" dirty="0" err="1" smtClean="0">
                          <a:latin typeface="Arial Narrow" pitchFamily="34" charset="0"/>
                        </a:rPr>
                        <a:t>Tenda</a:t>
                      </a:r>
                      <a:r>
                        <a:rPr lang="en-US" sz="1800" baseline="0" dirty="0" smtClean="0">
                          <a:latin typeface="Arial Narrow" pitchFamily="34" charset="0"/>
                        </a:rPr>
                        <a:t> </a:t>
                      </a:r>
                      <a:r>
                        <a:rPr lang="en-US" sz="1800" baseline="0" dirty="0" err="1" smtClean="0">
                          <a:latin typeface="Arial Narrow" pitchFamily="34" charset="0"/>
                        </a:rPr>
                        <a:t>Unicef</a:t>
                      </a:r>
                      <a:endParaRPr lang="en-US" sz="1800" dirty="0">
                        <a:latin typeface="Arial Narrow" pitchFamily="34" charset="0"/>
                      </a:endParaRPr>
                    </a:p>
                  </a:txBody>
                  <a:tcPr marL="125889" marR="125889" marT="50398" marB="50398"/>
                </a:tc>
                <a:tc>
                  <a:txBody>
                    <a:bodyPr/>
                    <a:lstStyle/>
                    <a:p>
                      <a:pPr algn="r"/>
                      <a:r>
                        <a:rPr lang="en-US" sz="1800" dirty="0" smtClean="0">
                          <a:latin typeface="Arial Narrow" pitchFamily="34" charset="0"/>
                        </a:rPr>
                        <a:t>1 set</a:t>
                      </a:r>
                      <a:endParaRPr lang="en-US" sz="1800" dirty="0">
                        <a:latin typeface="Arial Narrow" pitchFamily="34" charset="0"/>
                      </a:endParaRPr>
                    </a:p>
                  </a:txBody>
                  <a:tcPr marL="125889" marR="125889" marT="50398" marB="50398"/>
                </a:tc>
              </a:tr>
              <a:tr h="493483">
                <a:tc>
                  <a:txBody>
                    <a:bodyPr/>
                    <a:lstStyle/>
                    <a:p>
                      <a:pPr algn="ctr"/>
                      <a:r>
                        <a:rPr lang="en-US" sz="1800" b="0" dirty="0" smtClean="0"/>
                        <a:t>2.</a:t>
                      </a:r>
                      <a:endParaRPr lang="en-US" sz="1800" b="0" dirty="0"/>
                    </a:p>
                  </a:txBody>
                  <a:tcPr marL="125889" marR="125889" marT="50398" marB="50398"/>
                </a:tc>
                <a:tc>
                  <a:txBody>
                    <a:bodyPr/>
                    <a:lstStyle/>
                    <a:p>
                      <a:r>
                        <a:rPr lang="en-US" sz="1800" b="0" dirty="0" err="1" smtClean="0"/>
                        <a:t>Tenda</a:t>
                      </a:r>
                      <a:r>
                        <a:rPr lang="en-US" sz="1800" b="0" dirty="0" smtClean="0"/>
                        <a:t> Family</a:t>
                      </a:r>
                      <a:endParaRPr lang="en-US" sz="1800" b="0" dirty="0"/>
                    </a:p>
                  </a:txBody>
                  <a:tcPr marL="125889" marR="125889" marT="50398" marB="50398"/>
                </a:tc>
                <a:tc>
                  <a:txBody>
                    <a:bodyPr/>
                    <a:lstStyle/>
                    <a:p>
                      <a:pPr algn="r"/>
                      <a:r>
                        <a:rPr lang="en-US" sz="1800" dirty="0" smtClean="0"/>
                        <a:t>19 set</a:t>
                      </a:r>
                      <a:endParaRPr lang="en-US" sz="1800" dirty="0"/>
                    </a:p>
                  </a:txBody>
                  <a:tcPr marL="125889" marR="125889" marT="50398" marB="50398"/>
                </a:tc>
              </a:tr>
              <a:tr h="493483">
                <a:tc>
                  <a:txBody>
                    <a:bodyPr/>
                    <a:lstStyle/>
                    <a:p>
                      <a:pPr algn="ctr"/>
                      <a:r>
                        <a:rPr lang="en-US" sz="1800" dirty="0" smtClean="0"/>
                        <a:t>3.</a:t>
                      </a:r>
                      <a:endParaRPr lang="en-US" sz="1800" dirty="0"/>
                    </a:p>
                  </a:txBody>
                  <a:tcPr marL="125889" marR="125889" marT="50398" marB="50398"/>
                </a:tc>
                <a:tc>
                  <a:txBody>
                    <a:bodyPr/>
                    <a:lstStyle/>
                    <a:p>
                      <a:r>
                        <a:rPr lang="en-US" sz="1800" dirty="0" err="1" smtClean="0"/>
                        <a:t>Velbed</a:t>
                      </a:r>
                      <a:endParaRPr lang="en-US" sz="1800" dirty="0"/>
                    </a:p>
                  </a:txBody>
                  <a:tcPr marL="125889" marR="125889" marT="50398" marB="50398"/>
                </a:tc>
                <a:tc>
                  <a:txBody>
                    <a:bodyPr/>
                    <a:lstStyle/>
                    <a:p>
                      <a:pPr algn="r"/>
                      <a:r>
                        <a:rPr lang="en-US" sz="1800" dirty="0" smtClean="0"/>
                        <a:t>15</a:t>
                      </a:r>
                      <a:r>
                        <a:rPr lang="en-US" sz="1800" baseline="0" dirty="0" smtClean="0"/>
                        <a:t> </a:t>
                      </a:r>
                      <a:r>
                        <a:rPr lang="en-US" sz="1800" baseline="0" dirty="0" err="1" smtClean="0"/>
                        <a:t>buah</a:t>
                      </a:r>
                      <a:endParaRPr lang="en-US" sz="1800" dirty="0"/>
                    </a:p>
                  </a:txBody>
                  <a:tcPr marL="125889" marR="125889" marT="50398" marB="50398"/>
                </a:tc>
              </a:tr>
              <a:tr h="493483">
                <a:tc>
                  <a:txBody>
                    <a:bodyPr/>
                    <a:lstStyle/>
                    <a:p>
                      <a:pPr algn="ctr"/>
                      <a:r>
                        <a:rPr lang="en-US" sz="1800" dirty="0" smtClean="0"/>
                        <a:t>4.</a:t>
                      </a:r>
                      <a:endParaRPr lang="en-US" sz="1800" dirty="0"/>
                    </a:p>
                  </a:txBody>
                  <a:tcPr marL="125889" marR="125889" marT="50398" marB="50398"/>
                </a:tc>
                <a:tc>
                  <a:txBody>
                    <a:bodyPr/>
                    <a:lstStyle/>
                    <a:p>
                      <a:r>
                        <a:rPr lang="en-US" sz="1800" dirty="0" err="1" smtClean="0"/>
                        <a:t>Pelampung</a:t>
                      </a:r>
                      <a:endParaRPr lang="en-US" sz="1800" dirty="0"/>
                    </a:p>
                  </a:txBody>
                  <a:tcPr marL="125889" marR="125889" marT="50398" marB="50398"/>
                </a:tc>
                <a:tc>
                  <a:txBody>
                    <a:bodyPr/>
                    <a:lstStyle/>
                    <a:p>
                      <a:pPr algn="r"/>
                      <a:r>
                        <a:rPr lang="en-US" sz="1800" dirty="0" smtClean="0"/>
                        <a:t>100</a:t>
                      </a:r>
                      <a:r>
                        <a:rPr lang="en-US" sz="1800" baseline="0" dirty="0" smtClean="0"/>
                        <a:t> </a:t>
                      </a:r>
                      <a:r>
                        <a:rPr lang="en-US" sz="1800" baseline="0" dirty="0" err="1" smtClean="0"/>
                        <a:t>buah</a:t>
                      </a:r>
                      <a:endParaRPr lang="en-US" sz="1800" dirty="0"/>
                    </a:p>
                  </a:txBody>
                  <a:tcPr marL="125889" marR="125889" marT="50398" marB="50398"/>
                </a:tc>
              </a:tr>
              <a:tr h="493483">
                <a:tc>
                  <a:txBody>
                    <a:bodyPr/>
                    <a:lstStyle/>
                    <a:p>
                      <a:pPr algn="ctr"/>
                      <a:r>
                        <a:rPr lang="en-US" sz="1800" dirty="0" smtClean="0"/>
                        <a:t>5.</a:t>
                      </a:r>
                      <a:endParaRPr lang="en-US" sz="1800" dirty="0"/>
                    </a:p>
                  </a:txBody>
                  <a:tcPr marL="125889" marR="125889" marT="50398" marB="50398"/>
                </a:tc>
                <a:tc>
                  <a:txBody>
                    <a:bodyPr/>
                    <a:lstStyle/>
                    <a:p>
                      <a:r>
                        <a:rPr lang="en-US" sz="1800" dirty="0" smtClean="0"/>
                        <a:t>Chainsaw</a:t>
                      </a:r>
                      <a:endParaRPr lang="en-US" sz="1800" dirty="0"/>
                    </a:p>
                  </a:txBody>
                  <a:tcPr marL="125889" marR="125889" marT="50398" marB="50398"/>
                </a:tc>
                <a:tc>
                  <a:txBody>
                    <a:bodyPr/>
                    <a:lstStyle/>
                    <a:p>
                      <a:pPr algn="r"/>
                      <a:r>
                        <a:rPr lang="id-ID" sz="1800" smtClean="0"/>
                        <a:t>10 </a:t>
                      </a:r>
                      <a:r>
                        <a:rPr lang="en-US" sz="1800" smtClean="0"/>
                        <a:t>Unit</a:t>
                      </a:r>
                      <a:endParaRPr lang="en-US" sz="1800" dirty="0"/>
                    </a:p>
                  </a:txBody>
                  <a:tcPr marL="125889" marR="125889" marT="50398" marB="50398"/>
                </a:tc>
              </a:tr>
              <a:tr h="493483">
                <a:tc>
                  <a:txBody>
                    <a:bodyPr/>
                    <a:lstStyle/>
                    <a:p>
                      <a:pPr algn="ctr"/>
                      <a:r>
                        <a:rPr lang="en-US" sz="1800" dirty="0" smtClean="0"/>
                        <a:t>6.</a:t>
                      </a:r>
                      <a:endParaRPr lang="en-US" sz="1800" dirty="0"/>
                    </a:p>
                  </a:txBody>
                  <a:tcPr marL="125889" marR="125889" marT="50398" marB="50398"/>
                </a:tc>
                <a:tc>
                  <a:txBody>
                    <a:bodyPr/>
                    <a:lstStyle/>
                    <a:p>
                      <a:r>
                        <a:rPr lang="en-US" sz="1800" dirty="0" err="1" smtClean="0"/>
                        <a:t>Alat</a:t>
                      </a:r>
                      <a:r>
                        <a:rPr lang="en-US" sz="1800" baseline="0" dirty="0" smtClean="0"/>
                        <a:t> </a:t>
                      </a:r>
                      <a:r>
                        <a:rPr lang="en-US" sz="1800" baseline="0" dirty="0" err="1" smtClean="0"/>
                        <a:t>Komunikasi</a:t>
                      </a:r>
                      <a:endParaRPr lang="en-US" sz="1800" dirty="0"/>
                    </a:p>
                  </a:txBody>
                  <a:tcPr marL="125889" marR="125889" marT="50398" marB="50398"/>
                </a:tc>
                <a:tc>
                  <a:txBody>
                    <a:bodyPr/>
                    <a:lstStyle/>
                    <a:p>
                      <a:pPr algn="r"/>
                      <a:r>
                        <a:rPr lang="id-ID" sz="1800" smtClean="0"/>
                        <a:t>38</a:t>
                      </a:r>
                      <a:r>
                        <a:rPr lang="en-US" sz="1800" baseline="0" smtClean="0"/>
                        <a:t> </a:t>
                      </a:r>
                      <a:r>
                        <a:rPr lang="en-US" sz="1800" baseline="0" dirty="0" smtClean="0"/>
                        <a:t>Unit</a:t>
                      </a:r>
                      <a:endParaRPr lang="en-US" sz="1800" dirty="0"/>
                    </a:p>
                  </a:txBody>
                  <a:tcPr marL="125889" marR="125889" marT="50398" marB="50398"/>
                </a:tc>
              </a:tr>
              <a:tr h="493483">
                <a:tc>
                  <a:txBody>
                    <a:bodyPr/>
                    <a:lstStyle/>
                    <a:p>
                      <a:pPr algn="ctr"/>
                      <a:r>
                        <a:rPr lang="en-US" sz="1800" dirty="0" smtClean="0"/>
                        <a:t>7. </a:t>
                      </a:r>
                      <a:endParaRPr lang="en-US" sz="1800" dirty="0"/>
                    </a:p>
                  </a:txBody>
                  <a:tcPr marL="125889" marR="125889" marT="50398" marB="50398"/>
                </a:tc>
                <a:tc>
                  <a:txBody>
                    <a:bodyPr/>
                    <a:lstStyle/>
                    <a:p>
                      <a:r>
                        <a:rPr lang="en-US" sz="1800" dirty="0" smtClean="0">
                          <a:latin typeface="+mj-lt"/>
                        </a:rPr>
                        <a:t>Generator</a:t>
                      </a:r>
                      <a:r>
                        <a:rPr lang="en-US" sz="1800" baseline="0" dirty="0" smtClean="0">
                          <a:latin typeface="+mj-lt"/>
                        </a:rPr>
                        <a:t> Set</a:t>
                      </a:r>
                      <a:endParaRPr lang="en-US" sz="1800" dirty="0">
                        <a:latin typeface="+mj-lt"/>
                      </a:endParaRPr>
                    </a:p>
                  </a:txBody>
                  <a:tcPr marL="125889" marR="125889" marT="50398" marB="50398"/>
                </a:tc>
                <a:tc>
                  <a:txBody>
                    <a:bodyPr/>
                    <a:lstStyle/>
                    <a:p>
                      <a:pPr algn="r"/>
                      <a:r>
                        <a:rPr lang="en-US" sz="1800" dirty="0" smtClean="0">
                          <a:latin typeface="Arial Narrow" pitchFamily="34" charset="0"/>
                        </a:rPr>
                        <a:t>8 Unit</a:t>
                      </a:r>
                      <a:endParaRPr lang="en-US" sz="1800" dirty="0">
                        <a:latin typeface="Arial Narrow" pitchFamily="34" charset="0"/>
                      </a:endParaRPr>
                    </a:p>
                  </a:txBody>
                  <a:tcPr marL="125889" marR="125889" marT="50398" marB="50398"/>
                </a:tc>
              </a:tr>
              <a:tr h="4934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8. </a:t>
                      </a:r>
                    </a:p>
                  </a:txBody>
                  <a:tcPr marL="125889" marR="125889" marT="50398" marB="50398"/>
                </a:tc>
                <a:tc>
                  <a:txBody>
                    <a:bodyPr/>
                    <a:lstStyle/>
                    <a:p>
                      <a:r>
                        <a:rPr lang="en-US" sz="1800" b="0" dirty="0" smtClean="0"/>
                        <a:t>Tower light</a:t>
                      </a:r>
                      <a:endParaRPr lang="en-US" sz="1800" b="0" dirty="0"/>
                    </a:p>
                  </a:txBody>
                  <a:tcPr marL="125889" marR="125889" marT="50398" marB="50398"/>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AU" sz="1800" dirty="0" smtClean="0"/>
                        <a:t>1</a:t>
                      </a:r>
                      <a:r>
                        <a:rPr lang="en-US" sz="1800" dirty="0" smtClean="0"/>
                        <a:t> Unit</a:t>
                      </a:r>
                    </a:p>
                  </a:txBody>
                  <a:tcPr marL="125889" marR="125889" marT="50398" marB="50398"/>
                </a:tc>
              </a:tr>
              <a:tr h="493483">
                <a:tc>
                  <a:txBody>
                    <a:bodyPr/>
                    <a:lstStyle/>
                    <a:p>
                      <a:pPr algn="ctr"/>
                      <a:r>
                        <a:rPr lang="en-US" sz="1800" dirty="0" smtClean="0"/>
                        <a:t>9.</a:t>
                      </a:r>
                      <a:endParaRPr lang="en-US" sz="1800" dirty="0"/>
                    </a:p>
                  </a:txBody>
                  <a:tcPr marL="125889" marR="125889" marT="50398" marB="50398"/>
                </a:tc>
                <a:tc>
                  <a:txBody>
                    <a:bodyPr/>
                    <a:lstStyle/>
                    <a:p>
                      <a:r>
                        <a:rPr lang="en-US" sz="1800" b="0" dirty="0" err="1" smtClean="0"/>
                        <a:t>Alkon</a:t>
                      </a:r>
                      <a:endParaRPr lang="en-US" sz="1800" b="0" dirty="0"/>
                    </a:p>
                  </a:txBody>
                  <a:tcPr marL="125889" marR="125889" marT="50398" marB="50398"/>
                </a:tc>
                <a:tc>
                  <a:txBody>
                    <a:bodyPr/>
                    <a:lstStyle/>
                    <a:p>
                      <a:pPr algn="r"/>
                      <a:r>
                        <a:rPr lang="id-ID" sz="1800" dirty="0" smtClean="0"/>
                        <a:t>4</a:t>
                      </a:r>
                      <a:r>
                        <a:rPr lang="en-US" sz="1800" dirty="0" smtClean="0"/>
                        <a:t> Unit</a:t>
                      </a:r>
                      <a:endParaRPr lang="en-US" sz="1800" dirty="0"/>
                    </a:p>
                  </a:txBody>
                  <a:tcPr marL="125889" marR="125889" marT="50398" marB="50398"/>
                </a:tc>
              </a:tr>
            </a:tbl>
          </a:graphicData>
        </a:graphic>
      </p:graphicFrame>
      <p:sp>
        <p:nvSpPr>
          <p:cNvPr id="4" name="TextBox 3"/>
          <p:cNvSpPr txBox="1"/>
          <p:nvPr/>
        </p:nvSpPr>
        <p:spPr>
          <a:xfrm>
            <a:off x="274637" y="198437"/>
            <a:ext cx="11190111" cy="838067"/>
          </a:xfrm>
          <a:prstGeom prst="rect">
            <a:avLst/>
          </a:prstGeom>
          <a:solidFill>
            <a:schemeClr val="bg2">
              <a:lumMod val="90000"/>
            </a:schemeClr>
          </a:solidFill>
        </p:spPr>
        <p:txBody>
          <a:bodyPr lIns="128919" tIns="64461" rIns="128919" bIns="64461">
            <a:spAutoFit/>
          </a:bodyPr>
          <a:lstStyle/>
          <a:p>
            <a:pPr algn="ctr">
              <a:defRPr/>
            </a:pPr>
            <a:r>
              <a:rPr lang="en-US" dirty="0">
                <a:latin typeface="Arial Black" pitchFamily="34" charset="0"/>
              </a:rPr>
              <a:t>SARANA DAN PRASARANA PENANGGULANGAN BENCANA</a:t>
            </a:r>
          </a:p>
          <a:p>
            <a:pPr algn="ctr">
              <a:defRPr/>
            </a:pPr>
            <a:r>
              <a:rPr lang="en-US" dirty="0">
                <a:latin typeface="Arial Black" pitchFamily="34" charset="0"/>
              </a:rPr>
              <a:t>PADA BPBD KABUPATEN KARANGANYAR</a:t>
            </a:r>
          </a:p>
        </p:txBody>
      </p:sp>
      <p:pic>
        <p:nvPicPr>
          <p:cNvPr id="8" name="Picture 7" descr="Rangerr.jpg"/>
          <p:cNvPicPr>
            <a:picLocks noChangeAspect="1"/>
          </p:cNvPicPr>
          <p:nvPr/>
        </p:nvPicPr>
        <p:blipFill>
          <a:blip r:embed="rId2" cstate="print"/>
          <a:stretch>
            <a:fillRect/>
          </a:stretch>
        </p:blipFill>
        <p:spPr>
          <a:xfrm>
            <a:off x="5837237" y="1036637"/>
            <a:ext cx="5455179" cy="3042535"/>
          </a:xfrm>
          <a:prstGeom prst="rect">
            <a:avLst/>
          </a:prstGeom>
          <a:ln w="25400">
            <a:solidFill>
              <a:schemeClr val="accent5">
                <a:lumMod val="60000"/>
                <a:lumOff val="40000"/>
              </a:schemeClr>
            </a:solidFill>
          </a:ln>
        </p:spPr>
      </p:pic>
      <p:pic>
        <p:nvPicPr>
          <p:cNvPr id="6" name="Picture 5" descr="DSC_0007.JPG"/>
          <p:cNvPicPr>
            <a:picLocks noChangeAspect="1"/>
          </p:cNvPicPr>
          <p:nvPr/>
        </p:nvPicPr>
        <p:blipFill>
          <a:blip r:embed="rId3" cstate="print"/>
          <a:srcRect l="2682" t="6048" r="2150"/>
          <a:stretch>
            <a:fillRect/>
          </a:stretch>
        </p:blipFill>
        <p:spPr>
          <a:xfrm>
            <a:off x="5899853" y="4131925"/>
            <a:ext cx="4876800" cy="3246437"/>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E:\sip.jpg"/>
          <p:cNvPicPr>
            <a:picLocks noChangeAspect="1" noChangeArrowheads="1"/>
          </p:cNvPicPr>
          <p:nvPr/>
        </p:nvPicPr>
        <p:blipFill>
          <a:blip r:embed="rId4"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38413758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3194333485"/>
              </p:ext>
            </p:extLst>
          </p:nvPr>
        </p:nvGraphicFramePr>
        <p:xfrm>
          <a:off x="305858" y="296290"/>
          <a:ext cx="5409319" cy="6213639"/>
        </p:xfrm>
        <a:graphic>
          <a:graphicData uri="http://schemas.openxmlformats.org/drawingml/2006/table">
            <a:tbl>
              <a:tblPr firstRow="1" bandRow="1">
                <a:tableStyleId>{5C22544A-7EE6-4342-B048-85BDC9FD1C3A}</a:tableStyleId>
              </a:tblPr>
              <a:tblGrid>
                <a:gridCol w="757305"/>
                <a:gridCol w="3137405"/>
                <a:gridCol w="1514609"/>
              </a:tblGrid>
              <a:tr h="619474">
                <a:tc>
                  <a:txBody>
                    <a:bodyPr/>
                    <a:lstStyle/>
                    <a:p>
                      <a:pPr algn="ctr"/>
                      <a:r>
                        <a:rPr lang="en-US" sz="1800" dirty="0" smtClean="0"/>
                        <a:t>NO</a:t>
                      </a:r>
                      <a:endParaRPr lang="en-US" sz="1800" dirty="0"/>
                    </a:p>
                  </a:txBody>
                  <a:tcPr marL="125889" marR="125889" marT="50398" marB="50398"/>
                </a:tc>
                <a:tc>
                  <a:txBody>
                    <a:bodyPr/>
                    <a:lstStyle/>
                    <a:p>
                      <a:pPr algn="ctr"/>
                      <a:r>
                        <a:rPr lang="en-US" sz="1800" dirty="0" smtClean="0"/>
                        <a:t>RINCIAN</a:t>
                      </a:r>
                      <a:endParaRPr lang="en-US" sz="1800" dirty="0"/>
                    </a:p>
                  </a:txBody>
                  <a:tcPr marL="125889" marR="125889" marT="50398" marB="50398"/>
                </a:tc>
                <a:tc>
                  <a:txBody>
                    <a:bodyPr/>
                    <a:lstStyle/>
                    <a:p>
                      <a:pPr algn="ctr"/>
                      <a:r>
                        <a:rPr lang="en-US" sz="1800" dirty="0" smtClean="0"/>
                        <a:t>JUMLAH</a:t>
                      </a:r>
                      <a:endParaRPr lang="en-US" sz="1800" dirty="0"/>
                    </a:p>
                  </a:txBody>
                  <a:tcPr marL="125889" marR="125889" marT="50398" marB="50398"/>
                </a:tc>
              </a:tr>
              <a:tr h="619474">
                <a:tc>
                  <a:txBody>
                    <a:bodyPr/>
                    <a:lstStyle/>
                    <a:p>
                      <a:pPr algn="ctr"/>
                      <a:r>
                        <a:rPr lang="en-US" sz="1800" dirty="0" smtClean="0"/>
                        <a:t>10.</a:t>
                      </a:r>
                      <a:endParaRPr lang="en-US" sz="1800" dirty="0"/>
                    </a:p>
                  </a:txBody>
                  <a:tcPr marL="125889" marR="125889" marT="50398" marB="50398" anchor="ctr"/>
                </a:tc>
                <a:tc>
                  <a:txBody>
                    <a:bodyPr/>
                    <a:lstStyle/>
                    <a:p>
                      <a:r>
                        <a:rPr lang="en-US" sz="1800" dirty="0" err="1" smtClean="0"/>
                        <a:t>Dragbar</a:t>
                      </a:r>
                      <a:r>
                        <a:rPr lang="en-US" sz="1800" baseline="0" dirty="0" smtClean="0"/>
                        <a:t> Basket</a:t>
                      </a:r>
                      <a:endParaRPr lang="en-US" sz="1800" dirty="0"/>
                    </a:p>
                  </a:txBody>
                  <a:tcPr marL="125889" marR="125889" marT="50398" marB="50398" anchor="ctr"/>
                </a:tc>
                <a:tc>
                  <a:txBody>
                    <a:bodyPr/>
                    <a:lstStyle/>
                    <a:p>
                      <a:pPr algn="r"/>
                      <a:r>
                        <a:rPr lang="en-US" sz="1800" dirty="0" smtClean="0"/>
                        <a:t>2 </a:t>
                      </a:r>
                      <a:r>
                        <a:rPr lang="en-US" sz="1800" dirty="0" err="1" smtClean="0"/>
                        <a:t>Buah</a:t>
                      </a:r>
                      <a:endParaRPr lang="en-US" sz="1800" dirty="0"/>
                    </a:p>
                  </a:txBody>
                  <a:tcPr marL="125889" marR="125889" marT="50398" marB="50398" anchor="ctr"/>
                </a:tc>
              </a:tr>
              <a:tr h="638373">
                <a:tc>
                  <a:txBody>
                    <a:bodyPr/>
                    <a:lstStyle/>
                    <a:p>
                      <a:pPr algn="ctr"/>
                      <a:r>
                        <a:rPr lang="en-US" sz="1800" dirty="0" smtClean="0"/>
                        <a:t>11</a:t>
                      </a:r>
                      <a:endParaRPr lang="en-US" sz="1800" dirty="0"/>
                    </a:p>
                  </a:txBody>
                  <a:tcPr marL="125889" marR="125889" marT="50398" marB="50398" anchor="ctr"/>
                </a:tc>
                <a:tc>
                  <a:txBody>
                    <a:bodyPr/>
                    <a:lstStyle/>
                    <a:p>
                      <a:r>
                        <a:rPr lang="en-US" sz="1800" dirty="0" smtClean="0"/>
                        <a:t>Mobil</a:t>
                      </a:r>
                      <a:r>
                        <a:rPr lang="en-US" sz="1800" baseline="0" dirty="0" smtClean="0"/>
                        <a:t> Rescue</a:t>
                      </a:r>
                      <a:r>
                        <a:rPr lang="id-ID" sz="1800" baseline="0" dirty="0" smtClean="0"/>
                        <a:t> Ford Ranger</a:t>
                      </a:r>
                      <a:endParaRPr lang="en-US" sz="1800" dirty="0"/>
                    </a:p>
                  </a:txBody>
                  <a:tcPr marL="125889" marR="125889" marT="50398" marB="50398" anchor="ctr"/>
                </a:tc>
                <a:tc>
                  <a:txBody>
                    <a:bodyPr/>
                    <a:lstStyle/>
                    <a:p>
                      <a:pPr algn="r"/>
                      <a:r>
                        <a:rPr lang="id-ID" sz="1800" smtClean="0"/>
                        <a:t>2</a:t>
                      </a:r>
                      <a:r>
                        <a:rPr lang="en-US" sz="1800" smtClean="0"/>
                        <a:t> </a:t>
                      </a:r>
                      <a:r>
                        <a:rPr lang="en-US" sz="1800" dirty="0" smtClean="0"/>
                        <a:t>unit</a:t>
                      </a:r>
                      <a:endParaRPr lang="en-US" sz="1800" dirty="0"/>
                    </a:p>
                  </a:txBody>
                  <a:tcPr marL="125889" marR="125889" marT="50398" marB="50398" anchor="ctr"/>
                </a:tc>
              </a:tr>
              <a:tr h="619474">
                <a:tc>
                  <a:txBody>
                    <a:bodyPr/>
                    <a:lstStyle/>
                    <a:p>
                      <a:pPr algn="ctr"/>
                      <a:r>
                        <a:rPr lang="en-US" sz="1800" dirty="0" smtClean="0"/>
                        <a:t>12</a:t>
                      </a:r>
                      <a:endParaRPr lang="en-US" sz="1800" dirty="0"/>
                    </a:p>
                  </a:txBody>
                  <a:tcPr marL="125889" marR="125889" marT="50398" marB="50398" anchor="ctr"/>
                </a:tc>
                <a:tc>
                  <a:txBody>
                    <a:bodyPr/>
                    <a:lstStyle/>
                    <a:p>
                      <a:r>
                        <a:rPr lang="en-US" sz="1800" dirty="0" smtClean="0"/>
                        <a:t>Mobil Mitsubishi Triton</a:t>
                      </a:r>
                      <a:endParaRPr lang="en-US" sz="1800" dirty="0"/>
                    </a:p>
                  </a:txBody>
                  <a:tcPr marL="125889" marR="125889" marT="50398" marB="50398" anchor="ctr"/>
                </a:tc>
                <a:tc>
                  <a:txBody>
                    <a:bodyPr/>
                    <a:lstStyle/>
                    <a:p>
                      <a:pPr algn="r"/>
                      <a:r>
                        <a:rPr lang="en-US" sz="1800" dirty="0" smtClean="0"/>
                        <a:t>1 Unit</a:t>
                      </a:r>
                      <a:endParaRPr lang="en-US" sz="1800" dirty="0"/>
                    </a:p>
                  </a:txBody>
                  <a:tcPr marL="125889" marR="125889" marT="50398" marB="50398" anchor="ctr"/>
                </a:tc>
              </a:tr>
              <a:tr h="619474">
                <a:tc>
                  <a:txBody>
                    <a:bodyPr/>
                    <a:lstStyle/>
                    <a:p>
                      <a:pPr algn="ctr"/>
                      <a:r>
                        <a:rPr lang="en-US" sz="1800" dirty="0" smtClean="0"/>
                        <a:t>13</a:t>
                      </a:r>
                      <a:endParaRPr lang="en-US" sz="1800" dirty="0"/>
                    </a:p>
                  </a:txBody>
                  <a:tcPr marL="125889" marR="125889" marT="50398" marB="50398" anchor="ctr"/>
                </a:tc>
                <a:tc>
                  <a:txBody>
                    <a:bodyPr/>
                    <a:lstStyle/>
                    <a:p>
                      <a:r>
                        <a:rPr lang="en-US" sz="1800" dirty="0" smtClean="0"/>
                        <a:t>Mobil Ambulance</a:t>
                      </a:r>
                      <a:r>
                        <a:rPr lang="id-ID" sz="1800" dirty="0" smtClean="0"/>
                        <a:t> APV</a:t>
                      </a:r>
                      <a:endParaRPr lang="en-US" sz="1800" dirty="0"/>
                    </a:p>
                  </a:txBody>
                  <a:tcPr marL="125889" marR="125889" marT="50398" marB="50398" anchor="ctr"/>
                </a:tc>
                <a:tc>
                  <a:txBody>
                    <a:bodyPr/>
                    <a:lstStyle/>
                    <a:p>
                      <a:pPr algn="r"/>
                      <a:r>
                        <a:rPr lang="en-US" sz="1800" dirty="0" smtClean="0"/>
                        <a:t>1 Unit</a:t>
                      </a:r>
                      <a:endParaRPr lang="en-US" sz="1800" dirty="0"/>
                    </a:p>
                  </a:txBody>
                  <a:tcPr marL="125889" marR="125889" marT="50398" marB="50398" anchor="ctr"/>
                </a:tc>
              </a:tr>
              <a:tr h="6194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Narrow" pitchFamily="34" charset="0"/>
                        </a:rPr>
                        <a:t>1</a:t>
                      </a:r>
                      <a:r>
                        <a:rPr lang="id-ID" sz="1800" dirty="0" smtClean="0">
                          <a:latin typeface="Arial Narrow" pitchFamily="34" charset="0"/>
                        </a:rPr>
                        <a:t>4</a:t>
                      </a:r>
                      <a:r>
                        <a:rPr lang="en-US" sz="1800" dirty="0" smtClean="0">
                          <a:latin typeface="Arial Narrow" pitchFamily="34" charset="0"/>
                        </a:rPr>
                        <a:t>.</a:t>
                      </a:r>
                    </a:p>
                  </a:txBody>
                  <a:tcPr marL="125889" marR="125889" marT="50398" marB="50398" anchor="ctr"/>
                </a:tc>
                <a:tc>
                  <a:txBody>
                    <a:bodyPr/>
                    <a:lstStyle/>
                    <a:p>
                      <a:r>
                        <a:rPr lang="id-ID" sz="1800" dirty="0" smtClean="0"/>
                        <a:t>SPM </a:t>
                      </a:r>
                      <a:r>
                        <a:rPr lang="en-US" sz="1800" dirty="0" smtClean="0"/>
                        <a:t>Kawasaki KLX 150</a:t>
                      </a:r>
                      <a:endParaRPr lang="en-US" sz="1800" dirty="0"/>
                    </a:p>
                  </a:txBody>
                  <a:tcPr marL="125889" marR="125889" marT="50398" marB="50398" anchor="ctr"/>
                </a:tc>
                <a:tc>
                  <a:txBody>
                    <a:bodyPr/>
                    <a:lstStyle/>
                    <a:p>
                      <a:pPr algn="r"/>
                      <a:r>
                        <a:rPr lang="id-ID" sz="1800" dirty="0" smtClean="0"/>
                        <a:t>7</a:t>
                      </a:r>
                      <a:r>
                        <a:rPr lang="en-US" sz="1800" dirty="0" smtClean="0"/>
                        <a:t> </a:t>
                      </a:r>
                      <a:r>
                        <a:rPr lang="en-US" sz="1800" dirty="0" err="1" smtClean="0"/>
                        <a:t>buah</a:t>
                      </a:r>
                      <a:endParaRPr lang="en-US" sz="1800" dirty="0"/>
                    </a:p>
                  </a:txBody>
                  <a:tcPr marL="125889" marR="125889" marT="50398" marB="50398" anchor="ctr"/>
                </a:tc>
              </a:tr>
              <a:tr h="619474">
                <a:tc>
                  <a:txBody>
                    <a:bodyPr/>
                    <a:lstStyle/>
                    <a:p>
                      <a:pPr algn="ctr"/>
                      <a:r>
                        <a:rPr lang="id-ID" sz="1800" b="0" dirty="0" smtClean="0"/>
                        <a:t>15</a:t>
                      </a:r>
                      <a:r>
                        <a:rPr lang="en-US" sz="1800" b="0" dirty="0" smtClean="0"/>
                        <a:t>.</a:t>
                      </a:r>
                      <a:endParaRPr lang="en-US" sz="1800" b="0" dirty="0"/>
                    </a:p>
                  </a:txBody>
                  <a:tcPr marL="125889" marR="125889" marT="50398" marB="50398" anchor="ctr"/>
                </a:tc>
                <a:tc>
                  <a:txBody>
                    <a:bodyPr/>
                    <a:lstStyle/>
                    <a:p>
                      <a:r>
                        <a:rPr lang="en-US" sz="1800" dirty="0" smtClean="0"/>
                        <a:t>Mobil DUM-LAP</a:t>
                      </a:r>
                      <a:endParaRPr lang="en-US" sz="1800" dirty="0"/>
                    </a:p>
                  </a:txBody>
                  <a:tcPr marL="125889" marR="125889" marT="50398" marB="50398" anchor="ctr"/>
                </a:tc>
                <a:tc>
                  <a:txBody>
                    <a:bodyPr/>
                    <a:lstStyle/>
                    <a:p>
                      <a:pPr algn="r"/>
                      <a:r>
                        <a:rPr lang="en-US" sz="1800" dirty="0" smtClean="0"/>
                        <a:t>1 Unit</a:t>
                      </a:r>
                      <a:endParaRPr lang="en-US" sz="1800" dirty="0"/>
                    </a:p>
                  </a:txBody>
                  <a:tcPr marL="125889" marR="125889" marT="50398" marB="50398" anchor="ctr"/>
                </a:tc>
              </a:tr>
              <a:tr h="619474">
                <a:tc>
                  <a:txBody>
                    <a:bodyPr/>
                    <a:lstStyle/>
                    <a:p>
                      <a:pPr algn="ctr"/>
                      <a:r>
                        <a:rPr lang="id-ID" sz="1800" b="0" dirty="0" smtClean="0"/>
                        <a:t>1</a:t>
                      </a:r>
                      <a:r>
                        <a:rPr lang="en-AU" sz="1800" b="0" dirty="0" smtClean="0"/>
                        <a:t>6</a:t>
                      </a:r>
                      <a:endParaRPr lang="en-US" sz="1800" b="0" dirty="0"/>
                    </a:p>
                  </a:txBody>
                  <a:tcPr marL="125889" marR="125889" marT="50398" marB="50398" anchor="ctr"/>
                </a:tc>
                <a:tc>
                  <a:txBody>
                    <a:bodyPr/>
                    <a:lstStyle/>
                    <a:p>
                      <a:r>
                        <a:rPr lang="en-US" sz="1800" dirty="0" smtClean="0">
                          <a:latin typeface="Arial Narrow" pitchFamily="34" charset="0"/>
                        </a:rPr>
                        <a:t>Mobil </a:t>
                      </a:r>
                      <a:r>
                        <a:rPr lang="en-US" sz="1800" dirty="0" err="1" smtClean="0">
                          <a:latin typeface="Arial Narrow" pitchFamily="34" charset="0"/>
                        </a:rPr>
                        <a:t>Tangki</a:t>
                      </a:r>
                      <a:r>
                        <a:rPr lang="en-US" sz="1800" dirty="0" smtClean="0">
                          <a:latin typeface="Arial Narrow" pitchFamily="34" charset="0"/>
                        </a:rPr>
                        <a:t> </a:t>
                      </a:r>
                      <a:endParaRPr lang="en-US" sz="1800" dirty="0">
                        <a:latin typeface="Arial Narrow" pitchFamily="34" charset="0"/>
                      </a:endParaRPr>
                    </a:p>
                  </a:txBody>
                  <a:tcPr marL="125889" marR="125889" marT="50398" marB="50398" anchor="ctr"/>
                </a:tc>
                <a:tc>
                  <a:txBody>
                    <a:bodyPr/>
                    <a:lstStyle/>
                    <a:p>
                      <a:pPr algn="r"/>
                      <a:endParaRPr lang="en-US" sz="1800" dirty="0">
                        <a:latin typeface="Arial Narrow" pitchFamily="34" charset="0"/>
                      </a:endParaRPr>
                    </a:p>
                  </a:txBody>
                  <a:tcPr marL="125889" marR="125889" marT="50398" marB="50398" anchor="ctr"/>
                </a:tc>
              </a:tr>
              <a:tr h="619474">
                <a:tc>
                  <a:txBody>
                    <a:bodyPr/>
                    <a:lstStyle/>
                    <a:p>
                      <a:pPr algn="ctr"/>
                      <a:r>
                        <a:rPr lang="id-ID" sz="1800" b="0" dirty="0" smtClean="0"/>
                        <a:t>1</a:t>
                      </a:r>
                      <a:r>
                        <a:rPr lang="en-AU" sz="1800" b="0" dirty="0" smtClean="0"/>
                        <a:t>7</a:t>
                      </a:r>
                      <a:endParaRPr lang="en-US" sz="1800" b="0" dirty="0"/>
                    </a:p>
                  </a:txBody>
                  <a:tcPr marL="125889" marR="125889" marT="50398" marB="50398" anchor="ctr"/>
                </a:tc>
                <a:tc>
                  <a:txBody>
                    <a:bodyPr/>
                    <a:lstStyle/>
                    <a:p>
                      <a:r>
                        <a:rPr lang="id-ID" sz="1800" dirty="0" smtClean="0">
                          <a:latin typeface="Arial Narrow" pitchFamily="34" charset="0"/>
                        </a:rPr>
                        <a:t>Pick-Up</a:t>
                      </a:r>
                      <a:endParaRPr lang="en-US" sz="1800" dirty="0">
                        <a:latin typeface="Arial Narrow" pitchFamily="34" charset="0"/>
                      </a:endParaRPr>
                    </a:p>
                  </a:txBody>
                  <a:tcPr marL="125889" marR="125889" marT="50398" marB="50398" anchor="ctr"/>
                </a:tc>
                <a:tc>
                  <a:txBody>
                    <a:bodyPr/>
                    <a:lstStyle/>
                    <a:p>
                      <a:pPr algn="r"/>
                      <a:r>
                        <a:rPr lang="en-US" sz="1800" dirty="0" smtClean="0">
                          <a:latin typeface="Arial Narrow" pitchFamily="34" charset="0"/>
                        </a:rPr>
                        <a:t>1 </a:t>
                      </a:r>
                      <a:r>
                        <a:rPr lang="id-ID" sz="1800" dirty="0" smtClean="0">
                          <a:latin typeface="Arial Narrow" pitchFamily="34" charset="0"/>
                        </a:rPr>
                        <a:t>Unit</a:t>
                      </a:r>
                      <a:endParaRPr lang="en-US" sz="1800" dirty="0">
                        <a:latin typeface="Arial Narrow" pitchFamily="34" charset="0"/>
                      </a:endParaRPr>
                    </a:p>
                  </a:txBody>
                  <a:tcPr marL="125889" marR="125889" marT="50398" marB="50398" anchor="ctr"/>
                </a:tc>
              </a:tr>
              <a:tr h="619474">
                <a:tc>
                  <a:txBody>
                    <a:bodyPr/>
                    <a:lstStyle/>
                    <a:p>
                      <a:pPr algn="ctr"/>
                      <a:r>
                        <a:rPr lang="id-ID" sz="1800" b="0" dirty="0" smtClean="0"/>
                        <a:t>1</a:t>
                      </a:r>
                      <a:r>
                        <a:rPr lang="en-AU" sz="1800" b="0" dirty="0" smtClean="0"/>
                        <a:t>8</a:t>
                      </a:r>
                      <a:endParaRPr lang="en-US" sz="1800" b="0" dirty="0"/>
                    </a:p>
                  </a:txBody>
                  <a:tcPr marL="125889" marR="125889" marT="50398" marB="50398" anchor="ctr"/>
                </a:tc>
                <a:tc>
                  <a:txBody>
                    <a:bodyPr/>
                    <a:lstStyle/>
                    <a:p>
                      <a:r>
                        <a:rPr lang="id-ID" sz="1800" b="0" dirty="0" smtClean="0"/>
                        <a:t>Mobil Operasional APV</a:t>
                      </a:r>
                      <a:endParaRPr lang="en-US" sz="1800" b="0" dirty="0"/>
                    </a:p>
                  </a:txBody>
                  <a:tcPr marL="125889" marR="125889" marT="50398" marB="50398" anchor="ctr"/>
                </a:tc>
                <a:tc>
                  <a:txBody>
                    <a:bodyPr/>
                    <a:lstStyle/>
                    <a:p>
                      <a:pPr algn="r"/>
                      <a:r>
                        <a:rPr lang="id-ID" sz="1800" dirty="0" smtClean="0"/>
                        <a:t>1</a:t>
                      </a:r>
                      <a:r>
                        <a:rPr lang="en-US" sz="1800" dirty="0" smtClean="0"/>
                        <a:t> </a:t>
                      </a:r>
                      <a:r>
                        <a:rPr lang="id-ID" sz="1800" dirty="0" smtClean="0"/>
                        <a:t>Unit</a:t>
                      </a:r>
                      <a:endParaRPr lang="en-US" sz="1800" dirty="0"/>
                    </a:p>
                  </a:txBody>
                  <a:tcPr marL="125889" marR="125889" marT="50398" marB="50398" anchor="ctr"/>
                </a:tc>
              </a:tr>
            </a:tbl>
          </a:graphicData>
        </a:graphic>
      </p:graphicFrame>
      <p:pic>
        <p:nvPicPr>
          <p:cNvPr id="6" name="Picture 5" descr="DSC_0002.JPG"/>
          <p:cNvPicPr>
            <a:picLocks noChangeAspect="1"/>
          </p:cNvPicPr>
          <p:nvPr/>
        </p:nvPicPr>
        <p:blipFill>
          <a:blip r:embed="rId2" cstate="print"/>
          <a:stretch>
            <a:fillRect/>
          </a:stretch>
        </p:blipFill>
        <p:spPr>
          <a:xfrm>
            <a:off x="5792258" y="274637"/>
            <a:ext cx="5410200" cy="3147557"/>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Picture 9" descr="IMG_1862.JPG"/>
          <p:cNvPicPr>
            <a:picLocks noChangeAspect="1"/>
          </p:cNvPicPr>
          <p:nvPr/>
        </p:nvPicPr>
        <p:blipFill>
          <a:blip r:embed="rId3" cstate="print"/>
          <a:stretch>
            <a:fillRect/>
          </a:stretch>
        </p:blipFill>
        <p:spPr>
          <a:xfrm>
            <a:off x="5792258" y="3496690"/>
            <a:ext cx="5455179" cy="2855877"/>
          </a:xfrm>
          <a:prstGeom prst="rect">
            <a:avLst/>
          </a:prstGeom>
          <a:ln w="25400">
            <a:solidFill>
              <a:schemeClr val="accent5">
                <a:lumMod val="60000"/>
                <a:lumOff val="40000"/>
              </a:schemeClr>
            </a:solidFill>
          </a:ln>
        </p:spPr>
      </p:pic>
      <p:pic>
        <p:nvPicPr>
          <p:cNvPr id="7" name="Picture 3" descr="E:\sip.jpg"/>
          <p:cNvPicPr>
            <a:picLocks noChangeAspect="1" noChangeArrowheads="1"/>
          </p:cNvPicPr>
          <p:nvPr/>
        </p:nvPicPr>
        <p:blipFill>
          <a:blip r:embed="rId4"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290942546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7"/>
            <a:ext cx="12588875" cy="7559358"/>
          </a:xfrm>
          <a:prstGeom prst="rect">
            <a:avLst/>
          </a:prstGeom>
          <a:ln>
            <a:noFill/>
          </a:ln>
          <a:effectLst>
            <a:softEdge rad="112500"/>
          </a:effectLst>
        </p:spPr>
      </p:pic>
      <p:sp>
        <p:nvSpPr>
          <p:cNvPr id="6" name="Rectangle 5"/>
          <p:cNvSpPr/>
          <p:nvPr/>
        </p:nvSpPr>
        <p:spPr>
          <a:xfrm>
            <a:off x="15558" y="3017837"/>
            <a:ext cx="12588875" cy="1439696"/>
          </a:xfrm>
          <a:prstGeom prst="rect">
            <a:avLst/>
          </a:prstGeom>
          <a:noFill/>
          <a:ln>
            <a:noFill/>
          </a:ln>
          <a:effectLst>
            <a:outerShdw blurRad="50800" dist="38100" dir="5400000" algn="t" rotWithShape="0">
              <a:prstClr val="black">
                <a:alpha val="40000"/>
              </a:prstClr>
            </a:outerShdw>
          </a:effectLst>
        </p:spPr>
        <p:txBody>
          <a:bodyPr wrap="square" lIns="115132" tIns="57566" rIns="115132" bIns="57566">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effectLst>
                  <a:glow rad="228600">
                    <a:schemeClr val="accent2">
                      <a:satMod val="175000"/>
                      <a:alpha val="40000"/>
                    </a:schemeClr>
                  </a:glow>
                </a:effectLst>
                <a:latin typeface="Eras Bold ITC" panose="020B0907030504020204" pitchFamily="34" charset="0"/>
              </a:rPr>
              <a:t>BADAN PENANGGULANGAN BENCANA DAERAH</a:t>
            </a:r>
          </a:p>
          <a:p>
            <a:pPr algn="ctr"/>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Franklin Gothic Heavy" pitchFamily="34" charset="0"/>
                <a:ea typeface="DFPOP1-W9" pitchFamily="1" charset="-128"/>
              </a:rPr>
              <a:t>Jl.RM </a:t>
            </a:r>
            <a:r>
              <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Franklin Gothic Heavy" pitchFamily="34" charset="0"/>
                <a:ea typeface="DFPOP1-W9" pitchFamily="1" charset="-128"/>
              </a:rPr>
              <a:t>SAID NOMOR 09, KARANGANYAR, TELP (0271) 495 997/ FAX (0271) 495 997</a:t>
            </a:r>
          </a:p>
          <a:p>
            <a:pPr algn="ctr"/>
            <a:endParaRPr lang="en-US"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Franklin Gothic Heavy" pitchFamily="34" charset="0"/>
            </a:endParaRPr>
          </a:p>
        </p:txBody>
      </p:sp>
      <p:sp>
        <p:nvSpPr>
          <p:cNvPr id="7" name="Rectangle 6"/>
          <p:cNvSpPr/>
          <p:nvPr/>
        </p:nvSpPr>
        <p:spPr>
          <a:xfrm>
            <a:off x="15558" y="2399748"/>
            <a:ext cx="12588874" cy="608699"/>
          </a:xfrm>
          <a:prstGeom prst="rect">
            <a:avLst/>
          </a:prstGeom>
          <a:noFill/>
        </p:spPr>
        <p:txBody>
          <a:bodyPr wrap="square" lIns="115132" tIns="57566" rIns="115132" bIns="57566">
            <a:spAutoFit/>
          </a:bodyPr>
          <a:lstStyle/>
          <a:p>
            <a:pPr algn="ctr"/>
            <a:r>
              <a:rPr lang="en-US" sz="3200" dirty="0" smtClean="0">
                <a:ln w="18415" cmpd="sng">
                  <a:solidFill>
                    <a:srgbClr val="FFFFFF"/>
                  </a:solidFill>
                  <a:prstDash val="solid"/>
                </a:ln>
                <a:solidFill>
                  <a:srgbClr val="FFFFFF"/>
                </a:solidFill>
                <a:effectLst>
                  <a:glow rad="101600">
                    <a:schemeClr val="accent3">
                      <a:satMod val="175000"/>
                      <a:alpha val="40000"/>
                    </a:schemeClr>
                  </a:glow>
                  <a:outerShdw blurRad="63500" dir="3600000" algn="tl" rotWithShape="0">
                    <a:srgbClr val="000000">
                      <a:alpha val="70000"/>
                    </a:srgbClr>
                  </a:outerShdw>
                </a:effectLst>
              </a:rPr>
              <a:t>PEMERINTAH KABUPATEN KARANGANYAR</a:t>
            </a:r>
          </a:p>
        </p:txBody>
      </p:sp>
      <p:pic>
        <p:nvPicPr>
          <p:cNvPr id="8" name="Picture 7" descr="logo-warna.png"/>
          <p:cNvPicPr>
            <a:picLocks noChangeAspect="1"/>
          </p:cNvPicPr>
          <p:nvPr/>
        </p:nvPicPr>
        <p:blipFill>
          <a:blip r:embed="rId4" cstate="print"/>
          <a:stretch>
            <a:fillRect/>
          </a:stretch>
        </p:blipFill>
        <p:spPr>
          <a:xfrm>
            <a:off x="4313237" y="1295920"/>
            <a:ext cx="1047404" cy="1243392"/>
          </a:xfrm>
          <a:prstGeom prst="rect">
            <a:avLst/>
          </a:prstGeom>
          <a:ln>
            <a:noFill/>
          </a:ln>
          <a:effectLst>
            <a:outerShdw blurRad="292100" dist="139700" dir="2700000" algn="tl" rotWithShape="0">
              <a:srgbClr val="333333">
                <a:alpha val="65000"/>
              </a:srgbClr>
            </a:outerShdw>
          </a:effectLst>
        </p:spPr>
      </p:pic>
      <p:pic>
        <p:nvPicPr>
          <p:cNvPr id="9" name="Picture 8" descr="bp tiga D.jpg"/>
          <p:cNvPicPr>
            <a:picLocks noChangeAspect="1"/>
          </p:cNvPicPr>
          <p:nvPr/>
        </p:nvPicPr>
        <p:blipFill>
          <a:blip r:embed="rId5" cstate="print"/>
          <a:stretch>
            <a:fillRect/>
          </a:stretch>
        </p:blipFill>
        <p:spPr>
          <a:xfrm>
            <a:off x="7003745" y="1295918"/>
            <a:ext cx="1195692" cy="11760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0" y="317"/>
            <a:ext cx="12588875" cy="1162697"/>
          </a:xfrm>
          <a:prstGeom prst="rect">
            <a:avLst/>
          </a:prstGeom>
          <a:solidFill>
            <a:srgbClr val="FF3300">
              <a:alpha val="57000"/>
            </a:srgbClr>
          </a:solidFill>
          <a:effectLst>
            <a:outerShdw blurRad="50800" dist="38100" dir="5400000" algn="t" rotWithShape="0">
              <a:prstClr val="black">
                <a:alpha val="40000"/>
              </a:prstClr>
            </a:outerShdw>
          </a:effectLst>
        </p:spPr>
        <p:txBody>
          <a:bodyPr wrap="square" lIns="115132" tIns="57566" rIns="115132" bIns="57566">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P R O F I L</a:t>
            </a:r>
            <a:endParaRPr lang="en-US" sz="6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sp>
        <p:nvSpPr>
          <p:cNvPr id="10" name="Rectangle 9"/>
          <p:cNvSpPr/>
          <p:nvPr/>
        </p:nvSpPr>
        <p:spPr>
          <a:xfrm>
            <a:off x="3350532" y="6463258"/>
            <a:ext cx="6553199" cy="947245"/>
          </a:xfrm>
          <a:prstGeom prst="rect">
            <a:avLst/>
          </a:prstGeom>
        </p:spPr>
        <p:style>
          <a:lnRef idx="3">
            <a:schemeClr val="lt1"/>
          </a:lnRef>
          <a:fillRef idx="1">
            <a:schemeClr val="accent1"/>
          </a:fillRef>
          <a:effectRef idx="1">
            <a:schemeClr val="accent1"/>
          </a:effectRef>
          <a:fontRef idx="minor">
            <a:schemeClr val="lt1"/>
          </a:fontRef>
        </p:style>
        <p:txBody>
          <a:bodyPr wrap="square" lIns="115125" tIns="57562" rIns="115125" bIns="57562">
            <a:spAutoFit/>
          </a:bodyPr>
          <a:lstStyle/>
          <a:p>
            <a:pPr algn="ctr"/>
            <a:r>
              <a:rPr lang="id-ID"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Disampaikan Oleh :</a:t>
            </a:r>
          </a:p>
          <a:p>
            <a:pPr algn="ctr"/>
            <a:r>
              <a:rPr lang="en-US" sz="1800" b="1" dirty="0" smtClean="0">
                <a:latin typeface="Arial" panose="020B0604020202020204" pitchFamily="34" charset="0"/>
                <a:cs typeface="Arial" panose="020B0604020202020204" pitchFamily="34" charset="0"/>
              </a:rPr>
              <a:t>H</a:t>
            </a:r>
            <a:r>
              <a:rPr lang="id-ID" sz="1800" b="1" dirty="0" smtClean="0">
                <a:latin typeface="Arial" panose="020B0604020202020204" pitchFamily="34" charset="0"/>
                <a:cs typeface="Arial" panose="020B0604020202020204" pitchFamily="34" charset="0"/>
              </a:rPr>
              <a:t>ENDRO</a:t>
            </a:r>
            <a:r>
              <a:rPr lang="en-US" sz="1800" b="1" dirty="0" smtClean="0">
                <a:latin typeface="Arial" panose="020B0604020202020204" pitchFamily="34" charset="0"/>
                <a:cs typeface="Arial" panose="020B0604020202020204" pitchFamily="34" charset="0"/>
              </a:rPr>
              <a:t> P</a:t>
            </a:r>
            <a:r>
              <a:rPr lang="id-ID" sz="1800" b="1" dirty="0" smtClean="0">
                <a:latin typeface="Arial" panose="020B0604020202020204" pitchFamily="34" charset="0"/>
                <a:cs typeface="Arial" panose="020B0604020202020204" pitchFamily="34" charset="0"/>
              </a:rPr>
              <a:t>RAYITNO</a:t>
            </a:r>
            <a:r>
              <a:rPr lang="en-US" sz="1800" b="1" dirty="0" smtClean="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SH, MM</a:t>
            </a:r>
            <a:r>
              <a:rPr lang="id-ID" sz="1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endParaRPr lang="en-AU" sz="1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ctr"/>
            <a:r>
              <a:rPr lang="id-ID"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Kepala </a:t>
            </a:r>
            <a:r>
              <a:rPr lang="id-ID"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Sekretariat </a:t>
            </a:r>
            <a:r>
              <a:rPr lang="id-ID"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BPBD Kabupaten Karanganyar</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34" presetClass="emph" presetSubtype="0" fill="hold" grpId="0"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6"/>
                                        </p:tgtEl>
                                        <p:attrNameLst>
                                          <p:attrName>ppt_x</p:attrName>
                                          <p:attrName>ppt_y</p:attrName>
                                        </p:attrNameLst>
                                      </p:cBhvr>
                                    </p:animMotion>
                                    <p:animRot by="1500000">
                                      <p:cBhvr>
                                        <p:cTn id="17" dur="125" fill="hold">
                                          <p:stCondLst>
                                            <p:cond delay="0"/>
                                          </p:stCondLst>
                                        </p:cTn>
                                        <p:tgtEl>
                                          <p:spTgt spid="6"/>
                                        </p:tgtEl>
                                        <p:attrNameLst>
                                          <p:attrName>r</p:attrName>
                                        </p:attrNameLst>
                                      </p:cBhvr>
                                    </p:animRot>
                                    <p:animRot by="-1500000">
                                      <p:cBhvr>
                                        <p:cTn id="18" dur="125" fill="hold">
                                          <p:stCondLst>
                                            <p:cond delay="125"/>
                                          </p:stCondLst>
                                        </p:cTn>
                                        <p:tgtEl>
                                          <p:spTgt spid="6"/>
                                        </p:tgtEl>
                                        <p:attrNameLst>
                                          <p:attrName>r</p:attrName>
                                        </p:attrNameLst>
                                      </p:cBhvr>
                                    </p:animRot>
                                    <p:animRot by="-1500000">
                                      <p:cBhvr>
                                        <p:cTn id="19" dur="125" fill="hold">
                                          <p:stCondLst>
                                            <p:cond delay="250"/>
                                          </p:stCondLst>
                                        </p:cTn>
                                        <p:tgtEl>
                                          <p:spTgt spid="6"/>
                                        </p:tgtEl>
                                        <p:attrNameLst>
                                          <p:attrName>r</p:attrName>
                                        </p:attrNameLst>
                                      </p:cBhvr>
                                    </p:animRot>
                                    <p:animRot by="1500000">
                                      <p:cBhvr>
                                        <p:cTn id="20" dur="125" fill="hold">
                                          <p:stCondLst>
                                            <p:cond delay="375"/>
                                          </p:stCondLst>
                                        </p:cTn>
                                        <p:tgtEl>
                                          <p:spTgt spid="6"/>
                                        </p:tgtEl>
                                        <p:attrNameLst>
                                          <p:attrName>r</p:attrName>
                                        </p:attrNameLst>
                                      </p:cBhvr>
                                    </p:animRot>
                                  </p:childTnLst>
                                </p:cTn>
                              </p:par>
                            </p:childTnLst>
                          </p:cTn>
                        </p:par>
                        <p:par>
                          <p:cTn id="21" fill="hold">
                            <p:stCondLst>
                              <p:cond delay="6100"/>
                            </p:stCondLst>
                            <p:childTnLst>
                              <p:par>
                                <p:cTn id="22" presetID="4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anim calcmode="lin" valueType="num">
                                      <p:cBhvr>
                                        <p:cTn id="25" dur="2000" fill="hold"/>
                                        <p:tgtEl>
                                          <p:spTgt spid="10"/>
                                        </p:tgtEl>
                                        <p:attrNameLst>
                                          <p:attrName>ppt_w</p:attrName>
                                        </p:attrNameLst>
                                      </p:cBhvr>
                                      <p:tavLst>
                                        <p:tav tm="0" fmla="#ppt_w*sin(2.5*pi*$)">
                                          <p:val>
                                            <p:fltVal val="0"/>
                                          </p:val>
                                        </p:tav>
                                        <p:tav tm="100000">
                                          <p:val>
                                            <p:fltVal val="1"/>
                                          </p:val>
                                        </p:tav>
                                      </p:tavLst>
                                    </p:anim>
                                    <p:anim calcmode="lin" valueType="num">
                                      <p:cBhvr>
                                        <p:cTn id="2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1"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880341968"/>
              </p:ext>
            </p:extLst>
          </p:nvPr>
        </p:nvGraphicFramePr>
        <p:xfrm>
          <a:off x="347851" y="198437"/>
          <a:ext cx="6609158" cy="7103803"/>
        </p:xfrm>
        <a:graphic>
          <a:graphicData uri="http://schemas.openxmlformats.org/drawingml/2006/table">
            <a:tbl>
              <a:tblPr firstRow="1" bandRow="1">
                <a:tableStyleId>{5C22544A-7EE6-4342-B048-85BDC9FD1C3A}</a:tableStyleId>
              </a:tblPr>
              <a:tblGrid>
                <a:gridCol w="722876"/>
                <a:gridCol w="4312673"/>
                <a:gridCol w="1573609"/>
              </a:tblGrid>
              <a:tr h="460093">
                <a:tc gridSpan="3">
                  <a:txBody>
                    <a:bodyPr/>
                    <a:lstStyle/>
                    <a:p>
                      <a:pPr algn="l"/>
                      <a:r>
                        <a:rPr lang="en-US" sz="2100" dirty="0" smtClean="0"/>
                        <a:t>B. PERALATAN KHUSUS</a:t>
                      </a:r>
                      <a:endParaRPr lang="en-US" sz="2100" dirty="0"/>
                    </a:p>
                  </a:txBody>
                  <a:tcPr marL="125889" marR="125889" marT="50398" marB="50398" anchor="ctr">
                    <a:solidFill>
                      <a:schemeClr val="accent6">
                        <a:lumMod val="75000"/>
                        <a:alpha val="80000"/>
                      </a:schemeClr>
                    </a:solidFill>
                  </a:tcPr>
                </a:tc>
                <a:tc hMerge="1">
                  <a:txBody>
                    <a:bodyPr/>
                    <a:lstStyle/>
                    <a:p>
                      <a:pPr algn="ctr"/>
                      <a:endParaRPr lang="en-US" dirty="0"/>
                    </a:p>
                  </a:txBody>
                  <a:tcPr anchor="ctr">
                    <a:solidFill>
                      <a:schemeClr val="accent6">
                        <a:lumMod val="75000"/>
                        <a:alpha val="80000"/>
                      </a:schemeClr>
                    </a:solidFill>
                  </a:tcPr>
                </a:tc>
                <a:tc hMerge="1">
                  <a:txBody>
                    <a:bodyPr/>
                    <a:lstStyle/>
                    <a:p>
                      <a:pPr algn="ctr"/>
                      <a:endParaRPr lang="en-US" dirty="0"/>
                    </a:p>
                  </a:txBody>
                  <a:tcPr anchor="ctr">
                    <a:solidFill>
                      <a:schemeClr val="accent6">
                        <a:lumMod val="75000"/>
                        <a:alpha val="80000"/>
                      </a:schemeClr>
                    </a:solidFill>
                  </a:tcPr>
                </a:tc>
              </a:tr>
              <a:tr h="739168">
                <a:tc>
                  <a:txBody>
                    <a:bodyPr/>
                    <a:lstStyle/>
                    <a:p>
                      <a:pPr algn="ctr"/>
                      <a:r>
                        <a:rPr lang="en-US" sz="2100" dirty="0" smtClean="0">
                          <a:solidFill>
                            <a:schemeClr val="bg2">
                              <a:lumMod val="10000"/>
                            </a:schemeClr>
                          </a:solidFill>
                        </a:rPr>
                        <a:t>NO</a:t>
                      </a:r>
                      <a:endParaRPr lang="en-US" sz="2100" dirty="0">
                        <a:solidFill>
                          <a:schemeClr val="bg2">
                            <a:lumMod val="10000"/>
                          </a:schemeClr>
                        </a:solidFill>
                      </a:endParaRPr>
                    </a:p>
                  </a:txBody>
                  <a:tcPr marL="125889" marR="125889" marT="50398" marB="50398" anchor="ctr">
                    <a:solidFill>
                      <a:schemeClr val="accent6">
                        <a:lumMod val="75000"/>
                        <a:alpha val="80000"/>
                      </a:schemeClr>
                    </a:solidFill>
                  </a:tcPr>
                </a:tc>
                <a:tc>
                  <a:txBody>
                    <a:bodyPr/>
                    <a:lstStyle/>
                    <a:p>
                      <a:pPr algn="ctr"/>
                      <a:r>
                        <a:rPr lang="en-US" sz="2100" dirty="0" smtClean="0">
                          <a:solidFill>
                            <a:schemeClr val="bg2">
                              <a:lumMod val="10000"/>
                            </a:schemeClr>
                          </a:solidFill>
                        </a:rPr>
                        <a:t>NAMA PERALATAN</a:t>
                      </a:r>
                      <a:endParaRPr lang="en-US" sz="2100" dirty="0">
                        <a:solidFill>
                          <a:schemeClr val="bg2">
                            <a:lumMod val="10000"/>
                          </a:schemeClr>
                        </a:solidFill>
                      </a:endParaRPr>
                    </a:p>
                  </a:txBody>
                  <a:tcPr marL="125889" marR="125889" marT="50398" marB="50398" anchor="ctr">
                    <a:solidFill>
                      <a:schemeClr val="accent6">
                        <a:lumMod val="75000"/>
                        <a:alpha val="80000"/>
                      </a:schemeClr>
                    </a:solidFill>
                  </a:tcPr>
                </a:tc>
                <a:tc>
                  <a:txBody>
                    <a:bodyPr/>
                    <a:lstStyle/>
                    <a:p>
                      <a:pPr algn="ctr"/>
                      <a:r>
                        <a:rPr lang="en-US" sz="2100" dirty="0" smtClean="0">
                          <a:solidFill>
                            <a:schemeClr val="bg2">
                              <a:lumMod val="10000"/>
                            </a:schemeClr>
                          </a:solidFill>
                        </a:rPr>
                        <a:t>JUMLAH</a:t>
                      </a:r>
                      <a:endParaRPr lang="en-US" sz="2100" dirty="0">
                        <a:solidFill>
                          <a:schemeClr val="bg2">
                            <a:lumMod val="10000"/>
                          </a:schemeClr>
                        </a:solidFill>
                      </a:endParaRPr>
                    </a:p>
                  </a:txBody>
                  <a:tcPr marL="125889" marR="125889" marT="50398" marB="50398" anchor="ctr">
                    <a:solidFill>
                      <a:schemeClr val="accent6">
                        <a:lumMod val="75000"/>
                        <a:alpha val="80000"/>
                      </a:schemeClr>
                    </a:solidFill>
                  </a:tcPr>
                </a:tc>
              </a:tr>
              <a:tr h="421753">
                <a:tc>
                  <a:txBody>
                    <a:bodyPr/>
                    <a:lstStyle/>
                    <a:p>
                      <a:pPr algn="ctr"/>
                      <a:r>
                        <a:rPr lang="en-US" sz="1800" dirty="0" smtClean="0">
                          <a:ln>
                            <a:solidFill>
                              <a:schemeClr val="tx1"/>
                            </a:solidFill>
                          </a:ln>
                          <a:latin typeface="Arial Narrow" pitchFamily="34" charset="0"/>
                        </a:rPr>
                        <a:t>1.</a:t>
                      </a:r>
                      <a:endParaRPr lang="en-US" sz="1800" dirty="0">
                        <a:ln>
                          <a:solidFill>
                            <a:schemeClr val="tx1"/>
                          </a:solidFill>
                        </a:ln>
                        <a:latin typeface="Arial Narrow" pitchFamily="34" charset="0"/>
                      </a:endParaRPr>
                    </a:p>
                  </a:txBody>
                  <a:tcPr marL="125889" marR="125889" marT="50398" marB="50398"/>
                </a:tc>
                <a:tc>
                  <a:txBody>
                    <a:bodyPr/>
                    <a:lstStyle/>
                    <a:p>
                      <a:r>
                        <a:rPr lang="en-US" sz="1800" dirty="0" smtClean="0">
                          <a:ln>
                            <a:solidFill>
                              <a:schemeClr val="tx1"/>
                            </a:solidFill>
                          </a:ln>
                          <a:latin typeface="Arial Narrow" pitchFamily="34" charset="0"/>
                        </a:rPr>
                        <a:t>PERALATAN SELAM</a:t>
                      </a:r>
                      <a:endParaRPr lang="en-US" sz="1800" dirty="0">
                        <a:ln>
                          <a:solidFill>
                            <a:schemeClr val="tx1"/>
                          </a:solidFill>
                        </a:ln>
                        <a:latin typeface="Arial Narrow" pitchFamily="34" charset="0"/>
                      </a:endParaRPr>
                    </a:p>
                  </a:txBody>
                  <a:tcPr marL="125889" marR="125889" marT="50398" marB="50398"/>
                </a:tc>
                <a:tc>
                  <a:txBody>
                    <a:bodyPr/>
                    <a:lstStyle/>
                    <a:p>
                      <a:pPr algn="r"/>
                      <a:r>
                        <a:rPr lang="en-US" sz="1800" dirty="0" smtClean="0">
                          <a:ln>
                            <a:solidFill>
                              <a:schemeClr val="tx1"/>
                            </a:solidFill>
                          </a:ln>
                          <a:latin typeface="Arial Narrow" pitchFamily="34" charset="0"/>
                        </a:rPr>
                        <a:t>2 UNIT</a:t>
                      </a:r>
                      <a:endParaRPr lang="en-US" sz="1800" dirty="0">
                        <a:ln>
                          <a:solidFill>
                            <a:schemeClr val="tx1"/>
                          </a:solidFill>
                        </a:ln>
                        <a:latin typeface="Arial Narrow" pitchFamily="34" charset="0"/>
                      </a:endParaRPr>
                    </a:p>
                  </a:txBody>
                  <a:tcPr marL="125889" marR="125889" marT="50398" marB="50398"/>
                </a:tc>
              </a:tr>
              <a:tr h="421753">
                <a:tc>
                  <a:txBody>
                    <a:bodyPr/>
                    <a:lstStyle/>
                    <a:p>
                      <a:pPr algn="ctr"/>
                      <a:r>
                        <a:rPr lang="en-US" sz="1800" b="0" dirty="0" smtClean="0">
                          <a:ln>
                            <a:solidFill>
                              <a:schemeClr val="tx1"/>
                            </a:solidFill>
                          </a:ln>
                        </a:rPr>
                        <a:t>2.</a:t>
                      </a:r>
                      <a:endParaRPr lang="en-US" sz="1800" b="0" dirty="0">
                        <a:ln>
                          <a:solidFill>
                            <a:schemeClr val="tx1"/>
                          </a:solidFill>
                        </a:ln>
                      </a:endParaRPr>
                    </a:p>
                  </a:txBody>
                  <a:tcPr marL="125889" marR="125889" marT="50398" marB="50398"/>
                </a:tc>
                <a:tc>
                  <a:txBody>
                    <a:bodyPr/>
                    <a:lstStyle/>
                    <a:p>
                      <a:r>
                        <a:rPr lang="en-US" sz="1800" b="0" dirty="0" smtClean="0">
                          <a:ln>
                            <a:solidFill>
                              <a:schemeClr val="tx1"/>
                            </a:solidFill>
                          </a:ln>
                        </a:rPr>
                        <a:t>BREATHING APARATUS</a:t>
                      </a:r>
                      <a:endParaRPr lang="en-US" sz="1800" b="0" dirty="0">
                        <a:ln>
                          <a:solidFill>
                            <a:schemeClr val="tx1"/>
                          </a:solidFill>
                        </a:ln>
                      </a:endParaRPr>
                    </a:p>
                  </a:txBody>
                  <a:tcPr marL="125889" marR="125889" marT="50398" marB="50398"/>
                </a:tc>
                <a:tc>
                  <a:txBody>
                    <a:bodyPr/>
                    <a:lstStyle/>
                    <a:p>
                      <a:pPr algn="r"/>
                      <a:r>
                        <a:rPr lang="en-US" sz="1800" dirty="0" smtClean="0">
                          <a:ln>
                            <a:solidFill>
                              <a:schemeClr val="tx1"/>
                            </a:solidFill>
                          </a:ln>
                        </a:rPr>
                        <a:t>2</a:t>
                      </a:r>
                      <a:r>
                        <a:rPr lang="en-US" sz="1800" baseline="0" dirty="0" smtClean="0">
                          <a:ln>
                            <a:solidFill>
                              <a:schemeClr val="tx1"/>
                            </a:solidFill>
                          </a:ln>
                        </a:rPr>
                        <a:t> 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3.</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ALAT VERTICAL</a:t>
                      </a:r>
                      <a:r>
                        <a:rPr lang="en-US" sz="1800" baseline="0" dirty="0" smtClean="0">
                          <a:ln>
                            <a:solidFill>
                              <a:schemeClr val="tx1"/>
                            </a:solidFill>
                          </a:ln>
                        </a:rPr>
                        <a:t>  RESCUE</a:t>
                      </a:r>
                      <a:endParaRPr lang="en-US" sz="1800" dirty="0">
                        <a:ln>
                          <a:solidFill>
                            <a:schemeClr val="tx1"/>
                          </a:solidFill>
                        </a:ln>
                      </a:endParaRPr>
                    </a:p>
                  </a:txBody>
                  <a:tcPr marL="125889" marR="125889" marT="50398" marB="50398"/>
                </a:tc>
                <a:tc>
                  <a:txBody>
                    <a:bodyPr/>
                    <a:lstStyle/>
                    <a:p>
                      <a:pPr algn="r"/>
                      <a:r>
                        <a:rPr lang="en-US" sz="1800" dirty="0" smtClean="0">
                          <a:ln>
                            <a:solidFill>
                              <a:schemeClr val="tx1"/>
                            </a:solidFill>
                          </a:ln>
                        </a:rPr>
                        <a:t>2 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4.</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KANTONG MAYAT</a:t>
                      </a:r>
                      <a:endParaRPr lang="en-US" sz="1800" dirty="0">
                        <a:ln>
                          <a:solidFill>
                            <a:schemeClr val="tx1"/>
                          </a:solidFill>
                        </a:ln>
                      </a:endParaRPr>
                    </a:p>
                  </a:txBody>
                  <a:tcPr marL="125889" marR="125889" marT="50398" marB="50398"/>
                </a:tc>
                <a:tc>
                  <a:txBody>
                    <a:bodyPr/>
                    <a:lstStyle/>
                    <a:p>
                      <a:pPr algn="r"/>
                      <a:r>
                        <a:rPr lang="id-ID" sz="1800" smtClean="0">
                          <a:ln>
                            <a:solidFill>
                              <a:schemeClr val="tx1"/>
                            </a:solidFill>
                          </a:ln>
                        </a:rPr>
                        <a:t>3</a:t>
                      </a:r>
                      <a:r>
                        <a:rPr lang="en-US" sz="1800" smtClean="0">
                          <a:ln>
                            <a:solidFill>
                              <a:schemeClr val="tx1"/>
                            </a:solidFill>
                          </a:ln>
                        </a:rPr>
                        <a:t>0 </a:t>
                      </a:r>
                      <a:r>
                        <a:rPr lang="en-US" sz="1800" dirty="0" smtClean="0">
                          <a:ln>
                            <a:solidFill>
                              <a:schemeClr val="tx1"/>
                            </a:solidFill>
                          </a:ln>
                        </a:rPr>
                        <a:t>BUAH</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5.</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GPS</a:t>
                      </a:r>
                      <a:endParaRPr lang="en-US" sz="1800" dirty="0">
                        <a:ln>
                          <a:solidFill>
                            <a:schemeClr val="tx1"/>
                          </a:solidFill>
                        </a:ln>
                      </a:endParaRPr>
                    </a:p>
                  </a:txBody>
                  <a:tcPr marL="125889" marR="125889" marT="50398" marB="50398"/>
                </a:tc>
                <a:tc>
                  <a:txBody>
                    <a:bodyPr/>
                    <a:lstStyle/>
                    <a:p>
                      <a:pPr algn="r"/>
                      <a:r>
                        <a:rPr lang="en-US" sz="1800" dirty="0" smtClean="0">
                          <a:ln>
                            <a:solidFill>
                              <a:schemeClr val="tx1"/>
                            </a:solidFill>
                          </a:ln>
                        </a:rPr>
                        <a:t>2 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6.</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SSB UNIT</a:t>
                      </a:r>
                      <a:endParaRPr lang="en-US" sz="1800" dirty="0">
                        <a:ln>
                          <a:solidFill>
                            <a:schemeClr val="tx1"/>
                          </a:solidFill>
                        </a:ln>
                      </a:endParaRPr>
                    </a:p>
                  </a:txBody>
                  <a:tcPr marL="125889" marR="125889" marT="50398" marB="50398"/>
                </a:tc>
                <a:tc>
                  <a:txBody>
                    <a:bodyPr/>
                    <a:lstStyle/>
                    <a:p>
                      <a:pPr algn="r"/>
                      <a:r>
                        <a:rPr lang="en-US" sz="1800" dirty="0" smtClean="0">
                          <a:ln>
                            <a:solidFill>
                              <a:schemeClr val="tx1"/>
                            </a:solidFill>
                          </a:ln>
                        </a:rPr>
                        <a:t>1 SET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7. </a:t>
                      </a:r>
                      <a:endParaRPr lang="en-US" sz="1800" dirty="0">
                        <a:ln>
                          <a:solidFill>
                            <a:schemeClr val="tx1"/>
                          </a:solidFill>
                        </a:ln>
                      </a:endParaRPr>
                    </a:p>
                  </a:txBody>
                  <a:tcPr marL="125889" marR="125889" marT="50398" marB="503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n>
                            <a:solidFill>
                              <a:schemeClr val="tx1"/>
                            </a:solidFill>
                          </a:ln>
                        </a:rPr>
                        <a:t>WTP/ WATER TREATMENT PORT</a:t>
                      </a:r>
                    </a:p>
                  </a:txBody>
                  <a:tcPr marL="125889" marR="125889" marT="50398" marB="50398"/>
                </a:tc>
                <a:tc>
                  <a:txBody>
                    <a:bodyPr/>
                    <a:lstStyle/>
                    <a:p>
                      <a:pPr algn="r"/>
                      <a:r>
                        <a:rPr lang="en-US" sz="1800" dirty="0" smtClean="0">
                          <a:ln>
                            <a:solidFill>
                              <a:schemeClr val="tx1"/>
                            </a:solidFill>
                          </a:ln>
                        </a:rPr>
                        <a:t>1 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8. </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PERAHU KARET</a:t>
                      </a:r>
                      <a:endParaRPr lang="en-US" sz="1800" dirty="0">
                        <a:ln>
                          <a:solidFill>
                            <a:schemeClr val="tx1"/>
                          </a:solidFill>
                        </a:ln>
                      </a:endParaRPr>
                    </a:p>
                  </a:txBody>
                  <a:tcPr marL="125889" marR="125889" marT="50398" marB="50398"/>
                </a:tc>
                <a:tc>
                  <a:txBody>
                    <a:bodyPr/>
                    <a:lstStyle/>
                    <a:p>
                      <a:pPr algn="r"/>
                      <a:r>
                        <a:rPr lang="en-US" sz="1800" dirty="0" smtClean="0">
                          <a:ln>
                            <a:solidFill>
                              <a:schemeClr val="tx1"/>
                            </a:solidFill>
                          </a:ln>
                        </a:rPr>
                        <a:t>5 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9.</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PERAHU ORAT</a:t>
                      </a:r>
                      <a:endParaRPr lang="en-US" sz="1800" dirty="0">
                        <a:ln>
                          <a:solidFill>
                            <a:schemeClr val="tx1"/>
                          </a:solidFill>
                        </a:ln>
                      </a:endParaRPr>
                    </a:p>
                  </a:txBody>
                  <a:tcPr marL="125889" marR="125889" marT="50398" marB="50398"/>
                </a:tc>
                <a:tc>
                  <a:txBody>
                    <a:bodyPr/>
                    <a:lstStyle/>
                    <a:p>
                      <a:pPr algn="r"/>
                      <a:r>
                        <a:rPr lang="id-ID" sz="1800" baseline="0" dirty="0" smtClean="0">
                          <a:ln>
                            <a:solidFill>
                              <a:schemeClr val="tx1"/>
                            </a:solidFill>
                          </a:ln>
                        </a:rPr>
                        <a:t>2</a:t>
                      </a:r>
                      <a:r>
                        <a:rPr lang="en-US" sz="1800" baseline="0" dirty="0" smtClean="0">
                          <a:ln>
                            <a:solidFill>
                              <a:schemeClr val="tx1"/>
                            </a:solidFill>
                          </a:ln>
                        </a:rPr>
                        <a:t> </a:t>
                      </a:r>
                      <a:r>
                        <a:rPr lang="en-US" sz="1800" dirty="0" smtClean="0">
                          <a:ln>
                            <a:solidFill>
                              <a:schemeClr val="tx1"/>
                            </a:solidFill>
                          </a:ln>
                        </a:rPr>
                        <a:t>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10.</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PERAHU VIBER</a:t>
                      </a:r>
                      <a:endParaRPr lang="en-US" sz="1800" dirty="0">
                        <a:ln>
                          <a:solidFill>
                            <a:schemeClr val="tx1"/>
                          </a:solidFill>
                        </a:ln>
                      </a:endParaRPr>
                    </a:p>
                  </a:txBody>
                  <a:tcPr marL="125889" marR="125889" marT="50398" marB="50398"/>
                </a:tc>
                <a:tc>
                  <a:txBody>
                    <a:bodyPr/>
                    <a:lstStyle/>
                    <a:p>
                      <a:pPr algn="r"/>
                      <a:r>
                        <a:rPr lang="id-ID" sz="1800" baseline="0" dirty="0" smtClean="0">
                          <a:ln>
                            <a:solidFill>
                              <a:schemeClr val="tx1"/>
                            </a:solidFill>
                          </a:ln>
                        </a:rPr>
                        <a:t>2</a:t>
                      </a:r>
                      <a:r>
                        <a:rPr lang="en-US" sz="1800" baseline="0" dirty="0" smtClean="0">
                          <a:ln>
                            <a:solidFill>
                              <a:schemeClr val="tx1"/>
                            </a:solidFill>
                          </a:ln>
                        </a:rPr>
                        <a:t> </a:t>
                      </a:r>
                      <a:r>
                        <a:rPr lang="en-US" sz="1800" dirty="0" smtClean="0">
                          <a:ln>
                            <a:solidFill>
                              <a:schemeClr val="tx1"/>
                            </a:solidFill>
                          </a:ln>
                        </a:rPr>
                        <a:t>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latin typeface="Arial Narrow" pitchFamily="34" charset="0"/>
                        </a:rPr>
                        <a:t>11</a:t>
                      </a:r>
                      <a:endParaRPr lang="en-US" sz="1800" dirty="0">
                        <a:ln>
                          <a:solidFill>
                            <a:schemeClr val="tx1"/>
                          </a:solidFill>
                        </a:ln>
                        <a:latin typeface="Arial Narrow" pitchFamily="34" charset="0"/>
                      </a:endParaRPr>
                    </a:p>
                  </a:txBody>
                  <a:tcPr marL="125889" marR="125889" marT="50398" marB="50398"/>
                </a:tc>
                <a:tc>
                  <a:txBody>
                    <a:bodyPr/>
                    <a:lstStyle/>
                    <a:p>
                      <a:r>
                        <a:rPr lang="en-US" sz="1800" dirty="0" smtClean="0">
                          <a:ln>
                            <a:solidFill>
                              <a:schemeClr val="tx1"/>
                            </a:solidFill>
                          </a:ln>
                          <a:latin typeface="Arial Narrow" pitchFamily="34" charset="0"/>
                        </a:rPr>
                        <a:t>MESIN OUTBOARD 40 PK</a:t>
                      </a:r>
                      <a:endParaRPr lang="en-US" sz="1800" dirty="0">
                        <a:ln>
                          <a:solidFill>
                            <a:schemeClr val="tx1"/>
                          </a:solidFill>
                        </a:ln>
                        <a:latin typeface="Arial Narrow" pitchFamily="34" charset="0"/>
                      </a:endParaRPr>
                    </a:p>
                  </a:txBody>
                  <a:tcPr marL="125889" marR="125889" marT="50398" marB="50398"/>
                </a:tc>
                <a:tc>
                  <a:txBody>
                    <a:bodyPr/>
                    <a:lstStyle/>
                    <a:p>
                      <a:pPr algn="r"/>
                      <a:r>
                        <a:rPr lang="id-ID" sz="1800" dirty="0" smtClean="0">
                          <a:ln>
                            <a:solidFill>
                              <a:schemeClr val="tx1"/>
                            </a:solidFill>
                          </a:ln>
                          <a:latin typeface="Arial Narrow" pitchFamily="34" charset="0"/>
                        </a:rPr>
                        <a:t>3</a:t>
                      </a:r>
                      <a:r>
                        <a:rPr lang="en-US" sz="1800" dirty="0" smtClean="0">
                          <a:ln>
                            <a:solidFill>
                              <a:schemeClr val="tx1"/>
                            </a:solidFill>
                          </a:ln>
                          <a:latin typeface="Arial Narrow" pitchFamily="34" charset="0"/>
                        </a:rPr>
                        <a:t> UNIT</a:t>
                      </a:r>
                      <a:endParaRPr lang="en-US" sz="1800" dirty="0">
                        <a:ln>
                          <a:solidFill>
                            <a:schemeClr val="tx1"/>
                          </a:solidFill>
                        </a:ln>
                        <a:latin typeface="Arial Narrow" pitchFamily="34" charset="0"/>
                      </a:endParaRPr>
                    </a:p>
                  </a:txBody>
                  <a:tcPr marL="125889" marR="125889" marT="50398" marB="50398"/>
                </a:tc>
              </a:tr>
              <a:tr h="421753">
                <a:tc>
                  <a:txBody>
                    <a:bodyPr/>
                    <a:lstStyle/>
                    <a:p>
                      <a:pPr algn="ctr"/>
                      <a:r>
                        <a:rPr lang="en-US" sz="1800" b="0" dirty="0" smtClean="0">
                          <a:ln>
                            <a:solidFill>
                              <a:schemeClr val="tx1"/>
                            </a:solidFill>
                          </a:ln>
                        </a:rPr>
                        <a:t>12</a:t>
                      </a:r>
                      <a:endParaRPr lang="en-US" sz="1800" b="0" dirty="0">
                        <a:ln>
                          <a:solidFill>
                            <a:schemeClr val="tx1"/>
                          </a:solidFill>
                        </a:ln>
                      </a:endParaRPr>
                    </a:p>
                  </a:txBody>
                  <a:tcPr marL="125889" marR="125889" marT="50398" marB="50398"/>
                </a:tc>
                <a:tc>
                  <a:txBody>
                    <a:bodyPr/>
                    <a:lstStyle/>
                    <a:p>
                      <a:r>
                        <a:rPr lang="en-US" sz="1800" b="0" dirty="0" smtClean="0">
                          <a:ln>
                            <a:solidFill>
                              <a:schemeClr val="tx1"/>
                            </a:solidFill>
                          </a:ln>
                        </a:rPr>
                        <a:t>MESIN OUTBOARD</a:t>
                      </a:r>
                      <a:r>
                        <a:rPr lang="en-US" sz="1800" b="0" baseline="0" dirty="0" smtClean="0">
                          <a:ln>
                            <a:solidFill>
                              <a:schemeClr val="tx1"/>
                            </a:solidFill>
                          </a:ln>
                        </a:rPr>
                        <a:t> 30 PK</a:t>
                      </a:r>
                      <a:endParaRPr lang="en-US" sz="1800" b="0" dirty="0">
                        <a:ln>
                          <a:solidFill>
                            <a:schemeClr val="tx1"/>
                          </a:solidFill>
                        </a:ln>
                      </a:endParaRPr>
                    </a:p>
                  </a:txBody>
                  <a:tcPr marL="125889" marR="125889" marT="50398" marB="50398"/>
                </a:tc>
                <a:tc>
                  <a:txBody>
                    <a:bodyPr/>
                    <a:lstStyle/>
                    <a:p>
                      <a:pPr algn="r"/>
                      <a:r>
                        <a:rPr lang="en-US" sz="1800" dirty="0" smtClean="0">
                          <a:ln>
                            <a:solidFill>
                              <a:schemeClr val="tx1"/>
                            </a:solidFill>
                          </a:ln>
                        </a:rPr>
                        <a:t>1 UNIT</a:t>
                      </a:r>
                      <a:endParaRPr lang="en-US" sz="1800" dirty="0">
                        <a:ln>
                          <a:solidFill>
                            <a:schemeClr val="tx1"/>
                          </a:solidFill>
                        </a:ln>
                      </a:endParaRPr>
                    </a:p>
                  </a:txBody>
                  <a:tcPr marL="125889" marR="125889" marT="50398" marB="50398"/>
                </a:tc>
              </a:tr>
              <a:tr h="421753">
                <a:tc>
                  <a:txBody>
                    <a:bodyPr/>
                    <a:lstStyle/>
                    <a:p>
                      <a:pPr algn="ctr"/>
                      <a:r>
                        <a:rPr lang="en-US" sz="1800" dirty="0" smtClean="0">
                          <a:ln>
                            <a:solidFill>
                              <a:schemeClr val="tx1"/>
                            </a:solidFill>
                          </a:ln>
                        </a:rPr>
                        <a:t>13</a:t>
                      </a:r>
                      <a:endParaRPr lang="en-US" sz="1800" dirty="0">
                        <a:ln>
                          <a:solidFill>
                            <a:schemeClr val="tx1"/>
                          </a:solidFill>
                        </a:ln>
                      </a:endParaRPr>
                    </a:p>
                  </a:txBody>
                  <a:tcPr marL="125889" marR="125889" marT="50398" marB="50398"/>
                </a:tc>
                <a:tc>
                  <a:txBody>
                    <a:bodyPr/>
                    <a:lstStyle/>
                    <a:p>
                      <a:r>
                        <a:rPr lang="en-US" sz="1800" dirty="0" smtClean="0">
                          <a:ln>
                            <a:solidFill>
                              <a:schemeClr val="tx1"/>
                            </a:solidFill>
                          </a:ln>
                        </a:rPr>
                        <a:t>MESIN OUTBOARD 15 PK</a:t>
                      </a:r>
                      <a:endParaRPr lang="en-US" sz="1800" dirty="0">
                        <a:ln>
                          <a:solidFill>
                            <a:schemeClr val="tx1"/>
                          </a:solidFill>
                        </a:ln>
                      </a:endParaRPr>
                    </a:p>
                  </a:txBody>
                  <a:tcPr marL="125889" marR="125889" marT="50398" marB="50398"/>
                </a:tc>
                <a:tc>
                  <a:txBody>
                    <a:bodyPr/>
                    <a:lstStyle/>
                    <a:p>
                      <a:pPr algn="r"/>
                      <a:r>
                        <a:rPr lang="en-US" sz="1800" dirty="0" smtClean="0">
                          <a:ln>
                            <a:solidFill>
                              <a:schemeClr val="tx1"/>
                            </a:solidFill>
                          </a:ln>
                        </a:rPr>
                        <a:t>1 UNIT</a:t>
                      </a:r>
                      <a:endParaRPr lang="en-US" sz="1800" dirty="0">
                        <a:ln>
                          <a:solidFill>
                            <a:schemeClr val="tx1"/>
                          </a:solidFill>
                        </a:ln>
                      </a:endParaRPr>
                    </a:p>
                  </a:txBody>
                  <a:tcPr marL="125889" marR="125889" marT="50398" marB="50398"/>
                </a:tc>
              </a:tr>
              <a:tr h="421753">
                <a:tc>
                  <a:txBody>
                    <a:bodyPr/>
                    <a:lstStyle/>
                    <a:p>
                      <a:pPr algn="ctr"/>
                      <a:r>
                        <a:rPr lang="id-ID" sz="1800" dirty="0" smtClean="0">
                          <a:ln>
                            <a:solidFill>
                              <a:schemeClr val="tx1"/>
                            </a:solidFill>
                          </a:ln>
                        </a:rPr>
                        <a:t>14</a:t>
                      </a:r>
                      <a:endParaRPr lang="en-US" sz="1800" dirty="0">
                        <a:ln>
                          <a:solidFill>
                            <a:schemeClr val="tx1"/>
                          </a:solidFill>
                        </a:ln>
                      </a:endParaRPr>
                    </a:p>
                  </a:txBody>
                  <a:tcPr marL="125889" marR="125889" marT="50398" marB="50398"/>
                </a:tc>
                <a:tc>
                  <a:txBody>
                    <a:bodyPr/>
                    <a:lstStyle/>
                    <a:p>
                      <a:r>
                        <a:rPr lang="id-ID" sz="1800" dirty="0" smtClean="0">
                          <a:ln>
                            <a:solidFill>
                              <a:schemeClr val="tx1"/>
                            </a:solidFill>
                          </a:ln>
                        </a:rPr>
                        <a:t>Senter HID</a:t>
                      </a:r>
                      <a:endParaRPr lang="en-US" sz="1800" dirty="0">
                        <a:ln>
                          <a:solidFill>
                            <a:schemeClr val="tx1"/>
                          </a:solidFill>
                        </a:ln>
                      </a:endParaRPr>
                    </a:p>
                  </a:txBody>
                  <a:tcPr marL="125889" marR="125889" marT="50398" marB="50398"/>
                </a:tc>
                <a:tc>
                  <a:txBody>
                    <a:bodyPr/>
                    <a:lstStyle/>
                    <a:p>
                      <a:pPr algn="r"/>
                      <a:r>
                        <a:rPr lang="en-US" sz="1800" dirty="0" smtClean="0">
                          <a:ln>
                            <a:solidFill>
                              <a:schemeClr val="tx1"/>
                            </a:solidFill>
                          </a:ln>
                        </a:rPr>
                        <a:t>1 UNIT</a:t>
                      </a:r>
                      <a:endParaRPr lang="en-US" sz="1800" dirty="0">
                        <a:ln>
                          <a:solidFill>
                            <a:schemeClr val="tx1"/>
                          </a:solidFill>
                        </a:ln>
                      </a:endParaRPr>
                    </a:p>
                  </a:txBody>
                  <a:tcPr marL="125889" marR="125889" marT="50398" marB="50398"/>
                </a:tc>
              </a:tr>
            </a:tbl>
          </a:graphicData>
        </a:graphic>
      </p:graphicFrame>
      <p:pic>
        <p:nvPicPr>
          <p:cNvPr id="9" name="Picture 8" descr="IMG_0184.JPG"/>
          <p:cNvPicPr>
            <a:picLocks noChangeAspect="1"/>
          </p:cNvPicPr>
          <p:nvPr/>
        </p:nvPicPr>
        <p:blipFill>
          <a:blip r:embed="rId2" cstate="print"/>
          <a:stretch>
            <a:fillRect/>
          </a:stretch>
        </p:blipFill>
        <p:spPr>
          <a:xfrm>
            <a:off x="7053451" y="2584881"/>
            <a:ext cx="4727386" cy="2566556"/>
          </a:xfrm>
          <a:prstGeom prst="rect">
            <a:avLst/>
          </a:prstGeom>
          <a:ln>
            <a:solidFill>
              <a:schemeClr val="bg1"/>
            </a:solidFill>
          </a:ln>
          <a:effectLst>
            <a:outerShdw blurRad="50800" dist="38100" dir="8100000" algn="tr" rotWithShape="0">
              <a:schemeClr val="accent6">
                <a:lumMod val="75000"/>
                <a:alpha val="40000"/>
              </a:schemeClr>
            </a:outerShdw>
          </a:effectLst>
        </p:spPr>
      </p:pic>
      <p:pic>
        <p:nvPicPr>
          <p:cNvPr id="99332" name="Picture 9" descr="IMG_0158.JPG"/>
          <p:cNvPicPr>
            <a:picLocks noChangeAspect="1"/>
          </p:cNvPicPr>
          <p:nvPr/>
        </p:nvPicPr>
        <p:blipFill>
          <a:blip r:embed="rId3" cstate="print"/>
          <a:srcRect/>
          <a:stretch>
            <a:fillRect/>
          </a:stretch>
        </p:blipFill>
        <p:spPr bwMode="auto">
          <a:xfrm>
            <a:off x="7053451" y="5227637"/>
            <a:ext cx="3200400" cy="2099910"/>
          </a:xfrm>
          <a:prstGeom prst="rect">
            <a:avLst/>
          </a:prstGeom>
          <a:noFill/>
          <a:ln w="9525">
            <a:solidFill>
              <a:schemeClr val="bg1"/>
            </a:solidFill>
            <a:miter lim="800000"/>
            <a:headEnd/>
            <a:tailEnd/>
          </a:ln>
        </p:spPr>
      </p:pic>
      <p:pic>
        <p:nvPicPr>
          <p:cNvPr id="99333" name="Picture 10" descr="IMG_0186.JPG"/>
          <p:cNvPicPr>
            <a:picLocks noChangeAspect="1"/>
          </p:cNvPicPr>
          <p:nvPr/>
        </p:nvPicPr>
        <p:blipFill>
          <a:blip r:embed="rId4" cstate="print"/>
          <a:srcRect/>
          <a:stretch>
            <a:fillRect/>
          </a:stretch>
        </p:blipFill>
        <p:spPr bwMode="auto">
          <a:xfrm>
            <a:off x="7053451" y="232981"/>
            <a:ext cx="4615921" cy="2267903"/>
          </a:xfrm>
          <a:prstGeom prst="rect">
            <a:avLst/>
          </a:prstGeom>
          <a:noFill/>
          <a:ln w="9525">
            <a:solidFill>
              <a:schemeClr val="bg1"/>
            </a:solidFill>
            <a:miter lim="800000"/>
            <a:headEnd/>
            <a:tailEnd/>
          </a:ln>
        </p:spPr>
      </p:pic>
      <p:pic>
        <p:nvPicPr>
          <p:cNvPr id="6" name="Picture 3" descr="E:\sip.jpg"/>
          <p:cNvPicPr>
            <a:picLocks noChangeAspect="1" noChangeArrowheads="1"/>
          </p:cNvPicPr>
          <p:nvPr/>
        </p:nvPicPr>
        <p:blipFill>
          <a:blip r:embed="rId5"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40852232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437" y="274637"/>
            <a:ext cx="11811000" cy="1077218"/>
          </a:xfrm>
          <a:prstGeom prst="rect">
            <a:avLst/>
          </a:prstGeom>
          <a:solidFill>
            <a:schemeClr val="accent1">
              <a:lumMod val="40000"/>
              <a:lumOff val="60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PUSDALOPS – PB</a:t>
            </a:r>
          </a:p>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Pusat</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Pengendali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Operasi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Penanggulangan</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Bencana</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37" y="1570037"/>
            <a:ext cx="7329051" cy="53302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7249" y="1570037"/>
            <a:ext cx="4272004" cy="3450027"/>
          </a:xfrm>
          <a:prstGeom prst="rect">
            <a:avLst/>
          </a:prstGeom>
        </p:spPr>
      </p:pic>
      <p:pic>
        <p:nvPicPr>
          <p:cNvPr id="5" name="Picture 3" descr="E:\sip.jpg"/>
          <p:cNvPicPr>
            <a:picLocks noChangeAspect="1" noChangeArrowheads="1"/>
          </p:cNvPicPr>
          <p:nvPr/>
        </p:nvPicPr>
        <p:blipFill>
          <a:blip r:embed="rId4"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385902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12839" y="626662"/>
          <a:ext cx="11026599" cy="6949750"/>
        </p:xfrm>
        <a:graphic>
          <a:graphicData uri="http://schemas.openxmlformats.org/drawingml/2006/table">
            <a:tbl>
              <a:tblPr firstRow="1" bandRow="1">
                <a:tableStyleId>{16D9F66E-5EB9-4882-86FB-DCBF35E3C3E4}</a:tableStyleId>
              </a:tblPr>
              <a:tblGrid>
                <a:gridCol w="2619479"/>
                <a:gridCol w="1681424"/>
                <a:gridCol w="1681424"/>
                <a:gridCol w="1681424"/>
                <a:gridCol w="1681424"/>
                <a:gridCol w="1681424"/>
              </a:tblGrid>
              <a:tr h="325460">
                <a:tc rowSpan="2">
                  <a:txBody>
                    <a:bodyPr/>
                    <a:lstStyle/>
                    <a:p>
                      <a:pPr algn="ctr"/>
                      <a:endParaRPr lang="en-US" sz="1800" b="0" dirty="0" smtClean="0">
                        <a:solidFill>
                          <a:schemeClr val="tx1"/>
                        </a:solidFill>
                        <a:latin typeface="Showcard Gothic" pitchFamily="82" charset="0"/>
                      </a:endParaRPr>
                    </a:p>
                    <a:p>
                      <a:pPr algn="ctr"/>
                      <a:r>
                        <a:rPr lang="en-US" sz="1800" b="0" dirty="0" smtClean="0">
                          <a:solidFill>
                            <a:schemeClr val="tx1"/>
                          </a:solidFill>
                          <a:latin typeface="Showcard Gothic" pitchFamily="82" charset="0"/>
                        </a:rPr>
                        <a:t>KECAMATAN</a:t>
                      </a:r>
                      <a:endParaRPr lang="en-US" sz="18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gridSpan="5">
                  <a:txBody>
                    <a:bodyPr/>
                    <a:lstStyle/>
                    <a:p>
                      <a:pPr algn="ctr"/>
                      <a:r>
                        <a:rPr lang="en-US" sz="1400" b="0" dirty="0" smtClean="0">
                          <a:solidFill>
                            <a:schemeClr val="tx1"/>
                          </a:solidFill>
                          <a:latin typeface="Showcard Gothic" pitchFamily="82" charset="0"/>
                        </a:rPr>
                        <a:t>JENIS BENCANA</a:t>
                      </a:r>
                      <a:endParaRPr lang="en-US" sz="14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US" sz="1200" dirty="0">
                        <a:latin typeface="Arial Unicode MS" pitchFamily="34" charset="-128"/>
                        <a:ea typeface="Arial Unicode MS" pitchFamily="34" charset="-128"/>
                        <a:cs typeface="Arial Unicode MS" pitchFamily="34" charset="-128"/>
                      </a:endParaRPr>
                    </a:p>
                  </a:txBody>
                  <a:tcPr>
                    <a:solidFill>
                      <a:schemeClr val="tx2">
                        <a:lumMod val="60000"/>
                        <a:lumOff val="40000"/>
                      </a:schemeClr>
                    </a:solidFill>
                  </a:tcPr>
                </a:tc>
                <a:tc hMerge="1">
                  <a:txBody>
                    <a:bodyPr/>
                    <a:lstStyle/>
                    <a:p>
                      <a:pPr algn="ctr"/>
                      <a:endParaRPr lang="en-US" sz="1200" dirty="0">
                        <a:latin typeface="Arial Unicode MS" pitchFamily="34" charset="-128"/>
                        <a:ea typeface="Arial Unicode MS" pitchFamily="34" charset="-128"/>
                        <a:cs typeface="Arial Unicode MS" pitchFamily="34" charset="-128"/>
                      </a:endParaRPr>
                    </a:p>
                  </a:txBody>
                  <a:tcPr>
                    <a:solidFill>
                      <a:schemeClr val="tx2">
                        <a:lumMod val="60000"/>
                        <a:lumOff val="40000"/>
                      </a:schemeClr>
                    </a:solidFill>
                  </a:tcPr>
                </a:tc>
                <a:tc hMerge="1">
                  <a:txBody>
                    <a:bodyPr/>
                    <a:lstStyle/>
                    <a:p>
                      <a:pPr algn="ctr"/>
                      <a:endParaRPr lang="en-US" sz="1200" dirty="0">
                        <a:latin typeface="Arial Unicode MS" pitchFamily="34" charset="-128"/>
                        <a:ea typeface="Arial Unicode MS" pitchFamily="34" charset="-128"/>
                        <a:cs typeface="Arial Unicode MS" pitchFamily="34" charset="-128"/>
                      </a:endParaRPr>
                    </a:p>
                  </a:txBody>
                  <a:tcPr>
                    <a:solidFill>
                      <a:schemeClr val="tx2">
                        <a:lumMod val="60000"/>
                        <a:lumOff val="40000"/>
                      </a:schemeClr>
                    </a:solidFill>
                  </a:tcPr>
                </a:tc>
                <a:tc hMerge="1">
                  <a:txBody>
                    <a:bodyPr/>
                    <a:lstStyle/>
                    <a:p>
                      <a:pPr algn="ctr"/>
                      <a:endParaRPr lang="en-US" sz="1200" dirty="0">
                        <a:latin typeface="Arial Unicode MS" pitchFamily="34" charset="-128"/>
                        <a:ea typeface="Arial Unicode MS" pitchFamily="34" charset="-128"/>
                        <a:cs typeface="Arial Unicode MS" pitchFamily="34" charset="-128"/>
                      </a:endParaRPr>
                    </a:p>
                  </a:txBody>
                  <a:tcPr>
                    <a:solidFill>
                      <a:schemeClr val="tx2">
                        <a:lumMod val="60000"/>
                        <a:lumOff val="40000"/>
                      </a:schemeClr>
                    </a:solidFill>
                  </a:tcPr>
                </a:tc>
              </a:tr>
              <a:tr h="546498">
                <a:tc vMerge="1">
                  <a:txBody>
                    <a:bodyPr/>
                    <a:lstStyle/>
                    <a:p>
                      <a:pPr algn="ctr"/>
                      <a:endParaRPr lang="en-US" sz="1200" dirty="0">
                        <a:latin typeface="Arial Unicode MS" pitchFamily="34" charset="-128"/>
                        <a:ea typeface="Arial Unicode MS" pitchFamily="34" charset="-128"/>
                        <a:cs typeface="Arial Unicode MS" pitchFamily="34" charset="-128"/>
                      </a:endParaRPr>
                    </a:p>
                  </a:txBody>
                  <a:tcPr>
                    <a:solidFill>
                      <a:schemeClr val="tx2">
                        <a:lumMod val="60000"/>
                        <a:lumOff val="40000"/>
                      </a:schemeClr>
                    </a:solidFill>
                  </a:tcPr>
                </a:tc>
                <a:tc>
                  <a:txBody>
                    <a:bodyPr/>
                    <a:lstStyle/>
                    <a:p>
                      <a:pPr algn="ctr"/>
                      <a:r>
                        <a:rPr lang="en-US" sz="1400" b="0" dirty="0" smtClean="0">
                          <a:solidFill>
                            <a:schemeClr val="tx1"/>
                          </a:solidFill>
                          <a:latin typeface="Showcard Gothic" pitchFamily="82" charset="0"/>
                        </a:rPr>
                        <a:t>TANAH LONGSOR</a:t>
                      </a:r>
                      <a:endParaRPr lang="en-US" sz="14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1400" b="0" dirty="0" smtClean="0">
                          <a:solidFill>
                            <a:schemeClr val="tx1"/>
                          </a:solidFill>
                          <a:latin typeface="Showcard Gothic" pitchFamily="82" charset="0"/>
                        </a:rPr>
                        <a:t>BANJIR</a:t>
                      </a:r>
                      <a:endParaRPr lang="en-US" sz="14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1400" b="0" dirty="0" smtClean="0">
                          <a:solidFill>
                            <a:schemeClr val="tx1"/>
                          </a:solidFill>
                          <a:latin typeface="Showcard Gothic" pitchFamily="82" charset="0"/>
                        </a:rPr>
                        <a:t>ANGIN RIBUT</a:t>
                      </a:r>
                      <a:endParaRPr lang="en-US" sz="14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1400" b="0" dirty="0" smtClean="0">
                          <a:solidFill>
                            <a:schemeClr val="tx1"/>
                          </a:solidFill>
                          <a:latin typeface="Showcard Gothic" pitchFamily="82" charset="0"/>
                        </a:rPr>
                        <a:t>KEBAKARAN</a:t>
                      </a:r>
                      <a:endParaRPr lang="en-US" sz="14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1400" b="0" dirty="0" smtClean="0">
                          <a:solidFill>
                            <a:schemeClr val="tx1"/>
                          </a:solidFill>
                          <a:latin typeface="Showcard Gothic" pitchFamily="82" charset="0"/>
                        </a:rPr>
                        <a:t>KEKERINGAN</a:t>
                      </a:r>
                      <a:endParaRPr lang="en-US" sz="1400" b="0" dirty="0">
                        <a:solidFill>
                          <a:schemeClr val="tx1"/>
                        </a:solidFill>
                        <a:latin typeface="Showcard Gothic" pitchFamily="82"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r>
              <a:tr h="336348">
                <a:tc>
                  <a:txBody>
                    <a:bodyPr/>
                    <a:lstStyle/>
                    <a:p>
                      <a:pPr marL="228600" indent="-228600" algn="l">
                        <a:buFont typeface="+mj-lt"/>
                        <a:buAutoNum type="arabicParenR"/>
                      </a:pPr>
                      <a:r>
                        <a:rPr lang="en-US" sz="1300" b="0" dirty="0" smtClean="0">
                          <a:solidFill>
                            <a:schemeClr val="tx1"/>
                          </a:solidFill>
                          <a:latin typeface="Hobo Std" pitchFamily="34" charset="0"/>
                        </a:rPr>
                        <a:t>JATIPURO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2"/>
                      </a:pPr>
                      <a:r>
                        <a:rPr lang="en-US" sz="1300" b="0" dirty="0" smtClean="0">
                          <a:solidFill>
                            <a:schemeClr val="tx1"/>
                          </a:solidFill>
                          <a:latin typeface="Hobo Std" pitchFamily="34" charset="0"/>
                        </a:rPr>
                        <a:t>JATIYOSO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3"/>
                      </a:pPr>
                      <a:r>
                        <a:rPr lang="en-US" sz="1300" b="0" dirty="0" smtClean="0">
                          <a:solidFill>
                            <a:schemeClr val="tx1"/>
                          </a:solidFill>
                          <a:latin typeface="Hobo Std" pitchFamily="34" charset="0"/>
                        </a:rPr>
                        <a:t>JUMAPOLO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4"/>
                      </a:pPr>
                      <a:r>
                        <a:rPr lang="en-US" sz="1300" b="0" dirty="0" smtClean="0">
                          <a:solidFill>
                            <a:schemeClr val="tx1"/>
                          </a:solidFill>
                          <a:latin typeface="Hobo Std" pitchFamily="34" charset="0"/>
                        </a:rPr>
                        <a:t>JUMANTONO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5"/>
                      </a:pPr>
                      <a:r>
                        <a:rPr lang="en-US" sz="1300" b="0" dirty="0" smtClean="0">
                          <a:solidFill>
                            <a:schemeClr val="tx1"/>
                          </a:solidFill>
                          <a:latin typeface="Hobo Std" pitchFamily="34" charset="0"/>
                        </a:rPr>
                        <a:t>MATESIH</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6"/>
                      </a:pPr>
                      <a:r>
                        <a:rPr lang="en-US" sz="1300" b="0" dirty="0" smtClean="0">
                          <a:solidFill>
                            <a:schemeClr val="tx1"/>
                          </a:solidFill>
                          <a:latin typeface="Hobo Std" pitchFamily="34" charset="0"/>
                        </a:rPr>
                        <a:t>TAWANGMANGU</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7"/>
                      </a:pPr>
                      <a:r>
                        <a:rPr lang="en-US" sz="1300" b="0" dirty="0" smtClean="0">
                          <a:solidFill>
                            <a:schemeClr val="tx1"/>
                          </a:solidFill>
                          <a:latin typeface="Hobo Std" pitchFamily="34" charset="0"/>
                        </a:rPr>
                        <a:t>NGARGOYOSO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8"/>
                      </a:pPr>
                      <a:r>
                        <a:rPr lang="en-US" sz="1300" b="0" dirty="0" smtClean="0">
                          <a:solidFill>
                            <a:schemeClr val="tx1"/>
                          </a:solidFill>
                          <a:latin typeface="Hobo Std" pitchFamily="34" charset="0"/>
                        </a:rPr>
                        <a:t>KARANGPANDAN</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9"/>
                      </a:pPr>
                      <a:r>
                        <a:rPr lang="en-US" sz="1300" b="0" dirty="0" smtClean="0">
                          <a:solidFill>
                            <a:schemeClr val="tx1"/>
                          </a:solidFill>
                          <a:latin typeface="Hobo Std" pitchFamily="34" charset="0"/>
                        </a:rPr>
                        <a:t>KARANGANYAR</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0"/>
                      </a:pPr>
                      <a:r>
                        <a:rPr lang="en-US" sz="1300" b="0" dirty="0" smtClean="0">
                          <a:solidFill>
                            <a:schemeClr val="tx1"/>
                          </a:solidFill>
                          <a:latin typeface="Hobo Std" pitchFamily="34" charset="0"/>
                        </a:rPr>
                        <a:t>TASIKMADU</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1"/>
                      </a:pPr>
                      <a:r>
                        <a:rPr lang="en-US" sz="1300" b="0" dirty="0" smtClean="0">
                          <a:solidFill>
                            <a:schemeClr val="tx1"/>
                          </a:solidFill>
                          <a:latin typeface="Hobo Std" pitchFamily="34" charset="0"/>
                        </a:rPr>
                        <a:t>JATEN</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2"/>
                      </a:pPr>
                      <a:r>
                        <a:rPr lang="en-US" sz="1300" b="0" dirty="0" smtClean="0">
                          <a:solidFill>
                            <a:schemeClr val="tx1"/>
                          </a:solidFill>
                          <a:latin typeface="Hobo Std" pitchFamily="34" charset="0"/>
                        </a:rPr>
                        <a:t>COLOMADU</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3"/>
                      </a:pPr>
                      <a:r>
                        <a:rPr lang="en-US" sz="1300" b="0" dirty="0" smtClean="0">
                          <a:solidFill>
                            <a:schemeClr val="tx1"/>
                          </a:solidFill>
                          <a:latin typeface="Hobo Std" pitchFamily="34" charset="0"/>
                        </a:rPr>
                        <a:t> GONDANGREJO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4"/>
                      </a:pPr>
                      <a:r>
                        <a:rPr lang="en-US" sz="1300" b="0" dirty="0" smtClean="0">
                          <a:solidFill>
                            <a:schemeClr val="tx1"/>
                          </a:solidFill>
                          <a:latin typeface="Hobo Std" pitchFamily="34" charset="0"/>
                        </a:rPr>
                        <a:t>KEBAKKRAMAT</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5"/>
                      </a:pPr>
                      <a:r>
                        <a:rPr lang="en-US" sz="1300" b="0" dirty="0" smtClean="0">
                          <a:solidFill>
                            <a:schemeClr val="tx1"/>
                          </a:solidFill>
                          <a:latin typeface="Hobo Std" pitchFamily="34" charset="0"/>
                        </a:rPr>
                        <a:t>MOJOGEDANG</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6"/>
                      </a:pPr>
                      <a:r>
                        <a:rPr lang="en-US" sz="1300" b="0" dirty="0" smtClean="0">
                          <a:solidFill>
                            <a:schemeClr val="tx1"/>
                          </a:solidFill>
                          <a:latin typeface="Hobo Std" pitchFamily="34" charset="0"/>
                        </a:rPr>
                        <a:t>KERJO</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36348">
                <a:tc>
                  <a:txBody>
                    <a:bodyPr/>
                    <a:lstStyle/>
                    <a:p>
                      <a:pPr marL="228600" indent="-228600" algn="l">
                        <a:buFont typeface="+mj-lt"/>
                        <a:buAutoNum type="arabicParenR" startAt="17"/>
                      </a:pPr>
                      <a:r>
                        <a:rPr lang="en-US" sz="1300" b="0" dirty="0" smtClean="0">
                          <a:solidFill>
                            <a:schemeClr val="tx1"/>
                          </a:solidFill>
                          <a:latin typeface="Hobo Std" pitchFamily="34" charset="0"/>
                        </a:rPr>
                        <a:t>JENAWI</a:t>
                      </a:r>
                      <a:endParaRPr lang="en-US" sz="1300" b="0" dirty="0">
                        <a:solidFill>
                          <a:schemeClr val="tx1"/>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52785">
                <a:tc>
                  <a:txBody>
                    <a:bodyPr/>
                    <a:lstStyle/>
                    <a:p>
                      <a:pPr marL="228600" indent="-228600" algn="ctr">
                        <a:buFont typeface="+mj-lt"/>
                        <a:buNone/>
                      </a:pPr>
                      <a:r>
                        <a:rPr lang="en-US" sz="1300" b="1" dirty="0" smtClean="0">
                          <a:solidFill>
                            <a:srgbClr val="FF0000"/>
                          </a:solidFill>
                          <a:latin typeface="Hobo Std" pitchFamily="34" charset="0"/>
                          <a:ea typeface="Arial Unicode MS" pitchFamily="34" charset="-128"/>
                          <a:cs typeface="Arial Unicode MS" pitchFamily="34" charset="-128"/>
                        </a:rPr>
                        <a:t>JUMLAH </a:t>
                      </a:r>
                      <a:endParaRPr lang="en-US" sz="1300" b="1" dirty="0">
                        <a:solidFill>
                          <a:srgbClr val="FF0000"/>
                        </a:solidFill>
                        <a:latin typeface="Hobo Std" pitchFamily="34" charset="0"/>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r>
                        <a:rPr lang="en-US" sz="1700" dirty="0" smtClean="0">
                          <a:solidFill>
                            <a:srgbClr val="FF3300"/>
                          </a:solidFill>
                          <a:latin typeface="Arial Unicode MS" pitchFamily="34" charset="-128"/>
                          <a:ea typeface="Arial Unicode MS" pitchFamily="34" charset="-128"/>
                          <a:cs typeface="Arial Unicode MS" pitchFamily="34" charset="-128"/>
                        </a:rPr>
                        <a:t>11</a:t>
                      </a:r>
                      <a:endParaRPr lang="en-US" sz="1700" dirty="0">
                        <a:solidFill>
                          <a:srgbClr val="FF3300"/>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lang="en-US" sz="1700" dirty="0" smtClean="0">
                          <a:solidFill>
                            <a:srgbClr val="FF3300"/>
                          </a:solidFill>
                          <a:latin typeface="Arial Unicode MS" pitchFamily="34" charset="-128"/>
                          <a:ea typeface="Arial Unicode MS" pitchFamily="34" charset="-128"/>
                          <a:cs typeface="Arial Unicode MS" pitchFamily="34" charset="-128"/>
                        </a:rPr>
                        <a:t>4</a:t>
                      </a:r>
                      <a:endParaRPr lang="en-US" sz="1700" dirty="0">
                        <a:solidFill>
                          <a:srgbClr val="FF3300"/>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lang="en-US" sz="1700" dirty="0" smtClean="0">
                          <a:solidFill>
                            <a:srgbClr val="FF3300"/>
                          </a:solidFill>
                          <a:latin typeface="Arial Unicode MS" pitchFamily="34" charset="-128"/>
                          <a:ea typeface="Arial Unicode MS" pitchFamily="34" charset="-128"/>
                          <a:cs typeface="Arial Unicode MS" pitchFamily="34" charset="-128"/>
                        </a:rPr>
                        <a:t>17</a:t>
                      </a:r>
                      <a:endParaRPr lang="en-US" sz="17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lang="en-US" sz="1700" dirty="0" smtClean="0">
                          <a:solidFill>
                            <a:srgbClr val="FF3300"/>
                          </a:solidFill>
                          <a:latin typeface="Arial Unicode MS" pitchFamily="34" charset="-128"/>
                          <a:ea typeface="Arial Unicode MS" pitchFamily="34" charset="-128"/>
                          <a:cs typeface="Arial Unicode MS" pitchFamily="34" charset="-128"/>
                        </a:rPr>
                        <a:t>7</a:t>
                      </a:r>
                      <a:endParaRPr lang="en-US" sz="1700" dirty="0">
                        <a:solidFill>
                          <a:schemeClr val="tx1"/>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lang="en-US" sz="1700" dirty="0" smtClean="0">
                          <a:solidFill>
                            <a:srgbClr val="FF3300"/>
                          </a:solidFill>
                          <a:latin typeface="Arial Unicode MS" pitchFamily="34" charset="-128"/>
                          <a:ea typeface="Arial Unicode MS" pitchFamily="34" charset="-128"/>
                          <a:cs typeface="Arial Unicode MS" pitchFamily="34" charset="-128"/>
                        </a:rPr>
                        <a:t>2</a:t>
                      </a:r>
                      <a:endParaRPr lang="en-US" sz="1700" dirty="0">
                        <a:solidFill>
                          <a:srgbClr val="FF3300"/>
                        </a:solidFill>
                        <a:latin typeface="Arial Unicode MS" pitchFamily="34" charset="-128"/>
                        <a:ea typeface="Arial Unicode MS" pitchFamily="34" charset="-128"/>
                        <a:cs typeface="Arial Unicode MS" pitchFamily="34" charset="-128"/>
                      </a:endParaRPr>
                    </a:p>
                  </a:txBody>
                  <a:tcPr marL="125889" marR="125889" marT="50398" marB="5039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r>
            </a:tbl>
          </a:graphicData>
        </a:graphic>
      </p:graphicFrame>
      <p:grpSp>
        <p:nvGrpSpPr>
          <p:cNvPr id="50" name="Group 49"/>
          <p:cNvGrpSpPr/>
          <p:nvPr/>
        </p:nvGrpSpPr>
        <p:grpSpPr>
          <a:xfrm>
            <a:off x="4511014" y="1570037"/>
            <a:ext cx="6818974" cy="5569515"/>
            <a:chOff x="3276600" y="1276774"/>
            <a:chExt cx="4953000" cy="5052562"/>
          </a:xfrm>
        </p:grpSpPr>
        <p:grpSp>
          <p:nvGrpSpPr>
            <p:cNvPr id="24" name="Group 23"/>
            <p:cNvGrpSpPr/>
            <p:nvPr/>
          </p:nvGrpSpPr>
          <p:grpSpPr>
            <a:xfrm>
              <a:off x="3276600" y="1276774"/>
              <a:ext cx="304800" cy="5046289"/>
              <a:chOff x="3276600" y="1276774"/>
              <a:chExt cx="304800" cy="5046289"/>
            </a:xfrm>
          </p:grpSpPr>
          <p:pic>
            <p:nvPicPr>
              <p:cNvPr id="8" name="Picture 7" descr="contreng.jpg"/>
              <p:cNvPicPr>
                <a:picLocks noChangeAspect="1"/>
              </p:cNvPicPr>
              <p:nvPr/>
            </p:nvPicPr>
            <p:blipFill>
              <a:blip r:embed="rId2" cstate="print"/>
              <a:stretch>
                <a:fillRect/>
              </a:stretch>
            </p:blipFill>
            <p:spPr>
              <a:xfrm>
                <a:off x="3276600" y="1276774"/>
                <a:ext cx="228600" cy="213655"/>
              </a:xfrm>
              <a:prstGeom prst="rect">
                <a:avLst/>
              </a:prstGeom>
            </p:spPr>
          </p:pic>
          <p:pic>
            <p:nvPicPr>
              <p:cNvPr id="9" name="Picture 8" descr="contreng.jpg"/>
              <p:cNvPicPr>
                <a:picLocks noChangeAspect="1"/>
              </p:cNvPicPr>
              <p:nvPr/>
            </p:nvPicPr>
            <p:blipFill>
              <a:blip r:embed="rId2" cstate="print"/>
              <a:stretch>
                <a:fillRect/>
              </a:stretch>
            </p:blipFill>
            <p:spPr>
              <a:xfrm>
                <a:off x="3276600" y="3074082"/>
                <a:ext cx="228600" cy="213655"/>
              </a:xfrm>
              <a:prstGeom prst="rect">
                <a:avLst/>
              </a:prstGeom>
            </p:spPr>
          </p:pic>
          <p:pic>
            <p:nvPicPr>
              <p:cNvPr id="10" name="Picture 9" descr="contreng.jpg"/>
              <p:cNvPicPr>
                <a:picLocks noChangeAspect="1"/>
              </p:cNvPicPr>
              <p:nvPr/>
            </p:nvPicPr>
            <p:blipFill>
              <a:blip r:embed="rId2" cstate="print"/>
              <a:stretch>
                <a:fillRect/>
              </a:stretch>
            </p:blipFill>
            <p:spPr>
              <a:xfrm>
                <a:off x="3276600" y="1898919"/>
                <a:ext cx="228600" cy="213655"/>
              </a:xfrm>
              <a:prstGeom prst="rect">
                <a:avLst/>
              </a:prstGeom>
            </p:spPr>
          </p:pic>
          <p:pic>
            <p:nvPicPr>
              <p:cNvPr id="11" name="Picture 10" descr="contreng.jpg"/>
              <p:cNvPicPr>
                <a:picLocks noChangeAspect="1"/>
              </p:cNvPicPr>
              <p:nvPr/>
            </p:nvPicPr>
            <p:blipFill>
              <a:blip r:embed="rId2" cstate="print"/>
              <a:stretch>
                <a:fillRect/>
              </a:stretch>
            </p:blipFill>
            <p:spPr>
              <a:xfrm>
                <a:off x="3276600" y="2175428"/>
                <a:ext cx="228600" cy="213655"/>
              </a:xfrm>
              <a:prstGeom prst="rect">
                <a:avLst/>
              </a:prstGeom>
            </p:spPr>
          </p:pic>
          <p:pic>
            <p:nvPicPr>
              <p:cNvPr id="12" name="Picture 11" descr="contreng.jpg"/>
              <p:cNvPicPr>
                <a:picLocks noChangeAspect="1"/>
              </p:cNvPicPr>
              <p:nvPr/>
            </p:nvPicPr>
            <p:blipFill>
              <a:blip r:embed="rId2" cstate="print"/>
              <a:stretch>
                <a:fillRect/>
              </a:stretch>
            </p:blipFill>
            <p:spPr>
              <a:xfrm>
                <a:off x="3276600" y="2521064"/>
                <a:ext cx="228600" cy="213655"/>
              </a:xfrm>
              <a:prstGeom prst="rect">
                <a:avLst/>
              </a:prstGeom>
            </p:spPr>
          </p:pic>
          <p:pic>
            <p:nvPicPr>
              <p:cNvPr id="13" name="Picture 12" descr="contreng.jpg"/>
              <p:cNvPicPr>
                <a:picLocks noChangeAspect="1"/>
              </p:cNvPicPr>
              <p:nvPr/>
            </p:nvPicPr>
            <p:blipFill>
              <a:blip r:embed="rId2" cstate="print"/>
              <a:stretch>
                <a:fillRect/>
              </a:stretch>
            </p:blipFill>
            <p:spPr>
              <a:xfrm>
                <a:off x="3276600" y="2797573"/>
                <a:ext cx="228600" cy="213655"/>
              </a:xfrm>
              <a:prstGeom prst="rect">
                <a:avLst/>
              </a:prstGeom>
            </p:spPr>
          </p:pic>
          <p:pic>
            <p:nvPicPr>
              <p:cNvPr id="14" name="Picture 13" descr="contreng.jpg"/>
              <p:cNvPicPr>
                <a:picLocks noChangeAspect="1"/>
              </p:cNvPicPr>
              <p:nvPr/>
            </p:nvPicPr>
            <p:blipFill>
              <a:blip r:embed="rId2" cstate="print"/>
              <a:stretch>
                <a:fillRect/>
              </a:stretch>
            </p:blipFill>
            <p:spPr>
              <a:xfrm>
                <a:off x="3276600" y="3413446"/>
                <a:ext cx="228600" cy="213655"/>
              </a:xfrm>
              <a:prstGeom prst="rect">
                <a:avLst/>
              </a:prstGeom>
            </p:spPr>
          </p:pic>
          <p:pic>
            <p:nvPicPr>
              <p:cNvPr id="15" name="Picture 14" descr="contreng.jpg"/>
              <p:cNvPicPr>
                <a:picLocks noChangeAspect="1"/>
              </p:cNvPicPr>
              <p:nvPr/>
            </p:nvPicPr>
            <p:blipFill>
              <a:blip r:embed="rId2" cstate="print"/>
              <a:stretch>
                <a:fillRect/>
              </a:stretch>
            </p:blipFill>
            <p:spPr>
              <a:xfrm>
                <a:off x="3276600" y="1553283"/>
                <a:ext cx="228600" cy="213655"/>
              </a:xfrm>
              <a:prstGeom prst="rect">
                <a:avLst/>
              </a:prstGeom>
            </p:spPr>
          </p:pic>
          <p:pic>
            <p:nvPicPr>
              <p:cNvPr id="16" name="Picture 15" descr="contreng.jpg"/>
              <p:cNvPicPr>
                <a:picLocks noChangeAspect="1"/>
              </p:cNvPicPr>
              <p:nvPr/>
            </p:nvPicPr>
            <p:blipFill>
              <a:blip r:embed="rId2" cstate="print"/>
              <a:stretch>
                <a:fillRect/>
              </a:stretch>
            </p:blipFill>
            <p:spPr>
              <a:xfrm>
                <a:off x="3352800" y="5832899"/>
                <a:ext cx="228600" cy="213655"/>
              </a:xfrm>
              <a:prstGeom prst="rect">
                <a:avLst/>
              </a:prstGeom>
            </p:spPr>
          </p:pic>
          <p:pic>
            <p:nvPicPr>
              <p:cNvPr id="18" name="Picture 17" descr="contreng.jpg"/>
              <p:cNvPicPr>
                <a:picLocks noChangeAspect="1"/>
              </p:cNvPicPr>
              <p:nvPr/>
            </p:nvPicPr>
            <p:blipFill>
              <a:blip r:embed="rId2" cstate="print"/>
              <a:stretch>
                <a:fillRect/>
              </a:stretch>
            </p:blipFill>
            <p:spPr>
              <a:xfrm>
                <a:off x="3352800" y="6109408"/>
                <a:ext cx="228600" cy="213655"/>
              </a:xfrm>
              <a:prstGeom prst="rect">
                <a:avLst/>
              </a:prstGeom>
            </p:spPr>
          </p:pic>
          <p:pic>
            <p:nvPicPr>
              <p:cNvPr id="19" name="Picture 18" descr="contreng.jpg"/>
              <p:cNvPicPr>
                <a:picLocks noChangeAspect="1"/>
              </p:cNvPicPr>
              <p:nvPr/>
            </p:nvPicPr>
            <p:blipFill>
              <a:blip r:embed="rId2" cstate="print"/>
              <a:stretch>
                <a:fillRect/>
              </a:stretch>
            </p:blipFill>
            <p:spPr>
              <a:xfrm>
                <a:off x="3352800" y="5556390"/>
                <a:ext cx="228600" cy="213655"/>
              </a:xfrm>
              <a:prstGeom prst="rect">
                <a:avLst/>
              </a:prstGeom>
            </p:spPr>
          </p:pic>
        </p:grpSp>
        <p:pic>
          <p:nvPicPr>
            <p:cNvPr id="20" name="Picture 19" descr="contreng.jpg"/>
            <p:cNvPicPr>
              <a:picLocks noChangeAspect="1"/>
            </p:cNvPicPr>
            <p:nvPr/>
          </p:nvPicPr>
          <p:blipFill>
            <a:blip r:embed="rId2" cstate="print"/>
            <a:stretch>
              <a:fillRect/>
            </a:stretch>
          </p:blipFill>
          <p:spPr>
            <a:xfrm>
              <a:off x="4483100" y="4934245"/>
              <a:ext cx="228600" cy="213655"/>
            </a:xfrm>
            <a:prstGeom prst="rect">
              <a:avLst/>
            </a:prstGeom>
          </p:spPr>
        </p:pic>
        <p:pic>
          <p:nvPicPr>
            <p:cNvPr id="22" name="Picture 21" descr="contreng.jpg"/>
            <p:cNvPicPr>
              <a:picLocks noChangeAspect="1"/>
            </p:cNvPicPr>
            <p:nvPr/>
          </p:nvPicPr>
          <p:blipFill>
            <a:blip r:embed="rId2" cstate="print"/>
            <a:stretch>
              <a:fillRect/>
            </a:stretch>
          </p:blipFill>
          <p:spPr>
            <a:xfrm>
              <a:off x="4495800" y="4312099"/>
              <a:ext cx="228600" cy="213655"/>
            </a:xfrm>
            <a:prstGeom prst="rect">
              <a:avLst/>
            </a:prstGeom>
          </p:spPr>
        </p:pic>
        <p:pic>
          <p:nvPicPr>
            <p:cNvPr id="23" name="Picture 22" descr="contreng.jpg"/>
            <p:cNvPicPr>
              <a:picLocks noChangeAspect="1"/>
            </p:cNvPicPr>
            <p:nvPr/>
          </p:nvPicPr>
          <p:blipFill>
            <a:blip r:embed="rId2" cstate="print"/>
            <a:stretch>
              <a:fillRect/>
            </a:stretch>
          </p:blipFill>
          <p:spPr>
            <a:xfrm>
              <a:off x="4495800" y="5210754"/>
              <a:ext cx="228600" cy="213655"/>
            </a:xfrm>
            <a:prstGeom prst="rect">
              <a:avLst/>
            </a:prstGeom>
          </p:spPr>
        </p:pic>
        <p:pic>
          <p:nvPicPr>
            <p:cNvPr id="26" name="Picture 25" descr="contreng.jpg"/>
            <p:cNvPicPr>
              <a:picLocks noChangeAspect="1"/>
            </p:cNvPicPr>
            <p:nvPr/>
          </p:nvPicPr>
          <p:blipFill>
            <a:blip r:embed="rId2" cstate="print"/>
            <a:stretch>
              <a:fillRect/>
            </a:stretch>
          </p:blipFill>
          <p:spPr>
            <a:xfrm>
              <a:off x="5638800" y="1276774"/>
              <a:ext cx="228600" cy="213655"/>
            </a:xfrm>
            <a:prstGeom prst="rect">
              <a:avLst/>
            </a:prstGeom>
          </p:spPr>
        </p:pic>
        <p:pic>
          <p:nvPicPr>
            <p:cNvPr id="27" name="Picture 26" descr="contreng.jpg"/>
            <p:cNvPicPr>
              <a:picLocks noChangeAspect="1"/>
            </p:cNvPicPr>
            <p:nvPr/>
          </p:nvPicPr>
          <p:blipFill>
            <a:blip r:embed="rId2" cstate="print"/>
            <a:stretch>
              <a:fillRect/>
            </a:stretch>
          </p:blipFill>
          <p:spPr>
            <a:xfrm>
              <a:off x="5638800" y="3074082"/>
              <a:ext cx="228600" cy="213655"/>
            </a:xfrm>
            <a:prstGeom prst="rect">
              <a:avLst/>
            </a:prstGeom>
          </p:spPr>
        </p:pic>
        <p:pic>
          <p:nvPicPr>
            <p:cNvPr id="28" name="Picture 27" descr="contreng.jpg"/>
            <p:cNvPicPr>
              <a:picLocks noChangeAspect="1"/>
            </p:cNvPicPr>
            <p:nvPr/>
          </p:nvPicPr>
          <p:blipFill>
            <a:blip r:embed="rId2" cstate="print"/>
            <a:stretch>
              <a:fillRect/>
            </a:stretch>
          </p:blipFill>
          <p:spPr>
            <a:xfrm>
              <a:off x="5638800" y="1898919"/>
              <a:ext cx="228600" cy="213655"/>
            </a:xfrm>
            <a:prstGeom prst="rect">
              <a:avLst/>
            </a:prstGeom>
          </p:spPr>
        </p:pic>
        <p:pic>
          <p:nvPicPr>
            <p:cNvPr id="29" name="Picture 28" descr="contreng.jpg"/>
            <p:cNvPicPr>
              <a:picLocks noChangeAspect="1"/>
            </p:cNvPicPr>
            <p:nvPr/>
          </p:nvPicPr>
          <p:blipFill>
            <a:blip r:embed="rId2" cstate="print"/>
            <a:stretch>
              <a:fillRect/>
            </a:stretch>
          </p:blipFill>
          <p:spPr>
            <a:xfrm>
              <a:off x="5638800" y="2175428"/>
              <a:ext cx="228600" cy="213655"/>
            </a:xfrm>
            <a:prstGeom prst="rect">
              <a:avLst/>
            </a:prstGeom>
          </p:spPr>
        </p:pic>
        <p:pic>
          <p:nvPicPr>
            <p:cNvPr id="30" name="Picture 29" descr="contreng.jpg"/>
            <p:cNvPicPr>
              <a:picLocks noChangeAspect="1"/>
            </p:cNvPicPr>
            <p:nvPr/>
          </p:nvPicPr>
          <p:blipFill>
            <a:blip r:embed="rId2" cstate="print"/>
            <a:stretch>
              <a:fillRect/>
            </a:stretch>
          </p:blipFill>
          <p:spPr>
            <a:xfrm>
              <a:off x="5638800" y="2451937"/>
              <a:ext cx="228600" cy="213655"/>
            </a:xfrm>
            <a:prstGeom prst="rect">
              <a:avLst/>
            </a:prstGeom>
          </p:spPr>
        </p:pic>
        <p:pic>
          <p:nvPicPr>
            <p:cNvPr id="31" name="Picture 30" descr="contreng.jpg"/>
            <p:cNvPicPr>
              <a:picLocks noChangeAspect="1"/>
            </p:cNvPicPr>
            <p:nvPr/>
          </p:nvPicPr>
          <p:blipFill>
            <a:blip r:embed="rId2" cstate="print"/>
            <a:stretch>
              <a:fillRect/>
            </a:stretch>
          </p:blipFill>
          <p:spPr>
            <a:xfrm>
              <a:off x="5638800" y="2791300"/>
              <a:ext cx="228600" cy="213655"/>
            </a:xfrm>
            <a:prstGeom prst="rect">
              <a:avLst/>
            </a:prstGeom>
          </p:spPr>
        </p:pic>
        <p:pic>
          <p:nvPicPr>
            <p:cNvPr id="32" name="Picture 31" descr="contreng.jpg"/>
            <p:cNvPicPr>
              <a:picLocks noChangeAspect="1"/>
            </p:cNvPicPr>
            <p:nvPr/>
          </p:nvPicPr>
          <p:blipFill>
            <a:blip r:embed="rId2" cstate="print"/>
            <a:stretch>
              <a:fillRect/>
            </a:stretch>
          </p:blipFill>
          <p:spPr>
            <a:xfrm>
              <a:off x="5638800" y="3413445"/>
              <a:ext cx="228600" cy="213655"/>
            </a:xfrm>
            <a:prstGeom prst="rect">
              <a:avLst/>
            </a:prstGeom>
          </p:spPr>
        </p:pic>
        <p:pic>
          <p:nvPicPr>
            <p:cNvPr id="33" name="Picture 32" descr="contreng.jpg"/>
            <p:cNvPicPr>
              <a:picLocks noChangeAspect="1"/>
            </p:cNvPicPr>
            <p:nvPr/>
          </p:nvPicPr>
          <p:blipFill>
            <a:blip r:embed="rId2" cstate="print"/>
            <a:stretch>
              <a:fillRect/>
            </a:stretch>
          </p:blipFill>
          <p:spPr>
            <a:xfrm>
              <a:off x="5638800" y="1553283"/>
              <a:ext cx="228600" cy="213655"/>
            </a:xfrm>
            <a:prstGeom prst="rect">
              <a:avLst/>
            </a:prstGeom>
          </p:spPr>
        </p:pic>
        <p:pic>
          <p:nvPicPr>
            <p:cNvPr id="34" name="Picture 33" descr="contreng.jpg"/>
            <p:cNvPicPr>
              <a:picLocks noChangeAspect="1"/>
            </p:cNvPicPr>
            <p:nvPr/>
          </p:nvPicPr>
          <p:blipFill>
            <a:blip r:embed="rId2" cstate="print"/>
            <a:stretch>
              <a:fillRect/>
            </a:stretch>
          </p:blipFill>
          <p:spPr>
            <a:xfrm>
              <a:off x="5715000" y="5832899"/>
              <a:ext cx="228600" cy="213655"/>
            </a:xfrm>
            <a:prstGeom prst="rect">
              <a:avLst/>
            </a:prstGeom>
          </p:spPr>
        </p:pic>
        <p:pic>
          <p:nvPicPr>
            <p:cNvPr id="35" name="Picture 34" descr="contreng.jpg"/>
            <p:cNvPicPr>
              <a:picLocks noChangeAspect="1"/>
            </p:cNvPicPr>
            <p:nvPr/>
          </p:nvPicPr>
          <p:blipFill>
            <a:blip r:embed="rId2" cstate="print"/>
            <a:stretch>
              <a:fillRect/>
            </a:stretch>
          </p:blipFill>
          <p:spPr>
            <a:xfrm>
              <a:off x="5715000" y="6115681"/>
              <a:ext cx="228600" cy="213655"/>
            </a:xfrm>
            <a:prstGeom prst="rect">
              <a:avLst/>
            </a:prstGeom>
          </p:spPr>
        </p:pic>
        <p:pic>
          <p:nvPicPr>
            <p:cNvPr id="36" name="Picture 35" descr="contreng.jpg"/>
            <p:cNvPicPr>
              <a:picLocks noChangeAspect="1"/>
            </p:cNvPicPr>
            <p:nvPr/>
          </p:nvPicPr>
          <p:blipFill>
            <a:blip r:embed="rId2" cstate="print"/>
            <a:stretch>
              <a:fillRect/>
            </a:stretch>
          </p:blipFill>
          <p:spPr>
            <a:xfrm>
              <a:off x="5715000" y="5499808"/>
              <a:ext cx="228600" cy="213655"/>
            </a:xfrm>
            <a:prstGeom prst="rect">
              <a:avLst/>
            </a:prstGeom>
          </p:spPr>
        </p:pic>
        <p:pic>
          <p:nvPicPr>
            <p:cNvPr id="61" name="Picture 60" descr="contreng.jpg"/>
            <p:cNvPicPr>
              <a:picLocks noChangeAspect="1"/>
            </p:cNvPicPr>
            <p:nvPr/>
          </p:nvPicPr>
          <p:blipFill>
            <a:blip r:embed="rId2" cstate="print"/>
            <a:stretch>
              <a:fillRect/>
            </a:stretch>
          </p:blipFill>
          <p:spPr>
            <a:xfrm>
              <a:off x="5638800" y="3696228"/>
              <a:ext cx="228600" cy="213655"/>
            </a:xfrm>
            <a:prstGeom prst="rect">
              <a:avLst/>
            </a:prstGeom>
          </p:spPr>
        </p:pic>
        <p:pic>
          <p:nvPicPr>
            <p:cNvPr id="62" name="Picture 61" descr="contreng.jpg"/>
            <p:cNvPicPr>
              <a:picLocks noChangeAspect="1"/>
            </p:cNvPicPr>
            <p:nvPr/>
          </p:nvPicPr>
          <p:blipFill>
            <a:blip r:embed="rId2" cstate="print"/>
            <a:stretch>
              <a:fillRect/>
            </a:stretch>
          </p:blipFill>
          <p:spPr>
            <a:xfrm>
              <a:off x="5638800" y="4889500"/>
              <a:ext cx="228600" cy="213655"/>
            </a:xfrm>
            <a:prstGeom prst="rect">
              <a:avLst/>
            </a:prstGeom>
          </p:spPr>
        </p:pic>
        <p:pic>
          <p:nvPicPr>
            <p:cNvPr id="63" name="Picture 62" descr="contreng.jpg"/>
            <p:cNvPicPr>
              <a:picLocks noChangeAspect="1"/>
            </p:cNvPicPr>
            <p:nvPr/>
          </p:nvPicPr>
          <p:blipFill>
            <a:blip r:embed="rId2" cstate="print"/>
            <a:stretch>
              <a:fillRect/>
            </a:stretch>
          </p:blipFill>
          <p:spPr>
            <a:xfrm>
              <a:off x="5651500" y="4635500"/>
              <a:ext cx="228600" cy="213655"/>
            </a:xfrm>
            <a:prstGeom prst="rect">
              <a:avLst/>
            </a:prstGeom>
          </p:spPr>
        </p:pic>
        <p:pic>
          <p:nvPicPr>
            <p:cNvPr id="64" name="Picture 63" descr="contreng.jpg"/>
            <p:cNvPicPr>
              <a:picLocks noChangeAspect="1"/>
            </p:cNvPicPr>
            <p:nvPr/>
          </p:nvPicPr>
          <p:blipFill>
            <a:blip r:embed="rId2" cstate="print"/>
            <a:stretch>
              <a:fillRect/>
            </a:stretch>
          </p:blipFill>
          <p:spPr>
            <a:xfrm>
              <a:off x="5638800" y="4318000"/>
              <a:ext cx="228600" cy="213655"/>
            </a:xfrm>
            <a:prstGeom prst="rect">
              <a:avLst/>
            </a:prstGeom>
          </p:spPr>
        </p:pic>
        <p:pic>
          <p:nvPicPr>
            <p:cNvPr id="65" name="Picture 64" descr="contreng.jpg"/>
            <p:cNvPicPr>
              <a:picLocks noChangeAspect="1"/>
            </p:cNvPicPr>
            <p:nvPr/>
          </p:nvPicPr>
          <p:blipFill>
            <a:blip r:embed="rId2" cstate="print"/>
            <a:stretch>
              <a:fillRect/>
            </a:stretch>
          </p:blipFill>
          <p:spPr>
            <a:xfrm>
              <a:off x="5638800" y="4013200"/>
              <a:ext cx="228600" cy="213655"/>
            </a:xfrm>
            <a:prstGeom prst="rect">
              <a:avLst/>
            </a:prstGeom>
          </p:spPr>
        </p:pic>
        <p:pic>
          <p:nvPicPr>
            <p:cNvPr id="66" name="Picture 65" descr="contreng.jpg"/>
            <p:cNvPicPr>
              <a:picLocks noChangeAspect="1"/>
            </p:cNvPicPr>
            <p:nvPr/>
          </p:nvPicPr>
          <p:blipFill>
            <a:blip r:embed="rId2" cstate="print"/>
            <a:stretch>
              <a:fillRect/>
            </a:stretch>
          </p:blipFill>
          <p:spPr>
            <a:xfrm>
              <a:off x="5638800" y="5210754"/>
              <a:ext cx="228600" cy="213655"/>
            </a:xfrm>
            <a:prstGeom prst="rect">
              <a:avLst/>
            </a:prstGeom>
          </p:spPr>
        </p:pic>
        <p:pic>
          <p:nvPicPr>
            <p:cNvPr id="67" name="Picture 66" descr="contreng.jpg"/>
            <p:cNvPicPr>
              <a:picLocks noChangeAspect="1"/>
            </p:cNvPicPr>
            <p:nvPr/>
          </p:nvPicPr>
          <p:blipFill>
            <a:blip r:embed="rId2" cstate="print"/>
            <a:stretch>
              <a:fillRect/>
            </a:stretch>
          </p:blipFill>
          <p:spPr>
            <a:xfrm>
              <a:off x="6858000" y="2797573"/>
              <a:ext cx="228600" cy="213655"/>
            </a:xfrm>
            <a:prstGeom prst="rect">
              <a:avLst/>
            </a:prstGeom>
          </p:spPr>
        </p:pic>
        <p:pic>
          <p:nvPicPr>
            <p:cNvPr id="68" name="Picture 67" descr="contreng.jpg"/>
            <p:cNvPicPr>
              <a:picLocks noChangeAspect="1"/>
            </p:cNvPicPr>
            <p:nvPr/>
          </p:nvPicPr>
          <p:blipFill>
            <a:blip r:embed="rId2" cstate="print"/>
            <a:stretch>
              <a:fillRect/>
            </a:stretch>
          </p:blipFill>
          <p:spPr>
            <a:xfrm>
              <a:off x="6845300" y="4902200"/>
              <a:ext cx="228600" cy="213655"/>
            </a:xfrm>
            <a:prstGeom prst="rect">
              <a:avLst/>
            </a:prstGeom>
          </p:spPr>
        </p:pic>
        <p:pic>
          <p:nvPicPr>
            <p:cNvPr id="69" name="Picture 68" descr="contreng.jpg"/>
            <p:cNvPicPr>
              <a:picLocks noChangeAspect="1"/>
            </p:cNvPicPr>
            <p:nvPr/>
          </p:nvPicPr>
          <p:blipFill>
            <a:blip r:embed="rId2" cstate="print"/>
            <a:stretch>
              <a:fillRect/>
            </a:stretch>
          </p:blipFill>
          <p:spPr>
            <a:xfrm>
              <a:off x="6858000" y="4318373"/>
              <a:ext cx="228600" cy="213655"/>
            </a:xfrm>
            <a:prstGeom prst="rect">
              <a:avLst/>
            </a:prstGeom>
          </p:spPr>
        </p:pic>
        <p:pic>
          <p:nvPicPr>
            <p:cNvPr id="70" name="Picture 69" descr="contreng.jpg"/>
            <p:cNvPicPr>
              <a:picLocks noChangeAspect="1"/>
            </p:cNvPicPr>
            <p:nvPr/>
          </p:nvPicPr>
          <p:blipFill>
            <a:blip r:embed="rId2" cstate="print"/>
            <a:stretch>
              <a:fillRect/>
            </a:stretch>
          </p:blipFill>
          <p:spPr>
            <a:xfrm>
              <a:off x="6858000" y="5210754"/>
              <a:ext cx="228600" cy="213655"/>
            </a:xfrm>
            <a:prstGeom prst="rect">
              <a:avLst/>
            </a:prstGeom>
          </p:spPr>
        </p:pic>
        <p:pic>
          <p:nvPicPr>
            <p:cNvPr id="71" name="Picture 70" descr="contreng.jpg"/>
            <p:cNvPicPr>
              <a:picLocks noChangeAspect="1"/>
            </p:cNvPicPr>
            <p:nvPr/>
          </p:nvPicPr>
          <p:blipFill>
            <a:blip r:embed="rId2" cstate="print"/>
            <a:stretch>
              <a:fillRect/>
            </a:stretch>
          </p:blipFill>
          <p:spPr>
            <a:xfrm>
              <a:off x="6858000" y="3074082"/>
              <a:ext cx="228600" cy="213655"/>
            </a:xfrm>
            <a:prstGeom prst="rect">
              <a:avLst/>
            </a:prstGeom>
          </p:spPr>
        </p:pic>
        <p:pic>
          <p:nvPicPr>
            <p:cNvPr id="72" name="Picture 71" descr="contreng.jpg"/>
            <p:cNvPicPr>
              <a:picLocks noChangeAspect="1"/>
            </p:cNvPicPr>
            <p:nvPr/>
          </p:nvPicPr>
          <p:blipFill>
            <a:blip r:embed="rId2" cstate="print"/>
            <a:stretch>
              <a:fillRect/>
            </a:stretch>
          </p:blipFill>
          <p:spPr>
            <a:xfrm>
              <a:off x="6870700" y="6109408"/>
              <a:ext cx="228600" cy="213655"/>
            </a:xfrm>
            <a:prstGeom prst="rect">
              <a:avLst/>
            </a:prstGeom>
          </p:spPr>
        </p:pic>
        <p:pic>
          <p:nvPicPr>
            <p:cNvPr id="73" name="Picture 72" descr="contreng.jpg"/>
            <p:cNvPicPr>
              <a:picLocks noChangeAspect="1"/>
            </p:cNvPicPr>
            <p:nvPr/>
          </p:nvPicPr>
          <p:blipFill>
            <a:blip r:embed="rId2" cstate="print"/>
            <a:stretch>
              <a:fillRect/>
            </a:stretch>
          </p:blipFill>
          <p:spPr>
            <a:xfrm>
              <a:off x="6832600" y="4588609"/>
              <a:ext cx="228600" cy="213655"/>
            </a:xfrm>
            <a:prstGeom prst="rect">
              <a:avLst/>
            </a:prstGeom>
          </p:spPr>
        </p:pic>
        <p:pic>
          <p:nvPicPr>
            <p:cNvPr id="79" name="Picture 78" descr="contreng.jpg"/>
            <p:cNvPicPr>
              <a:picLocks noChangeAspect="1"/>
            </p:cNvPicPr>
            <p:nvPr/>
          </p:nvPicPr>
          <p:blipFill>
            <a:blip r:embed="rId2" cstate="print"/>
            <a:stretch>
              <a:fillRect/>
            </a:stretch>
          </p:blipFill>
          <p:spPr>
            <a:xfrm>
              <a:off x="8001000" y="4902200"/>
              <a:ext cx="228600" cy="213655"/>
            </a:xfrm>
            <a:prstGeom prst="rect">
              <a:avLst/>
            </a:prstGeom>
          </p:spPr>
        </p:pic>
        <p:pic>
          <p:nvPicPr>
            <p:cNvPr id="81" name="Picture 80" descr="contreng.jpg"/>
            <p:cNvPicPr>
              <a:picLocks noChangeAspect="1"/>
            </p:cNvPicPr>
            <p:nvPr/>
          </p:nvPicPr>
          <p:blipFill>
            <a:blip r:embed="rId2" cstate="print"/>
            <a:stretch>
              <a:fillRect/>
            </a:stretch>
          </p:blipFill>
          <p:spPr>
            <a:xfrm>
              <a:off x="7988300" y="5499100"/>
              <a:ext cx="228600" cy="213655"/>
            </a:xfrm>
            <a:prstGeom prst="rect">
              <a:avLst/>
            </a:prstGeom>
          </p:spPr>
        </p:pic>
      </p:grpSp>
      <p:sp>
        <p:nvSpPr>
          <p:cNvPr id="51" name="Rectangle 50"/>
          <p:cNvSpPr/>
          <p:nvPr/>
        </p:nvSpPr>
        <p:spPr>
          <a:xfrm>
            <a:off x="1363795" y="122178"/>
            <a:ext cx="10595636" cy="424023"/>
          </a:xfrm>
          <a:prstGeom prst="rect">
            <a:avLst/>
          </a:prstGeom>
          <a:noFill/>
        </p:spPr>
        <p:txBody>
          <a:bodyPr wrap="square" lIns="115122" tIns="57561" rIns="115122" bIns="57561">
            <a:spAutoFit/>
          </a:bodyPr>
          <a:lstStyle/>
          <a:p>
            <a:pPr algn="ctr"/>
            <a:r>
              <a:rPr lang="en-US" sz="2000" b="1" spc="63" dirty="0" smtClean="0">
                <a:ln w="12700" cmpd="sng">
                  <a:solidFill>
                    <a:schemeClr val="accent6">
                      <a:satMod val="120000"/>
                      <a:shade val="80000"/>
                    </a:schemeClr>
                  </a:solidFill>
                  <a:prstDash val="solid"/>
                </a:ln>
                <a:solidFill>
                  <a:srgbClr val="0070C0"/>
                </a:solidFill>
                <a:effectLst>
                  <a:glow rad="53100">
                    <a:schemeClr val="accent6">
                      <a:satMod val="180000"/>
                      <a:alpha val="30000"/>
                    </a:schemeClr>
                  </a:glow>
                </a:effectLst>
              </a:rPr>
              <a:t>DAERAH RAWAN BENCANA DI KABUPATEN KARANGANYAR</a:t>
            </a:r>
            <a:endParaRPr lang="en-US" sz="2000" b="1" spc="63" dirty="0">
              <a:ln w="12700" cmpd="sng">
                <a:solidFill>
                  <a:schemeClr val="accent6">
                    <a:satMod val="120000"/>
                    <a:shade val="80000"/>
                  </a:schemeClr>
                </a:solidFill>
                <a:prstDash val="solid"/>
              </a:ln>
              <a:solidFill>
                <a:srgbClr val="0070C0"/>
              </a:solidFill>
              <a:effectLst>
                <a:glow rad="53100">
                  <a:schemeClr val="accent6">
                    <a:satMod val="180000"/>
                    <a:alpha val="30000"/>
                  </a:schemeClr>
                </a:glow>
              </a:effectLst>
            </a:endParaRPr>
          </a:p>
        </p:txBody>
      </p:sp>
      <p:pic>
        <p:nvPicPr>
          <p:cNvPr id="52" name="Picture 51" descr="contreng.jpg"/>
          <p:cNvPicPr>
            <a:picLocks noChangeAspect="1"/>
          </p:cNvPicPr>
          <p:nvPr/>
        </p:nvPicPr>
        <p:blipFill>
          <a:blip r:embed="rId2" cstate="print"/>
          <a:stretch>
            <a:fillRect/>
          </a:stretch>
        </p:blipFill>
        <p:spPr>
          <a:xfrm>
            <a:off x="6142037" y="4541837"/>
            <a:ext cx="314722" cy="235515"/>
          </a:xfrm>
          <a:prstGeom prst="rect">
            <a:avLst/>
          </a:prstGeom>
        </p:spPr>
      </p:pic>
      <p:pic>
        <p:nvPicPr>
          <p:cNvPr id="47" name="Picture 3" descr="E:\sip.jpg"/>
          <p:cNvPicPr>
            <a:picLocks noChangeAspect="1" noChangeArrowheads="1"/>
          </p:cNvPicPr>
          <p:nvPr/>
        </p:nvPicPr>
        <p:blipFill>
          <a:blip r:embed="rId3" cstate="print"/>
          <a:srcRect/>
          <a:stretch>
            <a:fillRect/>
          </a:stretch>
        </p:blipFill>
        <p:spPr bwMode="auto">
          <a:xfrm>
            <a:off x="11171237" y="6065837"/>
            <a:ext cx="1169852" cy="1279525"/>
          </a:xfrm>
          <a:prstGeom prst="ellipse">
            <a:avLst/>
          </a:prstGeom>
          <a:ln>
            <a:noFill/>
          </a:ln>
          <a:effectLst>
            <a:softEdge rad="112500"/>
          </a:effectLst>
        </p:spPr>
      </p:pic>
    </p:spTree>
    <p:extLst>
      <p:ext uri="{BB962C8B-B14F-4D97-AF65-F5344CB8AC3E}">
        <p14:creationId xmlns:p14="http://schemas.microsoft.com/office/powerpoint/2010/main" val="11121522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a longsor fix copy.jpg"/>
          <p:cNvPicPr>
            <a:picLocks noChangeAspect="1"/>
          </p:cNvPicPr>
          <p:nvPr/>
        </p:nvPicPr>
        <p:blipFill>
          <a:blip r:embed="rId2" cstate="print"/>
          <a:stretch>
            <a:fillRect/>
          </a:stretch>
        </p:blipFill>
        <p:spPr>
          <a:xfrm>
            <a:off x="198437" y="-1"/>
            <a:ext cx="10382564" cy="7361238"/>
          </a:xfrm>
          <a:prstGeom prst="rect">
            <a:avLst/>
          </a:prstGeom>
        </p:spPr>
      </p:pic>
      <p:pic>
        <p:nvPicPr>
          <p:cNvPr id="3" name="Picture 3" descr="E:\sip.jpg"/>
          <p:cNvPicPr>
            <a:picLocks noChangeAspect="1" noChangeArrowheads="1"/>
          </p:cNvPicPr>
          <p:nvPr/>
        </p:nvPicPr>
        <p:blipFill>
          <a:blip r:embed="rId3"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3275957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eta\Daerah-Rawan-Bencana-Karanganyar-JIBI.Solopos-800x574.jpg"/>
          <p:cNvPicPr>
            <a:picLocks noChangeAspect="1" noChangeArrowheads="1"/>
          </p:cNvPicPr>
          <p:nvPr/>
        </p:nvPicPr>
        <p:blipFill>
          <a:blip r:embed="rId2" cstate="print"/>
          <a:srcRect/>
          <a:stretch>
            <a:fillRect/>
          </a:stretch>
        </p:blipFill>
        <p:spPr bwMode="auto">
          <a:xfrm>
            <a:off x="2" y="7367"/>
            <a:ext cx="12588874" cy="7552309"/>
          </a:xfrm>
          <a:prstGeom prst="rect">
            <a:avLst/>
          </a:prstGeom>
          <a:noFill/>
        </p:spPr>
      </p:pic>
      <p:pic>
        <p:nvPicPr>
          <p:cNvPr id="3" name="Picture 3" descr="E:\sip.jpg"/>
          <p:cNvPicPr>
            <a:picLocks noChangeAspect="1" noChangeArrowheads="1"/>
          </p:cNvPicPr>
          <p:nvPr/>
        </p:nvPicPr>
        <p:blipFill>
          <a:blip r:embed="rId3" cstate="print"/>
          <a:srcRect/>
          <a:stretch>
            <a:fillRect/>
          </a:stretch>
        </p:blipFill>
        <p:spPr bwMode="auto">
          <a:xfrm>
            <a:off x="9342437" y="6664778"/>
            <a:ext cx="821509" cy="898525"/>
          </a:xfrm>
          <a:prstGeom prst="ellipse">
            <a:avLst/>
          </a:prstGeom>
          <a:ln>
            <a:noFill/>
          </a:ln>
          <a:effectLst>
            <a:softEdge rad="112500"/>
          </a:effectLst>
        </p:spPr>
      </p:pic>
    </p:spTree>
    <p:extLst>
      <p:ext uri="{BB962C8B-B14F-4D97-AF65-F5344CB8AC3E}">
        <p14:creationId xmlns:p14="http://schemas.microsoft.com/office/powerpoint/2010/main" val="2883554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abanjir fix copy.jpg"/>
          <p:cNvPicPr>
            <a:picLocks noChangeAspect="1"/>
          </p:cNvPicPr>
          <p:nvPr/>
        </p:nvPicPr>
        <p:blipFill>
          <a:blip r:embed="rId2" cstate="print"/>
          <a:stretch>
            <a:fillRect/>
          </a:stretch>
        </p:blipFill>
        <p:spPr>
          <a:xfrm>
            <a:off x="165721" y="-96189"/>
            <a:ext cx="10820400" cy="7673827"/>
          </a:xfrm>
          <a:prstGeom prst="rect">
            <a:avLst/>
          </a:prstGeom>
        </p:spPr>
      </p:pic>
      <p:pic>
        <p:nvPicPr>
          <p:cNvPr id="3" name="Picture 3" descr="E:\sip.jpg"/>
          <p:cNvPicPr>
            <a:picLocks noChangeAspect="1" noChangeArrowheads="1"/>
          </p:cNvPicPr>
          <p:nvPr/>
        </p:nvPicPr>
        <p:blipFill>
          <a:blip r:embed="rId3"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2311288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peta\Peta Rawan Kebakaran.jpg"/>
          <p:cNvPicPr>
            <a:picLocks noGrp="1" noChangeAspect="1" noChangeArrowheads="1"/>
          </p:cNvPicPr>
          <p:nvPr>
            <p:ph sz="quarter" idx="1"/>
          </p:nvPr>
        </p:nvPicPr>
        <p:blipFill>
          <a:blip r:embed="rId2" cstate="print"/>
          <a:stretch>
            <a:fillRect/>
          </a:stretch>
        </p:blipFill>
        <p:spPr bwMode="auto">
          <a:xfrm>
            <a:off x="-1" y="-1"/>
            <a:ext cx="12736229" cy="7559676"/>
          </a:xfrm>
          <a:prstGeom prst="rect">
            <a:avLst/>
          </a:prstGeom>
          <a:noFill/>
        </p:spPr>
      </p:pic>
      <p:pic>
        <p:nvPicPr>
          <p:cNvPr id="3" name="Picture 3" descr="E:\sip.jpg"/>
          <p:cNvPicPr>
            <a:picLocks noChangeAspect="1" noChangeArrowheads="1"/>
          </p:cNvPicPr>
          <p:nvPr/>
        </p:nvPicPr>
        <p:blipFill>
          <a:blip r:embed="rId3" cstate="print"/>
          <a:srcRect/>
          <a:stretch>
            <a:fillRect/>
          </a:stretch>
        </p:blipFill>
        <p:spPr bwMode="auto">
          <a:xfrm>
            <a:off x="10994163" y="6065837"/>
            <a:ext cx="1169852" cy="1279525"/>
          </a:xfrm>
          <a:prstGeom prst="ellipse">
            <a:avLst/>
          </a:prstGeom>
          <a:ln>
            <a:noFill/>
          </a:ln>
          <a:effectLst>
            <a:softEdge rad="112500"/>
          </a:effectLst>
        </p:spPr>
      </p:pic>
    </p:spTree>
    <p:extLst>
      <p:ext uri="{BB962C8B-B14F-4D97-AF65-F5344CB8AC3E}">
        <p14:creationId xmlns:p14="http://schemas.microsoft.com/office/powerpoint/2010/main" val="1263348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G:\DSC_0388.JPG"/>
          <p:cNvPicPr>
            <a:picLocks noChangeAspect="1" noChangeArrowheads="1"/>
          </p:cNvPicPr>
          <p:nvPr/>
        </p:nvPicPr>
        <p:blipFill>
          <a:blip r:embed="rId2" cstate="print"/>
          <a:srcRect/>
          <a:stretch>
            <a:fillRect/>
          </a:stretch>
        </p:blipFill>
        <p:spPr bwMode="auto">
          <a:xfrm>
            <a:off x="196658" y="5795751"/>
            <a:ext cx="6222084" cy="1573938"/>
          </a:xfrm>
          <a:prstGeom prst="rect">
            <a:avLst/>
          </a:prstGeom>
          <a:noFill/>
        </p:spPr>
      </p:pic>
      <p:pic>
        <p:nvPicPr>
          <p:cNvPr id="57351" name="Picture 7" descr="G:\DSC_0566.JPG"/>
          <p:cNvPicPr>
            <a:picLocks noChangeAspect="1" noChangeArrowheads="1"/>
          </p:cNvPicPr>
          <p:nvPr/>
        </p:nvPicPr>
        <p:blipFill>
          <a:blip r:embed="rId3" cstate="print"/>
          <a:srcRect/>
          <a:stretch>
            <a:fillRect/>
          </a:stretch>
        </p:blipFill>
        <p:spPr bwMode="auto">
          <a:xfrm>
            <a:off x="5227637" y="5782976"/>
            <a:ext cx="5486400" cy="1574943"/>
          </a:xfrm>
          <a:prstGeom prst="rect">
            <a:avLst/>
          </a:prstGeom>
          <a:noFill/>
        </p:spPr>
      </p:pic>
      <p:graphicFrame>
        <p:nvGraphicFramePr>
          <p:cNvPr id="5" name="Table 4"/>
          <p:cNvGraphicFramePr>
            <a:graphicFrameLocks noGrp="1"/>
          </p:cNvGraphicFramePr>
          <p:nvPr/>
        </p:nvGraphicFramePr>
        <p:xfrm>
          <a:off x="209814" y="-6"/>
          <a:ext cx="12064337" cy="5724050"/>
        </p:xfrm>
        <a:graphic>
          <a:graphicData uri="http://schemas.openxmlformats.org/drawingml/2006/table">
            <a:tbl>
              <a:tblPr/>
              <a:tblGrid>
                <a:gridCol w="413161"/>
                <a:gridCol w="1801386"/>
                <a:gridCol w="1189908"/>
                <a:gridCol w="1189908"/>
                <a:gridCol w="1189908"/>
                <a:gridCol w="1189908"/>
                <a:gridCol w="1189908"/>
                <a:gridCol w="1189908"/>
                <a:gridCol w="1189908"/>
                <a:gridCol w="1520434"/>
              </a:tblGrid>
              <a:tr h="283245">
                <a:tc gridSpan="10">
                  <a:txBody>
                    <a:bodyPr/>
                    <a:lstStyle/>
                    <a:p>
                      <a:pPr algn="ctr" fontAlgn="b"/>
                      <a:r>
                        <a:rPr lang="en-US" sz="1500" b="1" i="0" u="none" strike="noStrike" dirty="0">
                          <a:solidFill>
                            <a:srgbClr val="0070C0"/>
                          </a:solidFill>
                          <a:latin typeface="Arial Black" pitchFamily="34" charset="0"/>
                        </a:rPr>
                        <a:t>TABEL REKAPITULASI KEJADIAN BENCANA DI KABUPATEN KARANGANYAR</a:t>
                      </a:r>
                    </a:p>
                  </a:txBody>
                  <a:tcPr marL="7657" marR="7657" marT="613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3245">
                <a:tc gridSpan="10">
                  <a:txBody>
                    <a:bodyPr/>
                    <a:lstStyle/>
                    <a:p>
                      <a:pPr algn="ctr" fontAlgn="b"/>
                      <a:r>
                        <a:rPr lang="en-US" sz="1500" b="1" i="0" u="none" strike="noStrike" dirty="0">
                          <a:solidFill>
                            <a:srgbClr val="0070C0"/>
                          </a:solidFill>
                          <a:latin typeface="Arial Black" pitchFamily="34" charset="0"/>
                        </a:rPr>
                        <a:t> KURUN WAKTU </a:t>
                      </a:r>
                      <a:r>
                        <a:rPr lang="en-US" sz="1500" b="1" i="0" u="none" strike="noStrike" dirty="0" smtClean="0">
                          <a:solidFill>
                            <a:srgbClr val="0070C0"/>
                          </a:solidFill>
                          <a:latin typeface="Arial Black" pitchFamily="34" charset="0"/>
                        </a:rPr>
                        <a:t>s/d </a:t>
                      </a:r>
                      <a:r>
                        <a:rPr lang="en-US" sz="1500" b="1" i="0" u="none" strike="noStrike" dirty="0">
                          <a:solidFill>
                            <a:srgbClr val="0070C0"/>
                          </a:solidFill>
                          <a:latin typeface="Arial Black" pitchFamily="34" charset="0"/>
                        </a:rPr>
                        <a:t>TANGGAL </a:t>
                      </a:r>
                      <a:r>
                        <a:rPr lang="en-US" sz="1500" b="1" i="0" u="none" strike="noStrike" dirty="0" smtClean="0">
                          <a:solidFill>
                            <a:srgbClr val="0070C0"/>
                          </a:solidFill>
                          <a:latin typeface="Arial Black" pitchFamily="34" charset="0"/>
                        </a:rPr>
                        <a:t>31 </a:t>
                      </a:r>
                      <a:r>
                        <a:rPr lang="en-US" sz="1500" b="1" i="0" u="none" strike="noStrike" dirty="0" err="1" smtClean="0">
                          <a:solidFill>
                            <a:srgbClr val="0070C0"/>
                          </a:solidFill>
                          <a:latin typeface="Arial Black" pitchFamily="34" charset="0"/>
                        </a:rPr>
                        <a:t>Desember</a:t>
                      </a:r>
                      <a:r>
                        <a:rPr lang="en-US" sz="1500" b="1" i="0" u="none" strike="noStrike" dirty="0" smtClean="0">
                          <a:solidFill>
                            <a:srgbClr val="0070C0"/>
                          </a:solidFill>
                          <a:latin typeface="Arial Black" pitchFamily="34" charset="0"/>
                        </a:rPr>
                        <a:t> 2016</a:t>
                      </a:r>
                      <a:endParaRPr lang="en-US" sz="1500" b="1" i="0" u="none" strike="noStrike" dirty="0">
                        <a:solidFill>
                          <a:srgbClr val="0070C0"/>
                        </a:solidFill>
                        <a:latin typeface="Arial Black" pitchFamily="34" charset="0"/>
                      </a:endParaRPr>
                    </a:p>
                  </a:txBody>
                  <a:tcPr marL="7657" marR="7657" marT="613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034">
                <a:tc rowSpan="2">
                  <a:txBody>
                    <a:bodyPr/>
                    <a:lstStyle/>
                    <a:p>
                      <a:pPr algn="ctr" fontAlgn="ctr"/>
                      <a:r>
                        <a:rPr lang="en-US" sz="1100" b="1" i="0" u="none" strike="noStrike" dirty="0">
                          <a:solidFill>
                            <a:srgbClr val="000000"/>
                          </a:solidFill>
                          <a:latin typeface="Arial"/>
                        </a:rPr>
                        <a:t>NO</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rowSpan="2">
                  <a:txBody>
                    <a:bodyPr/>
                    <a:lstStyle/>
                    <a:p>
                      <a:pPr algn="ctr" fontAlgn="ctr"/>
                      <a:r>
                        <a:rPr lang="en-US" sz="1100" b="1" i="0" u="none" strike="noStrike" dirty="0">
                          <a:solidFill>
                            <a:srgbClr val="000000"/>
                          </a:solidFill>
                          <a:latin typeface="Arial"/>
                        </a:rPr>
                        <a:t>KECAMATAN</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gridSpan="7">
                  <a:txBody>
                    <a:bodyPr/>
                    <a:lstStyle/>
                    <a:p>
                      <a:pPr algn="ctr" fontAlgn="b"/>
                      <a:r>
                        <a:rPr lang="en-US" sz="1100" b="1" i="0" u="none" strike="noStrike" dirty="0">
                          <a:solidFill>
                            <a:srgbClr val="000000"/>
                          </a:solidFill>
                          <a:latin typeface="Arial"/>
                        </a:rPr>
                        <a:t>JENIS KEJADIAN</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100" b="1" i="0" u="none" strike="noStrike" dirty="0" smtClean="0">
                          <a:solidFill>
                            <a:srgbClr val="000000"/>
                          </a:solidFill>
                          <a:latin typeface="Arial"/>
                        </a:rPr>
                        <a:t>JUMLAH </a:t>
                      </a:r>
                      <a:r>
                        <a:rPr lang="en-US" sz="1100" b="1" i="0" u="none" strike="noStrike" dirty="0">
                          <a:solidFill>
                            <a:srgbClr val="000000"/>
                          </a:solidFill>
                          <a:latin typeface="Arial"/>
                        </a:rPr>
                        <a:t>KEJADIAN</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427225">
                <a:tc vMerge="1">
                  <a:txBody>
                    <a:bodyPr/>
                    <a:lstStyle/>
                    <a:p>
                      <a:endParaRPr lang="en-US"/>
                    </a:p>
                  </a:txBody>
                  <a:tcPr/>
                </a:tc>
                <a:tc vMerge="1">
                  <a:txBody>
                    <a:bodyPr/>
                    <a:lstStyle/>
                    <a:p>
                      <a:endParaRPr lang="en-US"/>
                    </a:p>
                  </a:txBody>
                  <a:tcPr/>
                </a:tc>
                <a:tc>
                  <a:txBody>
                    <a:bodyPr/>
                    <a:lstStyle/>
                    <a:p>
                      <a:pPr algn="ctr" fontAlgn="b"/>
                      <a:r>
                        <a:rPr lang="en-US" sz="1100" b="1" i="0" u="none" strike="noStrike" dirty="0">
                          <a:solidFill>
                            <a:srgbClr val="000000"/>
                          </a:solidFill>
                          <a:latin typeface="Arial"/>
                        </a:rPr>
                        <a:t>LONGSOR</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ANGIN RIBUT</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smtClean="0">
                          <a:solidFill>
                            <a:srgbClr val="000000"/>
                          </a:solidFill>
                          <a:latin typeface="Arial"/>
                        </a:rPr>
                        <a:t>GERAKAN</a:t>
                      </a:r>
                    </a:p>
                    <a:p>
                      <a:pPr algn="ctr" fontAlgn="b"/>
                      <a:r>
                        <a:rPr lang="en-US" sz="1100" b="1" i="0" u="none" strike="noStrike" dirty="0" smtClean="0">
                          <a:solidFill>
                            <a:srgbClr val="000000"/>
                          </a:solidFill>
                          <a:latin typeface="Arial"/>
                        </a:rPr>
                        <a:t>TANAH</a:t>
                      </a:r>
                      <a:endParaRPr lang="en-US" sz="1100" b="1" i="0" u="none" strike="noStrike" dirty="0">
                        <a:solidFill>
                          <a:srgbClr val="000000"/>
                        </a:solidFill>
                        <a:latin typeface="Arial"/>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BANJIR</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KEBAKARAN</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RMH ROBOH</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LAKA/MAYAT</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vMerge="1">
                  <a:txBody>
                    <a:bodyPr/>
                    <a:lstStyle/>
                    <a:p>
                      <a:endParaRPr lang="en-US"/>
                    </a:p>
                  </a:txBody>
                  <a:tcPr/>
                </a:tc>
              </a:tr>
              <a:tr h="236034">
                <a:tc>
                  <a:txBody>
                    <a:bodyPr/>
                    <a:lstStyle/>
                    <a:p>
                      <a:pPr algn="ctr" fontAlgn="ctr"/>
                      <a:r>
                        <a:rPr lang="en-US" sz="1100" b="0" i="0" u="none" strike="noStrike" dirty="0">
                          <a:solidFill>
                            <a:srgbClr val="000000"/>
                          </a:solidFill>
                          <a:latin typeface="Arial"/>
                        </a:rPr>
                        <a:t>1</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latin typeface="Arial"/>
                        </a:rPr>
                        <a:t>2</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a:solidFill>
                            <a:srgbClr val="000000"/>
                          </a:solidFill>
                          <a:latin typeface="Arial"/>
                        </a:rPr>
                        <a:t>3</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4</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endParaRPr lang="en-US" sz="1100" b="0"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5</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6</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7</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smtClean="0">
                          <a:solidFill>
                            <a:srgbClr val="000000"/>
                          </a:solidFill>
                          <a:latin typeface="Arial"/>
                        </a:rPr>
                        <a:t>8</a:t>
                      </a:r>
                      <a:endParaRPr lang="en-US" sz="1100" b="0"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smtClean="0">
                          <a:solidFill>
                            <a:srgbClr val="000000"/>
                          </a:solidFill>
                          <a:latin typeface="Arial"/>
                        </a:rPr>
                        <a:t>9</a:t>
                      </a:r>
                      <a:endParaRPr lang="en-US" sz="1100" b="0"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36034">
                <a:tc>
                  <a:txBody>
                    <a:bodyPr/>
                    <a:lstStyle/>
                    <a:p>
                      <a:pPr algn="ctr" fontAlgn="ctr"/>
                      <a:r>
                        <a:rPr lang="en-US" sz="1100" b="0" i="0" u="none" strike="noStrike" dirty="0">
                          <a:solidFill>
                            <a:srgbClr val="000000"/>
                          </a:solidFill>
                          <a:latin typeface="Arial Black" pitchFamily="34" charset="0"/>
                        </a:rPr>
                        <a:t>1</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Karanganyar</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7</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2</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Jaten</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156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162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3</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Kebakkramat</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223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227</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4</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Tasikmadu</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63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68</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5</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Mojogedang</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6</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Karangpandan</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40</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10</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94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149</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7</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Matesih</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37</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62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8</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Tawangmangu</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43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51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9</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Ngargoyoso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59</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32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118</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10</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Kerjo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33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11</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Jenawi</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28</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12</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Jumantono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13</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Jumapolo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14</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err="1">
                          <a:solidFill>
                            <a:srgbClr val="000000"/>
                          </a:solidFill>
                          <a:latin typeface="Arial Black" pitchFamily="34" charset="0"/>
                        </a:rPr>
                        <a:t>Jatipuro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15</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Jatiyoso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45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8</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53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16</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Colomadu</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20</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22</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034">
                <a:tc>
                  <a:txBody>
                    <a:bodyPr/>
                    <a:lstStyle/>
                    <a:p>
                      <a:pPr algn="ctr" fontAlgn="ctr"/>
                      <a:r>
                        <a:rPr lang="en-US" sz="1100" b="0" i="0" u="none" strike="noStrike" dirty="0">
                          <a:solidFill>
                            <a:srgbClr val="000000"/>
                          </a:solidFill>
                          <a:latin typeface="Arial Black" pitchFamily="34" charset="0"/>
                        </a:rPr>
                        <a:t>17</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Gondangrejo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33</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41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 </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a:solidFill>
                            <a:srgbClr val="000000"/>
                          </a:solidFill>
                          <a:latin typeface="Arial"/>
                        </a:rPr>
                        <a:t>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300" b="0" i="0" u="none" strike="noStrike" dirty="0">
                          <a:solidFill>
                            <a:srgbClr val="000000"/>
                          </a:solidFill>
                          <a:latin typeface="Arial"/>
                        </a:rPr>
                        <a:t>76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689">
                <a:tc gridSpan="2">
                  <a:txBody>
                    <a:bodyPr/>
                    <a:lstStyle/>
                    <a:p>
                      <a:pPr algn="ctr" fontAlgn="b"/>
                      <a:r>
                        <a:rPr lang="en-US" sz="1100" b="1" i="0" u="none" strike="noStrike" dirty="0">
                          <a:solidFill>
                            <a:srgbClr val="000000"/>
                          </a:solidFill>
                          <a:latin typeface="Arial Black" pitchFamily="34" charset="0"/>
                        </a:rPr>
                        <a:t>JUMLAH KEJADIAN</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algn="ctr" fontAlgn="ctr"/>
                      <a:r>
                        <a:rPr lang="en-AU" sz="1500" b="1" i="0" u="none" strike="noStrike" dirty="0">
                          <a:solidFill>
                            <a:srgbClr val="000000"/>
                          </a:solidFill>
                          <a:latin typeface="Calibri"/>
                        </a:rPr>
                        <a:t>256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500" b="1" i="0" u="none" strike="noStrike" dirty="0">
                          <a:solidFill>
                            <a:srgbClr val="000000"/>
                          </a:solidFill>
                          <a:latin typeface="Calibri"/>
                        </a:rPr>
                        <a:t>131</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500" b="1" i="0" u="none" strike="noStrike" dirty="0">
                          <a:solidFill>
                            <a:srgbClr val="000000"/>
                          </a:solidFill>
                          <a:latin typeface="Calibri"/>
                        </a:rPr>
                        <a:t>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500" b="1" i="0" u="none" strike="noStrike" dirty="0">
                          <a:solidFill>
                            <a:srgbClr val="000000"/>
                          </a:solidFill>
                          <a:latin typeface="Calibri"/>
                        </a:rPr>
                        <a:t>485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500" b="1" i="0" u="none" strike="noStrike" dirty="0">
                          <a:solidFill>
                            <a:srgbClr val="000000"/>
                          </a:solidFill>
                          <a:latin typeface="Calibri"/>
                        </a:rPr>
                        <a:t>176</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500" b="1" i="0" u="none" strike="noStrike" dirty="0">
                          <a:solidFill>
                            <a:srgbClr val="000000"/>
                          </a:solidFill>
                          <a:latin typeface="Calibri"/>
                        </a:rPr>
                        <a:t>14</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500" b="1" i="0" u="none" strike="noStrike" dirty="0">
                          <a:solidFill>
                            <a:srgbClr val="000000"/>
                          </a:solidFill>
                          <a:latin typeface="Calibri"/>
                        </a:rPr>
                        <a:t>15</a:t>
                      </a: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300" b="1" i="0" u="none" strike="noStrike" dirty="0" smtClean="0">
                          <a:solidFill>
                            <a:srgbClr val="000000"/>
                          </a:solidFill>
                          <a:latin typeface="Arial"/>
                        </a:rPr>
                        <a:t>1.083</a:t>
                      </a:r>
                      <a:endParaRPr lang="en-AU" sz="1300" b="1" i="0" u="none" strike="noStrike" dirty="0">
                        <a:solidFill>
                          <a:srgbClr val="000000"/>
                        </a:solidFill>
                        <a:latin typeface="Arial"/>
                      </a:endParaRPr>
                    </a:p>
                  </a:txBody>
                  <a:tcPr marL="13113" marR="13113" marT="10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bl>
          </a:graphicData>
        </a:graphic>
      </p:graphicFrame>
      <p:pic>
        <p:nvPicPr>
          <p:cNvPr id="6" name="Picture 3" descr="E:\sip.jpg"/>
          <p:cNvPicPr>
            <a:picLocks noChangeAspect="1" noChangeArrowheads="1"/>
          </p:cNvPicPr>
          <p:nvPr/>
        </p:nvPicPr>
        <p:blipFill>
          <a:blip r:embed="rId4" cstate="print"/>
          <a:srcRect/>
          <a:stretch>
            <a:fillRect/>
          </a:stretch>
        </p:blipFill>
        <p:spPr bwMode="auto">
          <a:xfrm>
            <a:off x="10942637" y="5864685"/>
            <a:ext cx="1159271" cy="1267952"/>
          </a:xfrm>
          <a:prstGeom prst="ellipse">
            <a:avLst/>
          </a:prstGeom>
          <a:ln>
            <a:noFill/>
          </a:ln>
          <a:effectLst>
            <a:softEdge rad="112500"/>
          </a:effectLst>
        </p:spPr>
      </p:pic>
    </p:spTree>
    <p:extLst>
      <p:ext uri="{BB962C8B-B14F-4D97-AF65-F5344CB8AC3E}">
        <p14:creationId xmlns:p14="http://schemas.microsoft.com/office/powerpoint/2010/main" val="2767229836"/>
      </p:ext>
    </p:extLst>
  </p:cSld>
  <p:clrMapOvr>
    <a:masterClrMapping/>
  </p:clrMapOvr>
  <p:transition spd="slow">
    <p:cover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sip.jpg"/>
          <p:cNvPicPr>
            <a:picLocks noChangeAspect="1" noChangeArrowheads="1"/>
          </p:cNvPicPr>
          <p:nvPr/>
        </p:nvPicPr>
        <p:blipFill>
          <a:blip r:embed="rId2" cstate="print"/>
          <a:srcRect/>
          <a:stretch>
            <a:fillRect/>
          </a:stretch>
        </p:blipFill>
        <p:spPr bwMode="auto">
          <a:xfrm>
            <a:off x="11018837" y="6311673"/>
            <a:ext cx="1169852" cy="1279525"/>
          </a:xfrm>
          <a:prstGeom prst="ellipse">
            <a:avLst/>
          </a:prstGeom>
          <a:ln>
            <a:noFill/>
          </a:ln>
          <a:effectLst>
            <a:softEdge rad="112500"/>
          </a:effectLst>
        </p:spPr>
      </p:pic>
      <p:graphicFrame>
        <p:nvGraphicFramePr>
          <p:cNvPr id="4" name="Table 3"/>
          <p:cNvGraphicFramePr>
            <a:graphicFrameLocks noGrp="1"/>
          </p:cNvGraphicFramePr>
          <p:nvPr>
            <p:extLst>
              <p:ext uri="{D42A27DB-BD31-4B8C-83A1-F6EECF244321}">
                <p14:modId xmlns:p14="http://schemas.microsoft.com/office/powerpoint/2010/main" val="2209130157"/>
              </p:ext>
            </p:extLst>
          </p:nvPr>
        </p:nvGraphicFramePr>
        <p:xfrm>
          <a:off x="209814" y="46037"/>
          <a:ext cx="12064337" cy="6248404"/>
        </p:xfrm>
        <a:graphic>
          <a:graphicData uri="http://schemas.openxmlformats.org/drawingml/2006/table">
            <a:tbl>
              <a:tblPr/>
              <a:tblGrid>
                <a:gridCol w="413161"/>
                <a:gridCol w="1801386"/>
                <a:gridCol w="1189908"/>
                <a:gridCol w="1189908"/>
                <a:gridCol w="1189908"/>
                <a:gridCol w="1189908"/>
                <a:gridCol w="1189908"/>
                <a:gridCol w="1189908"/>
                <a:gridCol w="1189908"/>
                <a:gridCol w="1520434"/>
              </a:tblGrid>
              <a:tr h="238404">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a:noFill/>
                    </a:lnB>
                  </a:tcPr>
                </a:tc>
              </a:tr>
              <a:tr h="286085">
                <a:tc gridSpan="10">
                  <a:txBody>
                    <a:bodyPr/>
                    <a:lstStyle/>
                    <a:p>
                      <a:pPr algn="ctr" fontAlgn="b"/>
                      <a:r>
                        <a:rPr lang="en-US" sz="1500" b="1" i="0" u="none" strike="noStrike" dirty="0">
                          <a:solidFill>
                            <a:srgbClr val="0070C0"/>
                          </a:solidFill>
                          <a:latin typeface="Arial Black" pitchFamily="34" charset="0"/>
                        </a:rPr>
                        <a:t>TABEL REKAPITULASI KEJADIAN BENCANA DI KABUPATEN KARANGANYAR</a:t>
                      </a:r>
                    </a:p>
                  </a:txBody>
                  <a:tcPr marL="7657" marR="7657" marT="613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6085">
                <a:tc gridSpan="10">
                  <a:txBody>
                    <a:bodyPr/>
                    <a:lstStyle/>
                    <a:p>
                      <a:pPr algn="ctr" fontAlgn="b"/>
                      <a:r>
                        <a:rPr lang="en-US" sz="1500" b="1" i="0" u="none" strike="noStrike" dirty="0">
                          <a:solidFill>
                            <a:srgbClr val="0070C0"/>
                          </a:solidFill>
                          <a:latin typeface="Arial Black" pitchFamily="34" charset="0"/>
                        </a:rPr>
                        <a:t> KURUN WAKTU </a:t>
                      </a:r>
                      <a:r>
                        <a:rPr lang="en-US" sz="1500" b="1" i="0" u="none" strike="noStrike" dirty="0" smtClean="0">
                          <a:solidFill>
                            <a:srgbClr val="0070C0"/>
                          </a:solidFill>
                          <a:latin typeface="Arial Black" pitchFamily="34" charset="0"/>
                        </a:rPr>
                        <a:t>s/d 7</a:t>
                      </a:r>
                      <a:r>
                        <a:rPr lang="en-US" sz="1500" b="1" i="0" u="none" strike="noStrike" baseline="0" dirty="0" smtClean="0">
                          <a:solidFill>
                            <a:srgbClr val="0070C0"/>
                          </a:solidFill>
                          <a:latin typeface="Arial Black" pitchFamily="34" charset="0"/>
                        </a:rPr>
                        <a:t> JULI</a:t>
                      </a:r>
                      <a:r>
                        <a:rPr lang="en-US" sz="1500" b="1" i="0" u="none" strike="noStrike" dirty="0" smtClean="0">
                          <a:solidFill>
                            <a:srgbClr val="0070C0"/>
                          </a:solidFill>
                          <a:latin typeface="Arial Black" pitchFamily="34" charset="0"/>
                        </a:rPr>
                        <a:t> TAHUN 2017</a:t>
                      </a:r>
                      <a:endParaRPr lang="en-US" sz="1500" b="1" i="0" u="none" strike="noStrike" dirty="0">
                        <a:solidFill>
                          <a:srgbClr val="0070C0"/>
                        </a:solidFill>
                        <a:latin typeface="Arial Black" pitchFamily="34" charset="0"/>
                      </a:endParaRPr>
                    </a:p>
                  </a:txBody>
                  <a:tcPr marL="7657" marR="7657" marT="613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8404">
                <a:tc>
                  <a:txBody>
                    <a:bodyPr/>
                    <a:lstStyle/>
                    <a:p>
                      <a:pPr algn="l" fontAlgn="b"/>
                      <a:r>
                        <a:rPr lang="en-US" sz="700" b="1" i="0" u="none" strike="noStrike" dirty="0" smtClean="0">
                          <a:solidFill>
                            <a:srgbClr val="000000"/>
                          </a:solidFill>
                          <a:latin typeface="Arial"/>
                        </a:rPr>
                        <a:t>J</a:t>
                      </a:r>
                      <a:endParaRPr lang="en-US" sz="700" b="1" i="0" u="none" strike="noStrike" dirty="0">
                        <a:solidFill>
                          <a:srgbClr val="000000"/>
                        </a:solidFill>
                        <a:latin typeface="Arial"/>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7657" marR="7657" marT="6131" marB="0" anchor="b">
                    <a:lnL>
                      <a:noFill/>
                    </a:lnL>
                    <a:lnR>
                      <a:noFill/>
                    </a:lnR>
                    <a:lnT>
                      <a:noFill/>
                    </a:lnT>
                    <a:lnB w="6350" cap="flat" cmpd="sng" algn="ctr">
                      <a:solidFill>
                        <a:srgbClr val="000000"/>
                      </a:solidFill>
                      <a:prstDash val="solid"/>
                      <a:round/>
                      <a:headEnd type="none" w="med" len="med"/>
                      <a:tailEnd type="none" w="med" len="med"/>
                    </a:lnB>
                  </a:tcPr>
                </a:tc>
              </a:tr>
              <a:tr h="238404">
                <a:tc rowSpan="2">
                  <a:txBody>
                    <a:bodyPr/>
                    <a:lstStyle/>
                    <a:p>
                      <a:pPr algn="ctr" fontAlgn="ctr"/>
                      <a:r>
                        <a:rPr lang="en-US" sz="1100" b="1" i="0" u="none" strike="noStrike" dirty="0">
                          <a:solidFill>
                            <a:srgbClr val="000000"/>
                          </a:solidFill>
                          <a:latin typeface="Arial"/>
                        </a:rPr>
                        <a:t>NO</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rowSpan="2">
                  <a:txBody>
                    <a:bodyPr/>
                    <a:lstStyle/>
                    <a:p>
                      <a:pPr algn="ctr" fontAlgn="ctr"/>
                      <a:r>
                        <a:rPr lang="en-US" sz="1100" b="1" i="0" u="none" strike="noStrike" dirty="0">
                          <a:solidFill>
                            <a:srgbClr val="000000"/>
                          </a:solidFill>
                          <a:latin typeface="Arial"/>
                        </a:rPr>
                        <a:t>KECAMATAN</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gridSpan="7">
                  <a:txBody>
                    <a:bodyPr/>
                    <a:lstStyle/>
                    <a:p>
                      <a:pPr algn="ctr" fontAlgn="b"/>
                      <a:r>
                        <a:rPr lang="en-US" sz="1100" b="1" i="0" u="none" strike="noStrike" dirty="0">
                          <a:solidFill>
                            <a:srgbClr val="000000"/>
                          </a:solidFill>
                          <a:latin typeface="Arial"/>
                        </a:rPr>
                        <a:t>JENIS KEJADIAN</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100" b="1" i="0" u="none" strike="noStrike" dirty="0" smtClean="0">
                          <a:solidFill>
                            <a:srgbClr val="000000"/>
                          </a:solidFill>
                          <a:latin typeface="Arial"/>
                        </a:rPr>
                        <a:t>JUMLAH </a:t>
                      </a:r>
                    </a:p>
                    <a:p>
                      <a:pPr algn="ctr" fontAlgn="b"/>
                      <a:r>
                        <a:rPr lang="en-US" sz="1100" b="1" i="0" u="none" strike="noStrike" dirty="0" smtClean="0">
                          <a:solidFill>
                            <a:srgbClr val="000000"/>
                          </a:solidFill>
                          <a:latin typeface="Arial"/>
                        </a:rPr>
                        <a:t>KEJADIAN</a:t>
                      </a:r>
                      <a:endParaRPr lang="en-US" sz="1100" b="1"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431512">
                <a:tc vMerge="1">
                  <a:txBody>
                    <a:bodyPr/>
                    <a:lstStyle/>
                    <a:p>
                      <a:endParaRPr lang="en-US"/>
                    </a:p>
                  </a:txBody>
                  <a:tcPr/>
                </a:tc>
                <a:tc vMerge="1">
                  <a:txBody>
                    <a:bodyPr/>
                    <a:lstStyle/>
                    <a:p>
                      <a:endParaRPr lang="en-US"/>
                    </a:p>
                  </a:txBody>
                  <a:tcPr/>
                </a:tc>
                <a:tc>
                  <a:txBody>
                    <a:bodyPr/>
                    <a:lstStyle/>
                    <a:p>
                      <a:pPr algn="ctr" fontAlgn="b"/>
                      <a:r>
                        <a:rPr lang="en-US" sz="1100" b="1" i="0" u="none" strike="noStrike" dirty="0">
                          <a:solidFill>
                            <a:srgbClr val="000000"/>
                          </a:solidFill>
                          <a:latin typeface="Arial"/>
                        </a:rPr>
                        <a:t>LONGSOR</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ANGIN RIBUT</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smtClean="0">
                          <a:solidFill>
                            <a:srgbClr val="000000"/>
                          </a:solidFill>
                          <a:latin typeface="Arial"/>
                        </a:rPr>
                        <a:t>GERAKAN</a:t>
                      </a:r>
                    </a:p>
                    <a:p>
                      <a:pPr algn="ctr" fontAlgn="b"/>
                      <a:r>
                        <a:rPr lang="en-US" sz="1100" b="1" i="0" u="none" strike="noStrike" dirty="0" smtClean="0">
                          <a:solidFill>
                            <a:srgbClr val="000000"/>
                          </a:solidFill>
                          <a:latin typeface="Arial"/>
                        </a:rPr>
                        <a:t>TANAH</a:t>
                      </a:r>
                      <a:endParaRPr lang="en-US" sz="1100" b="1"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BANJIR</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KEBAKARAN</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RMH ROBOH</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none" strike="noStrike" dirty="0">
                          <a:solidFill>
                            <a:srgbClr val="000000"/>
                          </a:solidFill>
                          <a:latin typeface="Arial"/>
                        </a:rPr>
                        <a:t>LAKA/MAYAT</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vMerge="1">
                  <a:txBody>
                    <a:bodyPr/>
                    <a:lstStyle/>
                    <a:p>
                      <a:endParaRPr lang="en-US"/>
                    </a:p>
                  </a:txBody>
                  <a:tcPr/>
                </a:tc>
              </a:tr>
              <a:tr h="238404">
                <a:tc>
                  <a:txBody>
                    <a:bodyPr/>
                    <a:lstStyle/>
                    <a:p>
                      <a:pPr algn="ctr" fontAlgn="ctr"/>
                      <a:r>
                        <a:rPr lang="en-US" sz="1100" b="0" i="0" u="none" strike="noStrike" dirty="0">
                          <a:solidFill>
                            <a:srgbClr val="000000"/>
                          </a:solidFill>
                          <a:latin typeface="Arial"/>
                        </a:rPr>
                        <a:t>1</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latin typeface="Arial"/>
                        </a:rPr>
                        <a:t>2</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a:solidFill>
                            <a:srgbClr val="000000"/>
                          </a:solidFill>
                          <a:latin typeface="Arial"/>
                        </a:rPr>
                        <a:t>3</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4</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endParaRPr lang="en-US" sz="1100" b="0"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5</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6</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a:solidFill>
                            <a:srgbClr val="000000"/>
                          </a:solidFill>
                          <a:latin typeface="Arial"/>
                        </a:rPr>
                        <a:t>7</a:t>
                      </a: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smtClean="0">
                          <a:solidFill>
                            <a:srgbClr val="000000"/>
                          </a:solidFill>
                          <a:latin typeface="Arial"/>
                        </a:rPr>
                        <a:t>8</a:t>
                      </a:r>
                      <a:endParaRPr lang="en-US" sz="1100" b="0"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0" i="0" u="none" strike="noStrike" dirty="0" smtClean="0">
                          <a:solidFill>
                            <a:srgbClr val="000000"/>
                          </a:solidFill>
                          <a:latin typeface="Arial"/>
                        </a:rPr>
                        <a:t>9</a:t>
                      </a:r>
                      <a:endParaRPr lang="en-US" sz="1100" b="0" i="0" u="none" strike="noStrike" dirty="0">
                        <a:solidFill>
                          <a:srgbClr val="000000"/>
                        </a:solidFill>
                        <a:latin typeface="Arial"/>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38404">
                <a:tc>
                  <a:txBody>
                    <a:bodyPr/>
                    <a:lstStyle/>
                    <a:p>
                      <a:pPr algn="ctr" fontAlgn="ctr"/>
                      <a:r>
                        <a:rPr lang="en-US" sz="1100" b="0" i="0" u="none" strike="noStrike" dirty="0">
                          <a:solidFill>
                            <a:srgbClr val="000000"/>
                          </a:solidFill>
                          <a:latin typeface="Arial Black" pitchFamily="34" charset="0"/>
                        </a:rPr>
                        <a:t>1</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Karanganyar</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smtClean="0">
                          <a:solidFill>
                            <a:srgbClr val="000000"/>
                          </a:solidFill>
                          <a:latin typeface="Arial"/>
                        </a:rPr>
                        <a:t>1</a:t>
                      </a:r>
                      <a:endParaRPr lang="en-AU"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2</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Jaten</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3</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Kebakkramat</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Black" pitchFamily="34" charset="0"/>
                        </a:rPr>
                        <a:t>1</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4</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Tasikmadu</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Black" pitchFamily="34" charset="0"/>
                        </a:rPr>
                        <a:t>2</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5</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Mojogedang</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6</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Karangpandan</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Black" pitchFamily="34" charset="0"/>
                        </a:rPr>
                        <a:t>1</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7</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Matesih</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8</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Tawangmangu</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9</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Ngargoyoso</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Black" pitchFamily="34" charset="0"/>
                        </a:rPr>
                        <a:t>1</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10</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Kerjo</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38">
                <a:tc>
                  <a:txBody>
                    <a:bodyPr/>
                    <a:lstStyle/>
                    <a:p>
                      <a:pPr algn="ctr" fontAlgn="ctr"/>
                      <a:r>
                        <a:rPr lang="en-US" sz="1100" b="0" i="0" u="none" strike="noStrike" dirty="0">
                          <a:solidFill>
                            <a:srgbClr val="000000"/>
                          </a:solidFill>
                          <a:latin typeface="Arial Black" pitchFamily="34" charset="0"/>
                        </a:rPr>
                        <a:t>11</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Jenawi</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12</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Jumantono</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13</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Jumapolo</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14</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err="1">
                          <a:solidFill>
                            <a:srgbClr val="000000"/>
                          </a:solidFill>
                          <a:latin typeface="Arial Black" pitchFamily="34" charset="0"/>
                        </a:rPr>
                        <a:t>Jatipuro</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15</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Jatiyoso</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16</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Colomadu</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a:txBody>
                    <a:bodyPr/>
                    <a:lstStyle/>
                    <a:p>
                      <a:pPr algn="ctr" fontAlgn="ctr"/>
                      <a:r>
                        <a:rPr lang="en-US" sz="1100" b="0" i="0" u="none" strike="noStrike" dirty="0">
                          <a:solidFill>
                            <a:srgbClr val="000000"/>
                          </a:solidFill>
                          <a:latin typeface="Arial Black" pitchFamily="34" charset="0"/>
                        </a:rPr>
                        <a:t>17</a:t>
                      </a: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err="1">
                          <a:solidFill>
                            <a:srgbClr val="000000"/>
                          </a:solidFill>
                          <a:latin typeface="Arial Black" pitchFamily="34" charset="0"/>
                        </a:rPr>
                        <a:t>Gondangrejo</a:t>
                      </a:r>
                      <a:endParaRPr lang="en-US" sz="1100" b="0" i="0" u="none" strike="noStrike" dirty="0">
                        <a:solidFill>
                          <a:srgbClr val="000000"/>
                        </a:solidFill>
                        <a:latin typeface="Arial Black" pitchFamily="34" charset="0"/>
                      </a:endParaRPr>
                    </a:p>
                  </a:txBody>
                  <a:tcPr marL="7657" marR="7657" marT="61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Black" pitchFamily="34" charset="0"/>
                        </a:rPr>
                        <a:t>2</a:t>
                      </a:r>
                      <a:endParaRPr lang="en-US" sz="1100" b="0"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200" b="0"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404">
                <a:tc gridSpan="2">
                  <a:txBody>
                    <a:bodyPr/>
                    <a:lstStyle/>
                    <a:p>
                      <a:pPr algn="ctr" fontAlgn="b"/>
                      <a:r>
                        <a:rPr lang="en-US" sz="1100" b="1" i="0" u="none" strike="noStrike" dirty="0">
                          <a:solidFill>
                            <a:srgbClr val="000000"/>
                          </a:solidFill>
                          <a:latin typeface="Arial Black" pitchFamily="34" charset="0"/>
                        </a:rPr>
                        <a:t>JUMLAH </a:t>
                      </a:r>
                      <a:r>
                        <a:rPr lang="en-US" sz="1100" b="1" i="0" u="none" strike="noStrike" dirty="0" smtClean="0">
                          <a:solidFill>
                            <a:srgbClr val="000000"/>
                          </a:solidFill>
                          <a:latin typeface="Arial Black" pitchFamily="34" charset="0"/>
                        </a:rPr>
                        <a:t>TITIK KEJADIAN</a:t>
                      </a:r>
                      <a:endParaRPr lang="en-US" sz="1100" b="1" i="0" u="none" strike="noStrike" dirty="0">
                        <a:solidFill>
                          <a:srgbClr val="000000"/>
                        </a:solidFill>
                        <a:latin typeface="Arial Black" pitchFamily="34" charset="0"/>
                      </a:endParaRPr>
                    </a:p>
                  </a:txBody>
                  <a:tcPr marL="7657" marR="7657"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dirty="0"/>
                    </a:p>
                  </a:txBody>
                  <a:tcPr/>
                </a:tc>
                <a:tc>
                  <a:txBody>
                    <a:bodyPr/>
                    <a:lstStyle/>
                    <a:p>
                      <a:pPr algn="ctr" fontAlgn="ctr"/>
                      <a:r>
                        <a:rPr lang="en-AU" sz="1400" b="1" i="0" u="none" strike="noStrike" dirty="0">
                          <a:solidFill>
                            <a:srgbClr val="000000"/>
                          </a:solidFill>
                          <a:latin typeface="Calibri"/>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400" b="1" i="0" u="none" strike="noStrike" dirty="0">
                          <a:solidFill>
                            <a:srgbClr val="00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400" b="1" i="0" u="none" strike="noStrike" dirty="0">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400" b="1" i="0" u="none" strike="noStrike" dirty="0">
                          <a:solidFill>
                            <a:srgbClr val="000000"/>
                          </a:solidFill>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400" b="1" i="0" u="none" strike="noStrike" dirty="0">
                          <a:solidFill>
                            <a:srgbClr val="000000"/>
                          </a:solidFill>
                          <a:latin typeface="Calibri"/>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400" b="1" i="0" u="none" strike="noStrike" dirty="0">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1" i="0" u="none" strike="noStrike" dirty="0" smtClean="0">
                          <a:solidFill>
                            <a:srgbClr val="000000"/>
                          </a:solidFill>
                          <a:latin typeface="Arial Black" pitchFamily="34" charset="0"/>
                        </a:rPr>
                        <a:t>7</a:t>
                      </a:r>
                      <a:endParaRPr lang="en-US" sz="1100" b="1" i="0" u="none" strike="noStrike" dirty="0">
                        <a:solidFill>
                          <a:srgbClr val="000000"/>
                        </a:solidFill>
                        <a:latin typeface="Arial Black" pitchFamily="34" charset="0"/>
                      </a:endParaRPr>
                    </a:p>
                  </a:txBody>
                  <a:tcPr marL="7657" marR="7657" marT="6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200" b="1" i="0" u="none" strike="noStrike" dirty="0">
                          <a:solidFill>
                            <a:srgbClr val="000000"/>
                          </a:solidFill>
                          <a:latin typeface="Arial"/>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val="660864243"/>
      </p:ext>
    </p:extLst>
  </p:cSld>
  <p:clrMapOvr>
    <a:masterClrMapping/>
  </p:clrMapOvr>
  <p:transition spd="med">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110213" y="627265"/>
            <a:ext cx="11854154" cy="6383724"/>
            <a:chOff x="-21" y="632"/>
            <a:chExt cx="5374" cy="3427"/>
          </a:xfrm>
          <a:solidFill>
            <a:srgbClr val="002060">
              <a:alpha val="50196"/>
            </a:srgbClr>
          </a:solidFill>
        </p:grpSpPr>
        <p:sp>
          <p:nvSpPr>
            <p:cNvPr id="3" name="Text Box 5"/>
            <p:cNvSpPr txBox="1">
              <a:spLocks noChangeArrowheads="1"/>
            </p:cNvSpPr>
            <p:nvPr/>
          </p:nvSpPr>
          <p:spPr bwMode="auto">
            <a:xfrm>
              <a:off x="-21" y="2352"/>
              <a:ext cx="952" cy="471"/>
            </a:xfrm>
            <a:prstGeom prst="rect">
              <a:avLst/>
            </a:prstGeom>
            <a:solidFill>
              <a:srgbClr val="0062AC">
                <a:alpha val="98000"/>
              </a:srgbClr>
            </a:solidFill>
            <a:ln w="9525">
              <a:solidFill>
                <a:srgbClr val="92D050"/>
              </a:solidFill>
              <a:miter lim="800000"/>
              <a:headEnd/>
              <a:tailEnd/>
            </a:ln>
          </p:spPr>
          <p:txBody>
            <a:bodyPr wrap="square">
              <a:spAutoFit/>
            </a:bodyPr>
            <a:lstStyle/>
            <a:p>
              <a:pPr>
                <a:spcBef>
                  <a:spcPct val="50000"/>
                </a:spcBef>
                <a:defRPr/>
              </a:pPr>
              <a:r>
                <a:rPr lang="en-US" sz="1700" cap="all" dirty="0" err="1" smtClean="0">
                  <a:solidFill>
                    <a:schemeClr val="bg1"/>
                  </a:solidFill>
                  <a:latin typeface="Arial Narrow" pitchFamily="34" charset="0"/>
                  <a:cs typeface="Arial" pitchFamily="34" charset="0"/>
                </a:rPr>
                <a:t>Penyelengga</a:t>
              </a:r>
              <a:r>
                <a:rPr lang="en-US" sz="1700" cap="all" dirty="0" smtClean="0">
                  <a:solidFill>
                    <a:schemeClr val="bg1"/>
                  </a:solidFill>
                  <a:latin typeface="Arial Narrow" pitchFamily="34" charset="0"/>
                  <a:cs typeface="Arial" pitchFamily="34" charset="0"/>
                </a:rPr>
                <a:t> -</a:t>
              </a:r>
              <a:r>
                <a:rPr lang="en-US" sz="1700" cap="all" dirty="0" err="1" smtClean="0">
                  <a:solidFill>
                    <a:schemeClr val="bg1"/>
                  </a:solidFill>
                  <a:latin typeface="Arial Narrow" pitchFamily="34" charset="0"/>
                  <a:cs typeface="Arial" pitchFamily="34" charset="0"/>
                </a:rPr>
                <a:t>raan</a:t>
              </a:r>
              <a:r>
                <a:rPr lang="en-US" sz="1700" cap="all" dirty="0" smtClean="0">
                  <a:solidFill>
                    <a:schemeClr val="bg1"/>
                  </a:solidFill>
                  <a:latin typeface="Arial Narrow" pitchFamily="34" charset="0"/>
                  <a:cs typeface="Arial" pitchFamily="34" charset="0"/>
                </a:rPr>
                <a:t> </a:t>
              </a:r>
              <a:r>
                <a:rPr lang="en-US" sz="1700" cap="all" dirty="0" err="1" smtClean="0">
                  <a:solidFill>
                    <a:schemeClr val="bg1"/>
                  </a:solidFill>
                  <a:latin typeface="Arial Narrow" pitchFamily="34" charset="0"/>
                  <a:cs typeface="Arial" pitchFamily="34" charset="0"/>
                </a:rPr>
                <a:t>penanggula</a:t>
              </a:r>
              <a:r>
                <a:rPr lang="en-US" sz="1700" cap="all" dirty="0" smtClean="0">
                  <a:solidFill>
                    <a:schemeClr val="bg1"/>
                  </a:solidFill>
                  <a:latin typeface="Arial Narrow" pitchFamily="34" charset="0"/>
                  <a:cs typeface="Arial" pitchFamily="34" charset="0"/>
                </a:rPr>
                <a:t> -</a:t>
              </a:r>
              <a:r>
                <a:rPr lang="en-US" sz="1700" cap="all" dirty="0" err="1" smtClean="0">
                  <a:solidFill>
                    <a:schemeClr val="bg1"/>
                  </a:solidFill>
                  <a:latin typeface="Arial Narrow" pitchFamily="34" charset="0"/>
                  <a:cs typeface="Arial" pitchFamily="34" charset="0"/>
                </a:rPr>
                <a:t>ngan</a:t>
              </a:r>
              <a:r>
                <a:rPr lang="en-US" sz="1700" cap="all" dirty="0" smtClean="0">
                  <a:solidFill>
                    <a:schemeClr val="bg1"/>
                  </a:solidFill>
                  <a:latin typeface="Arial Narrow" pitchFamily="34" charset="0"/>
                  <a:cs typeface="Arial" pitchFamily="34" charset="0"/>
                </a:rPr>
                <a:t> </a:t>
              </a:r>
              <a:r>
                <a:rPr lang="en-US" sz="1700" cap="all" dirty="0" err="1" smtClean="0">
                  <a:solidFill>
                    <a:schemeClr val="bg1"/>
                  </a:solidFill>
                  <a:latin typeface="Arial Narrow" pitchFamily="34" charset="0"/>
                  <a:cs typeface="Arial" pitchFamily="34" charset="0"/>
                </a:rPr>
                <a:t>Bencana</a:t>
              </a:r>
              <a:endParaRPr lang="en-US" sz="1700" cap="all" dirty="0">
                <a:solidFill>
                  <a:schemeClr val="bg1"/>
                </a:solidFill>
                <a:latin typeface="Arial Narrow" pitchFamily="34" charset="0"/>
                <a:cs typeface="Arial" pitchFamily="34" charset="0"/>
              </a:endParaRPr>
            </a:p>
          </p:txBody>
        </p:sp>
        <p:sp>
          <p:nvSpPr>
            <p:cNvPr id="4" name="Text Box 6"/>
            <p:cNvSpPr txBox="1">
              <a:spLocks noChangeArrowheads="1"/>
            </p:cNvSpPr>
            <p:nvPr/>
          </p:nvSpPr>
          <p:spPr bwMode="auto">
            <a:xfrm>
              <a:off x="1104" y="1632"/>
              <a:ext cx="816" cy="190"/>
            </a:xfrm>
            <a:prstGeom prst="rect">
              <a:avLst/>
            </a:prstGeom>
            <a:solidFill>
              <a:srgbClr val="0062AC">
                <a:alpha val="98000"/>
              </a:srgbClr>
            </a:solidFill>
            <a:ln w="9525">
              <a:solidFill>
                <a:srgbClr val="92D050"/>
              </a:solidFill>
              <a:miter lim="800000"/>
              <a:headEnd/>
              <a:tailEnd/>
            </a:ln>
          </p:spPr>
          <p:txBody>
            <a:bodyPr>
              <a:spAutoFit/>
            </a:bodyPr>
            <a:lstStyle/>
            <a:p>
              <a:pPr>
                <a:spcBef>
                  <a:spcPct val="50000"/>
                </a:spcBef>
                <a:defRPr/>
              </a:pPr>
              <a:r>
                <a:rPr lang="en-US" sz="1700" dirty="0" err="1">
                  <a:solidFill>
                    <a:schemeClr val="bg1"/>
                  </a:solidFill>
                  <a:latin typeface="Arial Narrow" pitchFamily="34" charset="0"/>
                  <a:cs typeface="Arial" pitchFamily="34" charset="0"/>
                </a:rPr>
                <a:t>Prabencana</a:t>
              </a:r>
              <a:endParaRPr lang="en-US" sz="1700" dirty="0">
                <a:solidFill>
                  <a:schemeClr val="bg1"/>
                </a:solidFill>
                <a:latin typeface="Arial Narrow" pitchFamily="34" charset="0"/>
                <a:cs typeface="Arial" pitchFamily="34" charset="0"/>
              </a:endParaRPr>
            </a:p>
          </p:txBody>
        </p:sp>
        <p:sp>
          <p:nvSpPr>
            <p:cNvPr id="5" name="Text Box 7"/>
            <p:cNvSpPr txBox="1">
              <a:spLocks noChangeArrowheads="1"/>
            </p:cNvSpPr>
            <p:nvPr/>
          </p:nvSpPr>
          <p:spPr bwMode="auto">
            <a:xfrm>
              <a:off x="1140" y="2510"/>
              <a:ext cx="960" cy="190"/>
            </a:xfrm>
            <a:prstGeom prst="rect">
              <a:avLst/>
            </a:prstGeom>
            <a:solidFill>
              <a:srgbClr val="0062AC">
                <a:alpha val="98000"/>
              </a:srgbClr>
            </a:solidFill>
            <a:ln w="9525">
              <a:solidFill>
                <a:srgbClr val="92D050"/>
              </a:solidFill>
              <a:miter lim="800000"/>
              <a:headEnd/>
              <a:tailEnd/>
            </a:ln>
          </p:spPr>
          <p:txBody>
            <a:bodyPr>
              <a:spAutoFit/>
            </a:bodyPr>
            <a:lstStyle/>
            <a:p>
              <a:pPr>
                <a:spcBef>
                  <a:spcPct val="50000"/>
                </a:spcBef>
                <a:defRPr/>
              </a:pPr>
              <a:r>
                <a:rPr lang="en-US" sz="1700" dirty="0" err="1">
                  <a:solidFill>
                    <a:schemeClr val="bg1"/>
                  </a:solidFill>
                  <a:latin typeface="Arial Narrow" pitchFamily="34" charset="0"/>
                  <a:cs typeface="Arial" pitchFamily="34" charset="0"/>
                </a:rPr>
                <a:t>Saat</a:t>
              </a:r>
              <a:r>
                <a:rPr lang="en-US" sz="1700" dirty="0">
                  <a:solidFill>
                    <a:schemeClr val="bg1"/>
                  </a:solidFill>
                  <a:latin typeface="Arial Narrow" pitchFamily="34" charset="0"/>
                  <a:cs typeface="Arial" pitchFamily="34" charset="0"/>
                </a:rPr>
                <a:t> </a:t>
              </a:r>
              <a:r>
                <a:rPr lang="en-US" sz="1700" dirty="0" err="1">
                  <a:solidFill>
                    <a:schemeClr val="bg1"/>
                  </a:solidFill>
                  <a:latin typeface="Arial Narrow" pitchFamily="34" charset="0"/>
                  <a:cs typeface="Arial" pitchFamily="34" charset="0"/>
                </a:rPr>
                <a:t>Tanggap</a:t>
              </a:r>
              <a:r>
                <a:rPr lang="en-US" sz="1700" dirty="0">
                  <a:solidFill>
                    <a:schemeClr val="bg1"/>
                  </a:solidFill>
                  <a:latin typeface="Arial Narrow" pitchFamily="34" charset="0"/>
                  <a:cs typeface="Arial" pitchFamily="34" charset="0"/>
                </a:rPr>
                <a:t> </a:t>
              </a:r>
              <a:r>
                <a:rPr lang="en-US" sz="1700" dirty="0" err="1">
                  <a:solidFill>
                    <a:schemeClr val="bg1"/>
                  </a:solidFill>
                  <a:latin typeface="Arial Narrow" pitchFamily="34" charset="0"/>
                  <a:cs typeface="Arial" pitchFamily="34" charset="0"/>
                </a:rPr>
                <a:t>Darurat</a:t>
              </a:r>
              <a:endParaRPr lang="en-US" sz="1700" dirty="0">
                <a:solidFill>
                  <a:schemeClr val="bg1"/>
                </a:solidFill>
                <a:latin typeface="Arial Narrow" pitchFamily="34" charset="0"/>
                <a:cs typeface="Arial" pitchFamily="34" charset="0"/>
              </a:endParaRPr>
            </a:p>
          </p:txBody>
        </p:sp>
        <p:sp>
          <p:nvSpPr>
            <p:cNvPr id="6" name="Text Box 8"/>
            <p:cNvSpPr txBox="1">
              <a:spLocks noChangeArrowheads="1"/>
            </p:cNvSpPr>
            <p:nvPr/>
          </p:nvSpPr>
          <p:spPr bwMode="auto">
            <a:xfrm>
              <a:off x="1147" y="3732"/>
              <a:ext cx="817" cy="190"/>
            </a:xfrm>
            <a:prstGeom prst="rect">
              <a:avLst/>
            </a:prstGeom>
            <a:solidFill>
              <a:srgbClr val="0062AC">
                <a:alpha val="98000"/>
              </a:srgbClr>
            </a:solidFill>
            <a:ln w="9525">
              <a:solidFill>
                <a:srgbClr val="92D050"/>
              </a:solidFill>
              <a:miter lim="800000"/>
              <a:headEnd/>
              <a:tailEnd/>
            </a:ln>
          </p:spPr>
          <p:txBody>
            <a:bodyPr wrap="square">
              <a:spAutoFit/>
            </a:bodyPr>
            <a:lstStyle/>
            <a:p>
              <a:pPr>
                <a:spcBef>
                  <a:spcPct val="50000"/>
                </a:spcBef>
                <a:defRPr/>
              </a:pPr>
              <a:r>
                <a:rPr lang="en-US" sz="1700" dirty="0" err="1">
                  <a:solidFill>
                    <a:schemeClr val="bg1"/>
                  </a:solidFill>
                  <a:latin typeface="Arial Narrow" pitchFamily="34" charset="0"/>
                  <a:cs typeface="Arial" pitchFamily="34" charset="0"/>
                </a:rPr>
                <a:t>Pascabencana</a:t>
              </a:r>
              <a:endParaRPr lang="en-US" sz="1700" dirty="0">
                <a:solidFill>
                  <a:schemeClr val="bg1"/>
                </a:solidFill>
                <a:latin typeface="Arial Narrow" pitchFamily="34" charset="0"/>
                <a:cs typeface="Arial" pitchFamily="34" charset="0"/>
              </a:endParaRPr>
            </a:p>
          </p:txBody>
        </p:sp>
        <p:sp>
          <p:nvSpPr>
            <p:cNvPr id="7" name="Text Box 9"/>
            <p:cNvSpPr txBox="1">
              <a:spLocks noChangeArrowheads="1"/>
            </p:cNvSpPr>
            <p:nvPr/>
          </p:nvSpPr>
          <p:spPr bwMode="auto">
            <a:xfrm>
              <a:off x="2448" y="1070"/>
              <a:ext cx="768" cy="330"/>
            </a:xfrm>
            <a:prstGeom prst="rect">
              <a:avLst/>
            </a:prstGeom>
            <a:solidFill>
              <a:srgbClr val="0062AC">
                <a:alpha val="98000"/>
              </a:srgbClr>
            </a:solidFill>
            <a:ln w="9525">
              <a:solidFill>
                <a:srgbClr val="92D050"/>
              </a:solidFill>
              <a:miter lim="800000"/>
              <a:headEnd/>
              <a:tailEnd/>
            </a:ln>
          </p:spPr>
          <p:txBody>
            <a:bodyPr>
              <a:spAutoFit/>
            </a:bodyPr>
            <a:lstStyle/>
            <a:p>
              <a:pPr>
                <a:spcBef>
                  <a:spcPct val="50000"/>
                </a:spcBef>
                <a:defRPr/>
              </a:pPr>
              <a:r>
                <a:rPr lang="en-US" sz="1700" b="1" dirty="0" err="1">
                  <a:solidFill>
                    <a:schemeClr val="bg1"/>
                  </a:solidFill>
                  <a:latin typeface="Arial Narrow" pitchFamily="34" charset="0"/>
                  <a:cs typeface="Arial" pitchFamily="34" charset="0"/>
                </a:rPr>
                <a:t>Situasi</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Tidak</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Ada</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Bencana</a:t>
              </a:r>
              <a:endParaRPr lang="en-US" sz="1700" b="1" dirty="0">
                <a:solidFill>
                  <a:schemeClr val="bg1"/>
                </a:solidFill>
                <a:latin typeface="Arial Narrow" pitchFamily="34" charset="0"/>
                <a:cs typeface="Arial" pitchFamily="34" charset="0"/>
              </a:endParaRPr>
            </a:p>
          </p:txBody>
        </p:sp>
        <p:sp>
          <p:nvSpPr>
            <p:cNvPr id="8" name="Text Box 10"/>
            <p:cNvSpPr txBox="1">
              <a:spLocks noChangeArrowheads="1"/>
            </p:cNvSpPr>
            <p:nvPr/>
          </p:nvSpPr>
          <p:spPr bwMode="auto">
            <a:xfrm>
              <a:off x="2448" y="1930"/>
              <a:ext cx="926" cy="330"/>
            </a:xfrm>
            <a:prstGeom prst="rect">
              <a:avLst/>
            </a:prstGeom>
            <a:solidFill>
              <a:srgbClr val="0062AC">
                <a:alpha val="98000"/>
              </a:srgbClr>
            </a:solidFill>
            <a:ln w="9525">
              <a:solidFill>
                <a:srgbClr val="92D050"/>
              </a:solidFill>
              <a:miter lim="800000"/>
              <a:headEnd/>
              <a:tailEnd/>
            </a:ln>
          </p:spPr>
          <p:txBody>
            <a:bodyPr wrap="square">
              <a:spAutoFit/>
            </a:bodyPr>
            <a:lstStyle/>
            <a:p>
              <a:pPr>
                <a:spcBef>
                  <a:spcPct val="50000"/>
                </a:spcBef>
                <a:defRPr/>
              </a:pPr>
              <a:r>
                <a:rPr lang="en-US" sz="1700" b="1" dirty="0" err="1">
                  <a:solidFill>
                    <a:schemeClr val="bg1"/>
                  </a:solidFill>
                  <a:latin typeface="Arial Narrow" pitchFamily="34" charset="0"/>
                  <a:cs typeface="Arial" pitchFamily="34" charset="0"/>
                </a:rPr>
                <a:t>Situasi</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Terdapat</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Potensi</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Bencana</a:t>
              </a:r>
              <a:endParaRPr lang="en-US" sz="1700" b="1" dirty="0">
                <a:solidFill>
                  <a:schemeClr val="bg1"/>
                </a:solidFill>
                <a:latin typeface="Arial Narrow" pitchFamily="34" charset="0"/>
                <a:cs typeface="Arial" pitchFamily="34" charset="0"/>
              </a:endParaRPr>
            </a:p>
          </p:txBody>
        </p:sp>
        <p:sp>
          <p:nvSpPr>
            <p:cNvPr id="9" name="Text Box 11"/>
            <p:cNvSpPr txBox="1">
              <a:spLocks noChangeArrowheads="1"/>
            </p:cNvSpPr>
            <p:nvPr/>
          </p:nvSpPr>
          <p:spPr bwMode="auto">
            <a:xfrm>
              <a:off x="3487" y="632"/>
              <a:ext cx="1865" cy="1107"/>
            </a:xfrm>
            <a:prstGeom prst="rect">
              <a:avLst/>
            </a:prstGeom>
            <a:solidFill>
              <a:srgbClr val="0062AC">
                <a:alpha val="98000"/>
              </a:srgbClr>
            </a:solidFill>
            <a:ln w="9525">
              <a:solidFill>
                <a:srgbClr val="92D050"/>
              </a:solidFill>
              <a:miter lim="800000"/>
              <a:headEnd/>
              <a:tailEnd/>
            </a:ln>
          </p:spPr>
          <p:txBody>
            <a:bodyPr wrap="square">
              <a:spAutoFit/>
            </a:bodyPr>
            <a:lstStyle/>
            <a:p>
              <a:pPr marL="266700" indent="-266700">
                <a:buFont typeface="Wingdings" pitchFamily="2" charset="2"/>
                <a:buChar char="§"/>
                <a:defRPr/>
              </a:pPr>
              <a:r>
                <a:rPr lang="en-US" sz="1600" b="1" dirty="0" err="1" smtClean="0">
                  <a:solidFill>
                    <a:schemeClr val="bg1"/>
                  </a:solidFill>
                  <a:latin typeface="Arial Narrow" pitchFamily="34" charset="0"/>
                  <a:cs typeface="Arial" pitchFamily="34" charset="0"/>
                </a:rPr>
                <a:t>Perencanaan</a:t>
              </a:r>
              <a:r>
                <a:rPr lang="id-ID" sz="1600" b="1" dirty="0" smtClean="0">
                  <a:solidFill>
                    <a:schemeClr val="bg1"/>
                  </a:solidFill>
                  <a:latin typeface="Arial Narrow" pitchFamily="34" charset="0"/>
                  <a:cs typeface="Arial" pitchFamily="34" charset="0"/>
                </a:rPr>
                <a:t> </a:t>
              </a:r>
              <a:endParaRPr lang="en-US" sz="1600" b="1" dirty="0">
                <a:solidFill>
                  <a:schemeClr val="bg1"/>
                </a:solidFill>
                <a:latin typeface="Arial Narrow" pitchFamily="34" charset="0"/>
                <a:cs typeface="Arial" pitchFamily="34" charset="0"/>
              </a:endParaRPr>
            </a:p>
            <a:p>
              <a:pPr marL="266700" indent="-266700">
                <a:buFont typeface="Wingdings" pitchFamily="2" charset="2"/>
                <a:buChar char="§"/>
                <a:defRPr/>
              </a:pPr>
              <a:r>
                <a:rPr lang="en-US" sz="1600" b="1" dirty="0" err="1">
                  <a:solidFill>
                    <a:schemeClr val="bg1"/>
                  </a:solidFill>
                  <a:latin typeface="Arial Narrow" pitchFamily="34" charset="0"/>
                  <a:cs typeface="Arial" pitchFamily="34" charset="0"/>
                </a:rPr>
                <a:t>Pencegahan</a:t>
              </a:r>
              <a:endParaRPr lang="en-US" sz="1600" b="1" dirty="0">
                <a:solidFill>
                  <a:schemeClr val="bg1"/>
                </a:solidFill>
                <a:latin typeface="Arial Narrow" pitchFamily="34" charset="0"/>
                <a:cs typeface="Arial" pitchFamily="34" charset="0"/>
              </a:endParaRPr>
            </a:p>
            <a:p>
              <a:pPr marL="266700" indent="-266700">
                <a:buFont typeface="Wingdings" pitchFamily="2" charset="2"/>
                <a:buChar char="§"/>
                <a:defRPr/>
              </a:pPr>
              <a:r>
                <a:rPr lang="en-US" sz="1600" b="1" dirty="0" err="1">
                  <a:solidFill>
                    <a:schemeClr val="bg1"/>
                  </a:solidFill>
                  <a:latin typeface="Arial Narrow" pitchFamily="34" charset="0"/>
                  <a:cs typeface="Arial" pitchFamily="34" charset="0"/>
                </a:rPr>
                <a:t>Pengurangan</a:t>
              </a:r>
              <a:r>
                <a:rPr lang="en-US" sz="1600" b="1" dirty="0">
                  <a:solidFill>
                    <a:schemeClr val="bg1"/>
                  </a:solidFill>
                  <a:latin typeface="Arial Narrow" pitchFamily="34" charset="0"/>
                  <a:cs typeface="Arial" pitchFamily="34" charset="0"/>
                </a:rPr>
                <a:t> </a:t>
              </a:r>
              <a:r>
                <a:rPr lang="en-US" sz="1600" b="1" dirty="0" err="1">
                  <a:solidFill>
                    <a:schemeClr val="bg1"/>
                  </a:solidFill>
                  <a:latin typeface="Arial Narrow" pitchFamily="34" charset="0"/>
                  <a:cs typeface="Arial" pitchFamily="34" charset="0"/>
                </a:rPr>
                <a:t>Risiko</a:t>
              </a:r>
              <a:endParaRPr lang="en-US" sz="1600" b="1" dirty="0">
                <a:solidFill>
                  <a:schemeClr val="bg1"/>
                </a:solidFill>
                <a:latin typeface="Arial Narrow" pitchFamily="34" charset="0"/>
                <a:cs typeface="Arial" pitchFamily="34" charset="0"/>
              </a:endParaRPr>
            </a:p>
            <a:p>
              <a:pPr marL="266700" indent="-266700">
                <a:buFont typeface="Wingdings" pitchFamily="2" charset="2"/>
                <a:buChar char="§"/>
                <a:defRPr/>
              </a:pPr>
              <a:r>
                <a:rPr lang="id-ID" sz="1600" b="1" dirty="0" smtClean="0">
                  <a:solidFill>
                    <a:schemeClr val="bg1"/>
                  </a:solidFill>
                  <a:latin typeface="Arial Narrow" pitchFamily="34" charset="0"/>
                  <a:cs typeface="Arial" pitchFamily="34" charset="0"/>
                </a:rPr>
                <a:t>Pemaduan dalam rencana pembangunan</a:t>
              </a:r>
              <a:endParaRPr lang="en-US" sz="1600" b="1" dirty="0">
                <a:solidFill>
                  <a:schemeClr val="bg1"/>
                </a:solidFill>
                <a:latin typeface="Arial Narrow" pitchFamily="34" charset="0"/>
                <a:cs typeface="Arial" pitchFamily="34" charset="0"/>
              </a:endParaRPr>
            </a:p>
            <a:p>
              <a:pPr marL="266700" indent="-266700">
                <a:buFont typeface="Wingdings" pitchFamily="2" charset="2"/>
                <a:buChar char="§"/>
                <a:defRPr/>
              </a:pPr>
              <a:r>
                <a:rPr lang="id-ID" sz="1600" b="1" dirty="0" smtClean="0">
                  <a:solidFill>
                    <a:schemeClr val="bg1"/>
                  </a:solidFill>
                  <a:latin typeface="Arial Narrow" pitchFamily="34" charset="0"/>
                  <a:cs typeface="Arial" pitchFamily="34" charset="0"/>
                </a:rPr>
                <a:t>Persyaratan analisis Risiko</a:t>
              </a:r>
              <a:endParaRPr lang="en-US" sz="1600" b="1" dirty="0">
                <a:solidFill>
                  <a:schemeClr val="bg1"/>
                </a:solidFill>
                <a:latin typeface="Arial Narrow" pitchFamily="34" charset="0"/>
                <a:cs typeface="Arial" pitchFamily="34" charset="0"/>
              </a:endParaRPr>
            </a:p>
            <a:p>
              <a:pPr marL="266700" indent="-266700">
                <a:buFont typeface="Wingdings" pitchFamily="2" charset="2"/>
                <a:buChar char="§"/>
                <a:defRPr/>
              </a:pPr>
              <a:r>
                <a:rPr lang="id-ID" sz="1600" b="1" dirty="0" smtClean="0">
                  <a:solidFill>
                    <a:schemeClr val="bg1"/>
                  </a:solidFill>
                  <a:latin typeface="Arial Narrow" pitchFamily="34" charset="0"/>
                  <a:cs typeface="Arial" pitchFamily="34" charset="0"/>
                </a:rPr>
                <a:t>Pelaksanaan dan penegakan tata ruang</a:t>
              </a:r>
              <a:endParaRPr lang="en-US" sz="1600" b="1" dirty="0">
                <a:solidFill>
                  <a:schemeClr val="bg1"/>
                </a:solidFill>
                <a:latin typeface="Arial Narrow" pitchFamily="34" charset="0"/>
                <a:cs typeface="Arial" pitchFamily="34" charset="0"/>
              </a:endParaRPr>
            </a:p>
            <a:p>
              <a:pPr marL="266700" indent="-266700">
                <a:buFont typeface="Wingdings" pitchFamily="2" charset="2"/>
                <a:buChar char="§"/>
                <a:defRPr/>
              </a:pPr>
              <a:r>
                <a:rPr lang="id-ID" sz="1600" b="1" dirty="0" smtClean="0">
                  <a:solidFill>
                    <a:schemeClr val="bg1"/>
                  </a:solidFill>
                  <a:latin typeface="Arial Narrow" pitchFamily="34" charset="0"/>
                  <a:cs typeface="Arial" pitchFamily="34" charset="0"/>
                </a:rPr>
                <a:t>Pendidikan dan pelatihan</a:t>
              </a:r>
            </a:p>
            <a:p>
              <a:pPr marL="266700" indent="-266700">
                <a:buFont typeface="Wingdings" pitchFamily="2" charset="2"/>
                <a:buChar char="§"/>
                <a:defRPr/>
              </a:pPr>
              <a:r>
                <a:rPr lang="id-ID" sz="1600" b="1" dirty="0" smtClean="0">
                  <a:solidFill>
                    <a:schemeClr val="bg1"/>
                  </a:solidFill>
                  <a:latin typeface="Arial Narrow" pitchFamily="34" charset="0"/>
                  <a:cs typeface="Arial" pitchFamily="34" charset="0"/>
                </a:rPr>
                <a:t>Persyaratan standar teknis</a:t>
              </a:r>
              <a:endParaRPr lang="en-US" sz="1700" b="1" dirty="0">
                <a:solidFill>
                  <a:schemeClr val="bg1"/>
                </a:solidFill>
                <a:latin typeface="Arial Narrow" pitchFamily="34" charset="0"/>
                <a:cs typeface="Arial" pitchFamily="34" charset="0"/>
              </a:endParaRPr>
            </a:p>
          </p:txBody>
        </p:sp>
        <p:sp>
          <p:nvSpPr>
            <p:cNvPr id="10" name="Text Box 12"/>
            <p:cNvSpPr txBox="1">
              <a:spLocks noChangeArrowheads="1"/>
            </p:cNvSpPr>
            <p:nvPr/>
          </p:nvSpPr>
          <p:spPr bwMode="auto">
            <a:xfrm>
              <a:off x="3729" y="1769"/>
              <a:ext cx="1347" cy="471"/>
            </a:xfrm>
            <a:prstGeom prst="rect">
              <a:avLst/>
            </a:prstGeom>
            <a:solidFill>
              <a:srgbClr val="0062AC">
                <a:alpha val="98000"/>
              </a:srgbClr>
            </a:solidFill>
            <a:ln w="9525">
              <a:solidFill>
                <a:srgbClr val="92D050"/>
              </a:solidFill>
              <a:miter lim="800000"/>
              <a:headEnd/>
              <a:tailEnd/>
            </a:ln>
          </p:spPr>
          <p:txBody>
            <a:bodyPr wrap="square">
              <a:spAutoFit/>
            </a:bodyPr>
            <a:lstStyle/>
            <a:p>
              <a:pPr>
                <a:buFont typeface="Wingdings" pitchFamily="2" charset="2"/>
                <a:buChar char="§"/>
                <a:defRPr/>
              </a:pPr>
              <a:r>
                <a:rPr lang="en-US" sz="1700" b="1" dirty="0" err="1">
                  <a:solidFill>
                    <a:schemeClr val="bg1"/>
                  </a:solidFill>
                  <a:latin typeface="Arial Narrow" pitchFamily="34" charset="0"/>
                  <a:cs typeface="Arial" pitchFamily="34" charset="0"/>
                </a:rPr>
                <a:t>Mitigasi</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err="1">
                  <a:solidFill>
                    <a:schemeClr val="bg1"/>
                  </a:solidFill>
                  <a:latin typeface="Arial Narrow" pitchFamily="34" charset="0"/>
                  <a:cs typeface="Arial" pitchFamily="34" charset="0"/>
                </a:rPr>
                <a:t>Peringatan</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Dini</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err="1">
                  <a:solidFill>
                    <a:schemeClr val="bg1"/>
                  </a:solidFill>
                  <a:latin typeface="Arial Narrow" pitchFamily="34" charset="0"/>
                  <a:cs typeface="Arial" pitchFamily="34" charset="0"/>
                </a:rPr>
                <a:t>Kesiapsiagaan</a:t>
              </a:r>
              <a:endParaRPr lang="en-US" sz="1700" b="1" dirty="0">
                <a:solidFill>
                  <a:schemeClr val="bg1"/>
                </a:solidFill>
                <a:latin typeface="Arial Narrow" pitchFamily="34" charset="0"/>
                <a:cs typeface="Arial" pitchFamily="34" charset="0"/>
              </a:endParaRPr>
            </a:p>
          </p:txBody>
        </p:sp>
        <p:sp>
          <p:nvSpPr>
            <p:cNvPr id="11" name="Text Box 13"/>
            <p:cNvSpPr txBox="1">
              <a:spLocks noChangeArrowheads="1"/>
            </p:cNvSpPr>
            <p:nvPr/>
          </p:nvSpPr>
          <p:spPr bwMode="auto">
            <a:xfrm>
              <a:off x="3732" y="2308"/>
              <a:ext cx="1448" cy="892"/>
            </a:xfrm>
            <a:prstGeom prst="rect">
              <a:avLst/>
            </a:prstGeom>
            <a:solidFill>
              <a:srgbClr val="0062AC">
                <a:alpha val="98000"/>
              </a:srgbClr>
            </a:solidFill>
            <a:ln w="9525">
              <a:solidFill>
                <a:srgbClr val="92D050"/>
              </a:solidFill>
              <a:miter lim="800000"/>
              <a:headEnd/>
              <a:tailEnd/>
            </a:ln>
          </p:spPr>
          <p:txBody>
            <a:bodyPr wrap="square">
              <a:spAutoFit/>
            </a:bodyPr>
            <a:lstStyle/>
            <a:p>
              <a:pPr>
                <a:buFont typeface="Wingdings" pitchFamily="2" charset="2"/>
                <a:buChar char="§"/>
                <a:defRPr/>
              </a:pPr>
              <a:r>
                <a:rPr lang="en-US" sz="1700" b="1" dirty="0" err="1">
                  <a:solidFill>
                    <a:schemeClr val="bg1"/>
                  </a:solidFill>
                  <a:latin typeface="Arial Narrow" pitchFamily="34" charset="0"/>
                  <a:cs typeface="Arial" pitchFamily="34" charset="0"/>
                </a:rPr>
                <a:t>Kajian</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Cepat</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a:solidFill>
                    <a:schemeClr val="bg1"/>
                  </a:solidFill>
                  <a:latin typeface="Arial Narrow" pitchFamily="34" charset="0"/>
                  <a:cs typeface="Arial" pitchFamily="34" charset="0"/>
                </a:rPr>
                <a:t>Status </a:t>
              </a:r>
              <a:r>
                <a:rPr lang="en-US" sz="1700" b="1" dirty="0" err="1">
                  <a:solidFill>
                    <a:schemeClr val="bg1"/>
                  </a:solidFill>
                  <a:latin typeface="Arial Narrow" pitchFamily="34" charset="0"/>
                  <a:cs typeface="Arial" pitchFamily="34" charset="0"/>
                </a:rPr>
                <a:t>Keadaan</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Darurat</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err="1">
                  <a:solidFill>
                    <a:schemeClr val="bg1"/>
                  </a:solidFill>
                  <a:latin typeface="Arial Narrow" pitchFamily="34" charset="0"/>
                  <a:cs typeface="Arial" pitchFamily="34" charset="0"/>
                </a:rPr>
                <a:t>Penyelamatan</a:t>
              </a:r>
              <a:r>
                <a:rPr lang="en-US" sz="1700" b="1" dirty="0">
                  <a:solidFill>
                    <a:schemeClr val="bg1"/>
                  </a:solidFill>
                  <a:latin typeface="Arial Narrow" pitchFamily="34" charset="0"/>
                  <a:cs typeface="Arial" pitchFamily="34" charset="0"/>
                </a:rPr>
                <a:t> &amp; </a:t>
              </a:r>
              <a:r>
                <a:rPr lang="en-US" sz="1700" b="1" dirty="0" err="1">
                  <a:solidFill>
                    <a:schemeClr val="bg1"/>
                  </a:solidFill>
                  <a:latin typeface="Arial Narrow" pitchFamily="34" charset="0"/>
                  <a:cs typeface="Arial" pitchFamily="34" charset="0"/>
                </a:rPr>
                <a:t>Evakuasi</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err="1">
                  <a:solidFill>
                    <a:schemeClr val="bg1"/>
                  </a:solidFill>
                  <a:latin typeface="Arial Narrow" pitchFamily="34" charset="0"/>
                  <a:cs typeface="Arial" pitchFamily="34" charset="0"/>
                </a:rPr>
                <a:t>Pemenuhan</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Kebutuhan</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Dasar</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err="1">
                  <a:solidFill>
                    <a:schemeClr val="bg1"/>
                  </a:solidFill>
                  <a:latin typeface="Arial Narrow" pitchFamily="34" charset="0"/>
                  <a:cs typeface="Arial" pitchFamily="34" charset="0"/>
                </a:rPr>
                <a:t>Perlindungan</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en-US" sz="1700" b="1" dirty="0" err="1">
                  <a:solidFill>
                    <a:schemeClr val="bg1"/>
                  </a:solidFill>
                  <a:latin typeface="Arial Narrow" pitchFamily="34" charset="0"/>
                  <a:cs typeface="Arial" pitchFamily="34" charset="0"/>
                </a:rPr>
                <a:t>Pemulihan</a:t>
              </a:r>
              <a:endParaRPr lang="en-US" sz="1700" b="1" dirty="0">
                <a:solidFill>
                  <a:schemeClr val="bg1"/>
                </a:solidFill>
                <a:latin typeface="Arial Narrow" pitchFamily="34" charset="0"/>
                <a:cs typeface="Arial" pitchFamily="34" charset="0"/>
              </a:endParaRPr>
            </a:p>
          </p:txBody>
        </p:sp>
        <p:sp>
          <p:nvSpPr>
            <p:cNvPr id="12" name="Text Box 14"/>
            <p:cNvSpPr txBox="1">
              <a:spLocks noChangeArrowheads="1"/>
            </p:cNvSpPr>
            <p:nvPr/>
          </p:nvSpPr>
          <p:spPr bwMode="auto">
            <a:xfrm>
              <a:off x="2448" y="3485"/>
              <a:ext cx="744" cy="190"/>
            </a:xfrm>
            <a:prstGeom prst="rect">
              <a:avLst/>
            </a:prstGeom>
            <a:solidFill>
              <a:srgbClr val="0062AC">
                <a:alpha val="98000"/>
              </a:srgbClr>
            </a:solidFill>
            <a:ln w="9525">
              <a:solidFill>
                <a:srgbClr val="92D050"/>
              </a:solidFill>
              <a:miter lim="800000"/>
              <a:headEnd/>
              <a:tailEnd/>
            </a:ln>
          </p:spPr>
          <p:txBody>
            <a:bodyPr wrap="square">
              <a:spAutoFit/>
            </a:bodyPr>
            <a:lstStyle/>
            <a:p>
              <a:pPr>
                <a:spcBef>
                  <a:spcPct val="50000"/>
                </a:spcBef>
                <a:defRPr/>
              </a:pPr>
              <a:r>
                <a:rPr lang="en-US" sz="1700" b="1" dirty="0" err="1">
                  <a:solidFill>
                    <a:schemeClr val="bg1"/>
                  </a:solidFill>
                  <a:latin typeface="Arial Narrow" pitchFamily="34" charset="0"/>
                  <a:cs typeface="Arial" pitchFamily="34" charset="0"/>
                </a:rPr>
                <a:t>Rehabilitasi</a:t>
              </a:r>
              <a:endParaRPr lang="en-US" sz="1700" b="1" dirty="0">
                <a:solidFill>
                  <a:schemeClr val="bg1"/>
                </a:solidFill>
                <a:latin typeface="Arial Narrow" pitchFamily="34" charset="0"/>
                <a:cs typeface="Arial" pitchFamily="34" charset="0"/>
              </a:endParaRPr>
            </a:p>
          </p:txBody>
        </p:sp>
        <p:sp>
          <p:nvSpPr>
            <p:cNvPr id="13" name="Text Box 15"/>
            <p:cNvSpPr txBox="1">
              <a:spLocks noChangeArrowheads="1"/>
            </p:cNvSpPr>
            <p:nvPr/>
          </p:nvSpPr>
          <p:spPr bwMode="auto">
            <a:xfrm>
              <a:off x="2448" y="3869"/>
              <a:ext cx="744" cy="190"/>
            </a:xfrm>
            <a:prstGeom prst="rect">
              <a:avLst/>
            </a:prstGeom>
            <a:solidFill>
              <a:srgbClr val="0062AC">
                <a:alpha val="98000"/>
              </a:srgbClr>
            </a:solidFill>
            <a:ln w="9525">
              <a:solidFill>
                <a:srgbClr val="92D050"/>
              </a:solidFill>
              <a:miter lim="800000"/>
              <a:headEnd/>
              <a:tailEnd/>
            </a:ln>
          </p:spPr>
          <p:txBody>
            <a:bodyPr wrap="square">
              <a:spAutoFit/>
            </a:bodyPr>
            <a:lstStyle/>
            <a:p>
              <a:pPr>
                <a:spcBef>
                  <a:spcPct val="50000"/>
                </a:spcBef>
                <a:defRPr/>
              </a:pPr>
              <a:r>
                <a:rPr lang="en-US" sz="1700" b="1" dirty="0" err="1">
                  <a:solidFill>
                    <a:schemeClr val="bg1"/>
                  </a:solidFill>
                  <a:latin typeface="Arial Narrow" pitchFamily="34" charset="0"/>
                  <a:cs typeface="Arial" pitchFamily="34" charset="0"/>
                </a:rPr>
                <a:t>Rekonstruksi</a:t>
              </a:r>
              <a:endParaRPr lang="en-US" sz="1700" b="1" dirty="0">
                <a:solidFill>
                  <a:schemeClr val="bg1"/>
                </a:solidFill>
                <a:latin typeface="Arial Narrow" pitchFamily="34" charset="0"/>
                <a:cs typeface="Arial" pitchFamily="34" charset="0"/>
              </a:endParaRPr>
            </a:p>
          </p:txBody>
        </p:sp>
        <p:sp>
          <p:nvSpPr>
            <p:cNvPr id="14" name="Text Box 16"/>
            <p:cNvSpPr txBox="1">
              <a:spLocks noChangeArrowheads="1"/>
            </p:cNvSpPr>
            <p:nvPr/>
          </p:nvSpPr>
          <p:spPr bwMode="auto">
            <a:xfrm>
              <a:off x="3792" y="3283"/>
              <a:ext cx="1561" cy="752"/>
            </a:xfrm>
            <a:prstGeom prst="rect">
              <a:avLst/>
            </a:prstGeom>
            <a:solidFill>
              <a:srgbClr val="0062AC">
                <a:alpha val="98000"/>
              </a:srgbClr>
            </a:solidFill>
            <a:ln w="9525">
              <a:solidFill>
                <a:srgbClr val="92D050"/>
              </a:solidFill>
              <a:miter lim="800000"/>
              <a:headEnd/>
              <a:tailEnd/>
            </a:ln>
          </p:spPr>
          <p:txBody>
            <a:bodyPr wrap="square">
              <a:spAutoFit/>
            </a:bodyPr>
            <a:lstStyle/>
            <a:p>
              <a:pPr>
                <a:buFont typeface="Wingdings" pitchFamily="2" charset="2"/>
                <a:buChar char="§"/>
                <a:defRPr/>
              </a:pPr>
              <a:r>
                <a:rPr lang="en-US" sz="1700" b="1" dirty="0" err="1">
                  <a:solidFill>
                    <a:schemeClr val="bg1"/>
                  </a:solidFill>
                  <a:latin typeface="Arial Narrow" pitchFamily="34" charset="0"/>
                  <a:cs typeface="Arial" pitchFamily="34" charset="0"/>
                </a:rPr>
                <a:t>Prasarana</a:t>
              </a:r>
              <a:r>
                <a:rPr lang="en-US" sz="1700" b="1" dirty="0">
                  <a:solidFill>
                    <a:schemeClr val="bg1"/>
                  </a:solidFill>
                  <a:latin typeface="Arial Narrow" pitchFamily="34" charset="0"/>
                  <a:cs typeface="Arial" pitchFamily="34" charset="0"/>
                </a:rPr>
                <a:t> </a:t>
              </a:r>
              <a:r>
                <a:rPr lang="en-US" sz="1700" b="1" dirty="0" err="1">
                  <a:solidFill>
                    <a:schemeClr val="bg1"/>
                  </a:solidFill>
                  <a:latin typeface="Arial Narrow" pitchFamily="34" charset="0"/>
                  <a:cs typeface="Arial" pitchFamily="34" charset="0"/>
                </a:rPr>
                <a:t>dan</a:t>
              </a:r>
              <a:r>
                <a:rPr lang="en-US" sz="1700" b="1" dirty="0">
                  <a:solidFill>
                    <a:schemeClr val="bg1"/>
                  </a:solidFill>
                  <a:latin typeface="Arial Narrow" pitchFamily="34" charset="0"/>
                  <a:cs typeface="Arial" pitchFamily="34" charset="0"/>
                </a:rPr>
                <a:t> </a:t>
              </a:r>
              <a:r>
                <a:rPr lang="en-US" sz="1700" b="1" dirty="0" err="1" smtClean="0">
                  <a:solidFill>
                    <a:schemeClr val="bg1"/>
                  </a:solidFill>
                  <a:latin typeface="Arial Narrow" pitchFamily="34" charset="0"/>
                  <a:cs typeface="Arial" pitchFamily="34" charset="0"/>
                </a:rPr>
                <a:t>Sarana</a:t>
              </a:r>
              <a:r>
                <a:rPr lang="id-ID" sz="1700" b="1" dirty="0" smtClean="0">
                  <a:solidFill>
                    <a:schemeClr val="bg1"/>
                  </a:solidFill>
                  <a:latin typeface="Arial Narrow" pitchFamily="34" charset="0"/>
                  <a:cs typeface="Arial" pitchFamily="34" charset="0"/>
                </a:rPr>
                <a:t> umum</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id-ID" sz="1700" b="1" dirty="0" smtClean="0">
                  <a:solidFill>
                    <a:schemeClr val="bg1"/>
                  </a:solidFill>
                  <a:latin typeface="Arial Narrow" pitchFamily="34" charset="0"/>
                  <a:cs typeface="Arial" pitchFamily="34" charset="0"/>
                </a:rPr>
                <a:t>Pemulihan </a:t>
              </a:r>
              <a:r>
                <a:rPr lang="en-US" sz="1700" b="1" dirty="0" err="1" smtClean="0">
                  <a:solidFill>
                    <a:schemeClr val="bg1"/>
                  </a:solidFill>
                  <a:latin typeface="Arial Narrow" pitchFamily="34" charset="0"/>
                  <a:cs typeface="Arial" pitchFamily="34" charset="0"/>
                </a:rPr>
                <a:t>Sosial</a:t>
              </a:r>
              <a:r>
                <a:rPr lang="id-ID" sz="1700" b="1" dirty="0" smtClean="0">
                  <a:solidFill>
                    <a:schemeClr val="bg1"/>
                  </a:solidFill>
                  <a:latin typeface="Arial Narrow" pitchFamily="34" charset="0"/>
                  <a:cs typeface="Arial" pitchFamily="34" charset="0"/>
                </a:rPr>
                <a:t> Ekonomi Masy</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id-ID" sz="1700" b="1" dirty="0" smtClean="0">
                  <a:solidFill>
                    <a:schemeClr val="bg1"/>
                  </a:solidFill>
                  <a:latin typeface="Arial Narrow" pitchFamily="34" charset="0"/>
                  <a:cs typeface="Arial" pitchFamily="34" charset="0"/>
                </a:rPr>
                <a:t>Pemulihan Fungsi Pelayanan Publik</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id-ID" sz="1700" b="1" dirty="0" smtClean="0">
                  <a:solidFill>
                    <a:schemeClr val="bg1"/>
                  </a:solidFill>
                  <a:latin typeface="Arial Narrow" pitchFamily="34" charset="0"/>
                  <a:cs typeface="Arial" pitchFamily="34" charset="0"/>
                </a:rPr>
                <a:t> Pemulihan </a:t>
              </a:r>
              <a:r>
                <a:rPr lang="en-US" sz="1700" b="1" dirty="0" err="1" smtClean="0">
                  <a:solidFill>
                    <a:schemeClr val="bg1"/>
                  </a:solidFill>
                  <a:latin typeface="Arial Narrow" pitchFamily="34" charset="0"/>
                  <a:cs typeface="Arial" pitchFamily="34" charset="0"/>
                </a:rPr>
                <a:t>Kamtib</a:t>
              </a:r>
              <a:endParaRPr lang="en-US" sz="1700" b="1" dirty="0">
                <a:solidFill>
                  <a:schemeClr val="bg1"/>
                </a:solidFill>
                <a:latin typeface="Arial Narrow" pitchFamily="34" charset="0"/>
                <a:cs typeface="Arial" pitchFamily="34" charset="0"/>
              </a:endParaRPr>
            </a:p>
            <a:p>
              <a:pPr>
                <a:buFont typeface="Wingdings" pitchFamily="2" charset="2"/>
                <a:buChar char="§"/>
                <a:defRPr/>
              </a:pPr>
              <a:r>
                <a:rPr lang="id-ID" sz="1700" b="1" dirty="0" smtClean="0">
                  <a:solidFill>
                    <a:schemeClr val="bg1"/>
                  </a:solidFill>
                  <a:latin typeface="Arial Narrow" pitchFamily="34" charset="0"/>
                  <a:cs typeface="Arial" pitchFamily="34" charset="0"/>
                </a:rPr>
                <a:t> Perbaikan </a:t>
              </a:r>
              <a:r>
                <a:rPr lang="en-US" sz="1700" b="1" dirty="0" err="1" smtClean="0">
                  <a:solidFill>
                    <a:schemeClr val="bg1"/>
                  </a:solidFill>
                  <a:latin typeface="Arial Narrow" pitchFamily="34" charset="0"/>
                  <a:cs typeface="Arial" pitchFamily="34" charset="0"/>
                </a:rPr>
                <a:t>Lingkungan</a:t>
              </a:r>
              <a:endParaRPr lang="en-US" sz="1700" b="1" dirty="0">
                <a:solidFill>
                  <a:schemeClr val="bg1"/>
                </a:solidFill>
                <a:latin typeface="Arial Narrow" pitchFamily="34" charset="0"/>
                <a:cs typeface="Arial" pitchFamily="34" charset="0"/>
              </a:endParaRPr>
            </a:p>
          </p:txBody>
        </p:sp>
        <p:sp>
          <p:nvSpPr>
            <p:cNvPr id="15" name="Line 17"/>
            <p:cNvSpPr>
              <a:spLocks noChangeShapeType="1"/>
            </p:cNvSpPr>
            <p:nvPr/>
          </p:nvSpPr>
          <p:spPr bwMode="auto">
            <a:xfrm>
              <a:off x="3216" y="3581"/>
              <a:ext cx="480" cy="0"/>
            </a:xfrm>
            <a:prstGeom prst="line">
              <a:avLst/>
            </a:prstGeom>
            <a:grpFill/>
            <a:ln w="762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16" name="Line 18"/>
            <p:cNvSpPr>
              <a:spLocks noChangeShapeType="1"/>
            </p:cNvSpPr>
            <p:nvPr/>
          </p:nvSpPr>
          <p:spPr bwMode="auto">
            <a:xfrm>
              <a:off x="3264" y="3965"/>
              <a:ext cx="432" cy="0"/>
            </a:xfrm>
            <a:prstGeom prst="line">
              <a:avLst/>
            </a:prstGeom>
            <a:grpFill/>
            <a:ln w="762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17" name="Line 19"/>
            <p:cNvSpPr>
              <a:spLocks noChangeShapeType="1"/>
            </p:cNvSpPr>
            <p:nvPr/>
          </p:nvSpPr>
          <p:spPr bwMode="auto">
            <a:xfrm>
              <a:off x="2160" y="2628"/>
              <a:ext cx="1536" cy="0"/>
            </a:xfrm>
            <a:prstGeom prst="line">
              <a:avLst/>
            </a:prstGeom>
            <a:grpFill/>
            <a:ln w="762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18" name="Line 22"/>
            <p:cNvSpPr>
              <a:spLocks noChangeShapeType="1"/>
            </p:cNvSpPr>
            <p:nvPr/>
          </p:nvSpPr>
          <p:spPr bwMode="auto">
            <a:xfrm>
              <a:off x="3408" y="2096"/>
              <a:ext cx="288" cy="0"/>
            </a:xfrm>
            <a:prstGeom prst="line">
              <a:avLst/>
            </a:prstGeom>
            <a:grpFill/>
            <a:ln w="762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19" name="Line 23"/>
            <p:cNvSpPr>
              <a:spLocks noChangeShapeType="1"/>
            </p:cNvSpPr>
            <p:nvPr/>
          </p:nvSpPr>
          <p:spPr bwMode="auto">
            <a:xfrm>
              <a:off x="3216" y="1237"/>
              <a:ext cx="271" cy="0"/>
            </a:xfrm>
            <a:prstGeom prst="line">
              <a:avLst/>
            </a:prstGeom>
            <a:grpFill/>
            <a:ln w="762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20" name="Line 26"/>
            <p:cNvSpPr>
              <a:spLocks noChangeShapeType="1"/>
            </p:cNvSpPr>
            <p:nvPr/>
          </p:nvSpPr>
          <p:spPr bwMode="auto">
            <a:xfrm>
              <a:off x="966" y="1728"/>
              <a:ext cx="0" cy="2086"/>
            </a:xfrm>
            <a:prstGeom prst="line">
              <a:avLst/>
            </a:prstGeom>
            <a:grpFill/>
            <a:ln w="38100">
              <a:solidFill>
                <a:srgbClr val="1C986F"/>
              </a:solidFill>
              <a:round/>
              <a:headEnd/>
              <a:tailEnd/>
            </a:ln>
          </p:spPr>
          <p:txBody>
            <a:bodyPr/>
            <a:lstStyle/>
            <a:p>
              <a:pPr>
                <a:defRPr/>
              </a:pPr>
              <a:endParaRPr lang="en-US" sz="1700" dirty="0">
                <a:solidFill>
                  <a:schemeClr val="bg1"/>
                </a:solidFill>
                <a:latin typeface="Arial Narrow" pitchFamily="34" charset="0"/>
              </a:endParaRPr>
            </a:p>
          </p:txBody>
        </p:sp>
        <p:sp>
          <p:nvSpPr>
            <p:cNvPr id="21" name="Line 27"/>
            <p:cNvSpPr>
              <a:spLocks noChangeShapeType="1"/>
            </p:cNvSpPr>
            <p:nvPr/>
          </p:nvSpPr>
          <p:spPr bwMode="auto">
            <a:xfrm>
              <a:off x="960" y="1728"/>
              <a:ext cx="144"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22" name="Line 28"/>
            <p:cNvSpPr>
              <a:spLocks noChangeShapeType="1"/>
            </p:cNvSpPr>
            <p:nvPr/>
          </p:nvSpPr>
          <p:spPr bwMode="auto">
            <a:xfrm>
              <a:off x="960" y="3814"/>
              <a:ext cx="144"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23" name="Line 29"/>
            <p:cNvSpPr>
              <a:spLocks noChangeShapeType="1"/>
            </p:cNvSpPr>
            <p:nvPr/>
          </p:nvSpPr>
          <p:spPr bwMode="auto">
            <a:xfrm>
              <a:off x="960" y="2640"/>
              <a:ext cx="144"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24" name="Line 30"/>
            <p:cNvSpPr>
              <a:spLocks noChangeShapeType="1"/>
            </p:cNvSpPr>
            <p:nvPr/>
          </p:nvSpPr>
          <p:spPr bwMode="auto">
            <a:xfrm>
              <a:off x="2208" y="1248"/>
              <a:ext cx="0" cy="889"/>
            </a:xfrm>
            <a:prstGeom prst="line">
              <a:avLst/>
            </a:prstGeom>
            <a:grpFill/>
            <a:ln w="38100">
              <a:solidFill>
                <a:srgbClr val="1C986F"/>
              </a:solidFill>
              <a:round/>
              <a:headEnd/>
              <a:tailEnd/>
            </a:ln>
          </p:spPr>
          <p:txBody>
            <a:bodyPr/>
            <a:lstStyle/>
            <a:p>
              <a:pPr>
                <a:defRPr/>
              </a:pPr>
              <a:endParaRPr lang="en-US" sz="1700" dirty="0">
                <a:solidFill>
                  <a:schemeClr val="bg1"/>
                </a:solidFill>
                <a:latin typeface="Arial Narrow" pitchFamily="34" charset="0"/>
              </a:endParaRPr>
            </a:p>
          </p:txBody>
        </p:sp>
        <p:sp>
          <p:nvSpPr>
            <p:cNvPr id="25" name="Line 31"/>
            <p:cNvSpPr>
              <a:spLocks noChangeShapeType="1"/>
            </p:cNvSpPr>
            <p:nvPr/>
          </p:nvSpPr>
          <p:spPr bwMode="auto">
            <a:xfrm>
              <a:off x="2208" y="3581"/>
              <a:ext cx="0" cy="384"/>
            </a:xfrm>
            <a:prstGeom prst="line">
              <a:avLst/>
            </a:prstGeom>
            <a:grpFill/>
            <a:ln w="38100">
              <a:solidFill>
                <a:srgbClr val="1C986F"/>
              </a:solidFill>
              <a:round/>
              <a:headEnd/>
              <a:tailEnd/>
            </a:ln>
          </p:spPr>
          <p:txBody>
            <a:bodyPr/>
            <a:lstStyle/>
            <a:p>
              <a:pPr>
                <a:defRPr/>
              </a:pPr>
              <a:endParaRPr lang="en-US" sz="1700" dirty="0">
                <a:solidFill>
                  <a:schemeClr val="bg1"/>
                </a:solidFill>
                <a:latin typeface="Arial Narrow" pitchFamily="34" charset="0"/>
              </a:endParaRPr>
            </a:p>
          </p:txBody>
        </p:sp>
        <p:sp>
          <p:nvSpPr>
            <p:cNvPr id="26" name="Line 32"/>
            <p:cNvSpPr>
              <a:spLocks noChangeShapeType="1"/>
            </p:cNvSpPr>
            <p:nvPr/>
          </p:nvSpPr>
          <p:spPr bwMode="auto">
            <a:xfrm>
              <a:off x="2208" y="3581"/>
              <a:ext cx="192"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27" name="Line 33"/>
            <p:cNvSpPr>
              <a:spLocks noChangeShapeType="1"/>
            </p:cNvSpPr>
            <p:nvPr/>
          </p:nvSpPr>
          <p:spPr bwMode="auto">
            <a:xfrm>
              <a:off x="2208" y="3965"/>
              <a:ext cx="192"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28" name="Line 34"/>
            <p:cNvSpPr>
              <a:spLocks noChangeShapeType="1"/>
            </p:cNvSpPr>
            <p:nvPr/>
          </p:nvSpPr>
          <p:spPr bwMode="auto">
            <a:xfrm>
              <a:off x="1968" y="3821"/>
              <a:ext cx="240" cy="0"/>
            </a:xfrm>
            <a:prstGeom prst="line">
              <a:avLst/>
            </a:prstGeom>
            <a:grpFill/>
            <a:ln w="38100">
              <a:solidFill>
                <a:srgbClr val="1C986F"/>
              </a:solidFill>
              <a:round/>
              <a:headEnd/>
              <a:tailEnd/>
            </a:ln>
          </p:spPr>
          <p:txBody>
            <a:bodyPr/>
            <a:lstStyle/>
            <a:p>
              <a:pPr>
                <a:defRPr/>
              </a:pPr>
              <a:endParaRPr lang="en-US" sz="1700" dirty="0">
                <a:solidFill>
                  <a:schemeClr val="bg1"/>
                </a:solidFill>
                <a:latin typeface="Arial Narrow" pitchFamily="34" charset="0"/>
              </a:endParaRPr>
            </a:p>
          </p:txBody>
        </p:sp>
        <p:sp>
          <p:nvSpPr>
            <p:cNvPr id="29" name="Line 35"/>
            <p:cNvSpPr>
              <a:spLocks noChangeShapeType="1"/>
            </p:cNvSpPr>
            <p:nvPr/>
          </p:nvSpPr>
          <p:spPr bwMode="auto">
            <a:xfrm>
              <a:off x="2208" y="2137"/>
              <a:ext cx="192"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30" name="Line 36"/>
            <p:cNvSpPr>
              <a:spLocks noChangeShapeType="1"/>
            </p:cNvSpPr>
            <p:nvPr/>
          </p:nvSpPr>
          <p:spPr bwMode="auto">
            <a:xfrm>
              <a:off x="2208" y="1248"/>
              <a:ext cx="240" cy="0"/>
            </a:xfrm>
            <a:prstGeom prst="line">
              <a:avLst/>
            </a:prstGeom>
            <a:grpFill/>
            <a:ln w="38100">
              <a:solidFill>
                <a:srgbClr val="1C986F"/>
              </a:solidFill>
              <a:round/>
              <a:headEnd/>
              <a:tailEnd type="triangle" w="med" len="med"/>
            </a:ln>
          </p:spPr>
          <p:txBody>
            <a:bodyPr/>
            <a:lstStyle/>
            <a:p>
              <a:pPr>
                <a:defRPr/>
              </a:pPr>
              <a:endParaRPr lang="en-US" sz="1700" dirty="0">
                <a:solidFill>
                  <a:schemeClr val="bg1"/>
                </a:solidFill>
                <a:latin typeface="Arial Narrow" pitchFamily="34" charset="0"/>
              </a:endParaRPr>
            </a:p>
          </p:txBody>
        </p:sp>
        <p:sp>
          <p:nvSpPr>
            <p:cNvPr id="31" name="Line 37"/>
            <p:cNvSpPr>
              <a:spLocks noChangeShapeType="1"/>
            </p:cNvSpPr>
            <p:nvPr/>
          </p:nvSpPr>
          <p:spPr bwMode="auto">
            <a:xfrm>
              <a:off x="1920" y="1728"/>
              <a:ext cx="288" cy="0"/>
            </a:xfrm>
            <a:prstGeom prst="line">
              <a:avLst/>
            </a:prstGeom>
            <a:grpFill/>
            <a:ln w="38100">
              <a:solidFill>
                <a:srgbClr val="1C986F"/>
              </a:solidFill>
              <a:round/>
              <a:headEnd/>
              <a:tailEnd/>
            </a:ln>
          </p:spPr>
          <p:txBody>
            <a:bodyPr/>
            <a:lstStyle/>
            <a:p>
              <a:pPr>
                <a:defRPr/>
              </a:pPr>
              <a:endParaRPr lang="en-US" sz="1700" dirty="0">
                <a:solidFill>
                  <a:schemeClr val="bg1"/>
                </a:solidFill>
                <a:latin typeface="Arial Narrow" pitchFamily="34" charset="0"/>
              </a:endParaRPr>
            </a:p>
          </p:txBody>
        </p:sp>
      </p:grpSp>
      <p:sp>
        <p:nvSpPr>
          <p:cNvPr id="32" name="Title 1"/>
          <p:cNvSpPr txBox="1">
            <a:spLocks/>
          </p:cNvSpPr>
          <p:nvPr/>
        </p:nvSpPr>
        <p:spPr>
          <a:xfrm>
            <a:off x="0" y="0"/>
            <a:ext cx="12588875" cy="587975"/>
          </a:xfrm>
          <a:prstGeom prst="rect">
            <a:avLst/>
          </a:prstGeom>
          <a:solidFill>
            <a:schemeClr val="bg1">
              <a:lumMod val="50000"/>
              <a:alpha val="57000"/>
            </a:schemeClr>
          </a:solidFill>
          <a:ln>
            <a:solidFill>
              <a:srgbClr val="FF0000">
                <a:alpha val="48000"/>
              </a:srgbClr>
            </a:solidFill>
          </a:ln>
        </p:spPr>
        <p:txBody>
          <a:bodyPr lIns="109893" tIns="54946" rIns="109893" bIns="54946" anchor="ctr">
            <a:normAutofit fontScale="97500"/>
          </a:bodyPr>
          <a:lstStyle/>
          <a:p>
            <a:pPr>
              <a:defRPr/>
            </a:pPr>
            <a:r>
              <a:rPr lang="en-AU" sz="2900" cap="all" dirty="0" smtClean="0">
                <a:ln w="15875" cmpd="sng">
                  <a:solidFill>
                    <a:srgbClr val="FF6600"/>
                  </a:solidFill>
                  <a:prstDash val="solid"/>
                </a:ln>
                <a:solidFill>
                  <a:schemeClr val="bg1">
                    <a:lumMod val="95000"/>
                  </a:schemeClr>
                </a:solidFill>
                <a:latin typeface="Eras Bold ITC" pitchFamily="34" charset="0"/>
                <a:ea typeface="+mj-ea"/>
                <a:cs typeface="+mj-cs"/>
              </a:rPr>
              <a:t>PENYELENGGARAAN PENANGGULANGAN BENCANA</a:t>
            </a:r>
            <a:endParaRPr lang="en-US" sz="2900" cap="all" dirty="0">
              <a:ln w="15875" cmpd="sng">
                <a:solidFill>
                  <a:srgbClr val="FF6600"/>
                </a:solidFill>
                <a:prstDash val="solid"/>
              </a:ln>
              <a:solidFill>
                <a:schemeClr val="bg1">
                  <a:lumMod val="95000"/>
                </a:schemeClr>
              </a:solidFill>
              <a:latin typeface="Eras Bold ITC" pitchFamily="34" charset="0"/>
              <a:ea typeface="+mj-ea"/>
              <a:cs typeface="+mj-cs"/>
            </a:endParaRPr>
          </a:p>
        </p:txBody>
      </p:sp>
      <p:pic>
        <p:nvPicPr>
          <p:cNvPr id="33" name="Picture 3" descr="E:\sip.jpg"/>
          <p:cNvPicPr>
            <a:picLocks noChangeAspect="1" noChangeArrowheads="1"/>
          </p:cNvPicPr>
          <p:nvPr/>
        </p:nvPicPr>
        <p:blipFill>
          <a:blip r:embed="rId2" cstate="print"/>
          <a:srcRect/>
          <a:stretch>
            <a:fillRect/>
          </a:stretch>
        </p:blipFill>
        <p:spPr bwMode="auto">
          <a:xfrm>
            <a:off x="11247437" y="6423025"/>
            <a:ext cx="1066800" cy="1166812"/>
          </a:xfrm>
          <a:prstGeom prst="ellipse">
            <a:avLst/>
          </a:prstGeom>
          <a:ln>
            <a:noFill/>
          </a:ln>
          <a:effectLst>
            <a:softEdge rad="112500"/>
          </a:effectLst>
        </p:spPr>
      </p:pic>
    </p:spTree>
    <p:extLst>
      <p:ext uri="{BB962C8B-B14F-4D97-AF65-F5344CB8AC3E}">
        <p14:creationId xmlns:p14="http://schemas.microsoft.com/office/powerpoint/2010/main" val="180581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vertic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09815" y="1493837"/>
            <a:ext cx="11434893" cy="5427379"/>
          </a:xfrm>
          <a:prstGeom prst="rect">
            <a:avLst/>
          </a:prstGeom>
          <a:noFill/>
          <a:ln w="76200">
            <a:noFill/>
            <a:miter lim="800000"/>
            <a:headEnd/>
            <a:tailEnd/>
          </a:ln>
          <a:effectLst/>
          <a:scene3d>
            <a:camera prst="orthographicFront">
              <a:rot lat="0" lon="0" rev="0"/>
            </a:camera>
            <a:lightRig rig="contrasting" dir="t">
              <a:rot lat="0" lon="0" rev="1500000"/>
            </a:lightRig>
          </a:scene3d>
          <a:sp3d prstMaterial="metal">
            <a:bevelT w="88900" h="88900"/>
          </a:sp3d>
        </p:spPr>
        <p:txBody>
          <a:bodyPr lIns="167890" tIns="83945" rIns="167890" bIns="83945">
            <a:spAutoFit/>
          </a:bodyPr>
          <a:lstStyle/>
          <a:p>
            <a:pPr marL="103939" indent="-103939" defTabSz="1679010" eaLnBrk="0" hangingPunct="0">
              <a:tabLst>
                <a:tab pos="839505" algn="l"/>
                <a:tab pos="1049382" algn="l"/>
              </a:tabLst>
              <a:defRPr/>
            </a:pPr>
            <a:r>
              <a:rPr lang="en-US" sz="2500" b="1" dirty="0">
                <a:latin typeface="Tahoma" pitchFamily="34" charset="0"/>
                <a:cs typeface="Tahoma" pitchFamily="34" charset="0"/>
              </a:rPr>
              <a:t>LETAK DAERAH :</a:t>
            </a:r>
          </a:p>
          <a:p>
            <a:pPr marL="103939" indent="-103939" defTabSz="1679010" eaLnBrk="0" hangingPunct="0">
              <a:tabLst>
                <a:tab pos="839505" algn="l"/>
                <a:tab pos="1049382" algn="l"/>
              </a:tabLst>
              <a:defRPr/>
            </a:pPr>
            <a:r>
              <a:rPr lang="en-US" sz="2500" b="1" dirty="0">
                <a:latin typeface="Tahoma" pitchFamily="34" charset="0"/>
                <a:cs typeface="Tahoma" pitchFamily="34" charset="0"/>
              </a:rPr>
              <a:t>110 </a:t>
            </a:r>
            <a:r>
              <a:rPr lang="en-US" sz="2500" b="1" baseline="30000" dirty="0">
                <a:latin typeface="Tahoma" pitchFamily="34" charset="0"/>
                <a:cs typeface="Tahoma" pitchFamily="34" charset="0"/>
              </a:rPr>
              <a:t>0  </a:t>
            </a:r>
            <a:r>
              <a:rPr lang="en-US" sz="2500" b="1" dirty="0">
                <a:latin typeface="Tahoma" pitchFamily="34" charset="0"/>
                <a:cs typeface="Tahoma" pitchFamily="34" charset="0"/>
              </a:rPr>
              <a:t>40</a:t>
            </a:r>
            <a:r>
              <a:rPr lang="en-US" sz="2500" b="1" baseline="30000" dirty="0">
                <a:latin typeface="Tahoma" pitchFamily="34" charset="0"/>
                <a:cs typeface="Tahoma" pitchFamily="34" charset="0"/>
              </a:rPr>
              <a:t>0 </a:t>
            </a:r>
            <a:r>
              <a:rPr lang="en-US" sz="2500" b="1" dirty="0">
                <a:latin typeface="Tahoma" pitchFamily="34" charset="0"/>
                <a:cs typeface="Tahoma" pitchFamily="34" charset="0"/>
              </a:rPr>
              <a:t>– 110</a:t>
            </a:r>
            <a:r>
              <a:rPr lang="en-US" sz="2500" b="1" baseline="30000" dirty="0">
                <a:latin typeface="Tahoma" pitchFamily="34" charset="0"/>
                <a:cs typeface="Tahoma" pitchFamily="34" charset="0"/>
              </a:rPr>
              <a:t>0</a:t>
            </a:r>
            <a:r>
              <a:rPr lang="en-US" sz="2500" b="1" dirty="0">
                <a:latin typeface="Tahoma" pitchFamily="34" charset="0"/>
                <a:cs typeface="Tahoma" pitchFamily="34" charset="0"/>
              </a:rPr>
              <a:t> 70</a:t>
            </a:r>
            <a:r>
              <a:rPr lang="en-US" sz="2500" b="1" baseline="30000" dirty="0">
                <a:latin typeface="Tahoma" pitchFamily="34" charset="0"/>
                <a:cs typeface="Tahoma" pitchFamily="34" charset="0"/>
              </a:rPr>
              <a:t>0 </a:t>
            </a:r>
            <a:r>
              <a:rPr lang="en-US" sz="2500" b="1" dirty="0">
                <a:latin typeface="Tahoma" pitchFamily="34" charset="0"/>
                <a:cs typeface="Tahoma" pitchFamily="34" charset="0"/>
              </a:rPr>
              <a:t>BT</a:t>
            </a:r>
          </a:p>
          <a:p>
            <a:pPr marL="103939" indent="-103939" defTabSz="1679010" eaLnBrk="0" hangingPunct="0">
              <a:tabLst>
                <a:tab pos="839505" algn="l"/>
                <a:tab pos="1049382" algn="l"/>
              </a:tabLst>
              <a:defRPr/>
            </a:pPr>
            <a:r>
              <a:rPr lang="en-US" sz="2500" b="1" dirty="0">
                <a:latin typeface="Tahoma" pitchFamily="34" charset="0"/>
                <a:cs typeface="Tahoma" pitchFamily="34" charset="0"/>
              </a:rPr>
              <a:t>7</a:t>
            </a:r>
            <a:r>
              <a:rPr lang="en-US" sz="2500" b="1" baseline="30000" dirty="0">
                <a:latin typeface="Tahoma" pitchFamily="34" charset="0"/>
                <a:cs typeface="Tahoma" pitchFamily="34" charset="0"/>
              </a:rPr>
              <a:t>0</a:t>
            </a:r>
            <a:r>
              <a:rPr lang="en-US" sz="2500" b="1" dirty="0">
                <a:latin typeface="Tahoma" pitchFamily="34" charset="0"/>
                <a:cs typeface="Tahoma" pitchFamily="34" charset="0"/>
              </a:rPr>
              <a:t>28</a:t>
            </a:r>
            <a:r>
              <a:rPr lang="en-US" sz="2500" b="1" baseline="30000" dirty="0">
                <a:latin typeface="Tahoma" pitchFamily="34" charset="0"/>
                <a:cs typeface="Tahoma" pitchFamily="34" charset="0"/>
              </a:rPr>
              <a:t>0</a:t>
            </a:r>
            <a:r>
              <a:rPr lang="en-US" sz="2500" b="1" dirty="0">
                <a:latin typeface="Tahoma" pitchFamily="34" charset="0"/>
                <a:cs typeface="Tahoma" pitchFamily="34" charset="0"/>
              </a:rPr>
              <a:t> – 7</a:t>
            </a:r>
            <a:r>
              <a:rPr lang="en-US" sz="2500" b="1" baseline="30000" dirty="0">
                <a:latin typeface="Tahoma" pitchFamily="34" charset="0"/>
                <a:cs typeface="Tahoma" pitchFamily="34" charset="0"/>
              </a:rPr>
              <a:t>0</a:t>
            </a:r>
            <a:r>
              <a:rPr lang="en-US" sz="2500" b="1" dirty="0">
                <a:latin typeface="Tahoma" pitchFamily="34" charset="0"/>
                <a:cs typeface="Tahoma" pitchFamily="34" charset="0"/>
              </a:rPr>
              <a:t>46</a:t>
            </a:r>
            <a:r>
              <a:rPr lang="en-US" sz="2500" b="1" baseline="30000" dirty="0">
                <a:latin typeface="Tahoma" pitchFamily="34" charset="0"/>
                <a:cs typeface="Tahoma" pitchFamily="34" charset="0"/>
              </a:rPr>
              <a:t>0</a:t>
            </a:r>
            <a:r>
              <a:rPr lang="en-US" sz="2500" b="1" dirty="0">
                <a:latin typeface="Tahoma" pitchFamily="34" charset="0"/>
                <a:cs typeface="Tahoma" pitchFamily="34" charset="0"/>
              </a:rPr>
              <a:t> LS</a:t>
            </a:r>
          </a:p>
          <a:p>
            <a:pPr marL="103939" indent="-103939" defTabSz="1679010" eaLnBrk="0" hangingPunct="0">
              <a:tabLst>
                <a:tab pos="839505" algn="l"/>
                <a:tab pos="1049382" algn="l"/>
              </a:tabLst>
              <a:defRPr/>
            </a:pPr>
            <a:endParaRPr lang="en-US" sz="2500" b="1" baseline="30000" dirty="0">
              <a:solidFill>
                <a:schemeClr val="accent2">
                  <a:lumMod val="75000"/>
                </a:schemeClr>
              </a:solidFill>
              <a:latin typeface="Tahoma" pitchFamily="34" charset="0"/>
              <a:cs typeface="Tahoma" pitchFamily="34" charset="0"/>
            </a:endParaRPr>
          </a:p>
          <a:p>
            <a:pPr marL="103939" indent="-103939" defTabSz="1679010" eaLnBrk="0" hangingPunct="0">
              <a:tabLst>
                <a:tab pos="839505" algn="l"/>
                <a:tab pos="1049382" algn="l"/>
              </a:tabLst>
              <a:defRPr/>
            </a:pPr>
            <a:r>
              <a:rPr lang="en-US" sz="2500" b="1" dirty="0">
                <a:latin typeface="Tahoma" pitchFamily="34" charset="0"/>
                <a:cs typeface="Tahoma" pitchFamily="34" charset="0"/>
              </a:rPr>
              <a:t>BATAS DAERAH :</a:t>
            </a:r>
          </a:p>
          <a:p>
            <a:pPr marL="103939" indent="-103939" defTabSz="1679010" eaLnBrk="0" hangingPunct="0">
              <a:buFontTx/>
              <a:buChar char="-"/>
              <a:tabLst>
                <a:tab pos="1287241" algn="l"/>
                <a:tab pos="1517106" algn="l"/>
              </a:tabLst>
              <a:defRPr/>
            </a:pPr>
            <a:r>
              <a:rPr lang="en-US" sz="2500" b="1" dirty="0">
                <a:latin typeface="Tahoma" pitchFamily="34" charset="0"/>
                <a:cs typeface="Tahoma" pitchFamily="34" charset="0"/>
              </a:rPr>
              <a:t>UTARA	    </a:t>
            </a:r>
            <a:r>
              <a:rPr lang="en-US" sz="2500" b="1" dirty="0" smtClean="0">
                <a:latin typeface="Tahoma" pitchFamily="34" charset="0"/>
                <a:cs typeface="Tahoma" pitchFamily="34" charset="0"/>
              </a:rPr>
              <a:t>: KABUPATEN </a:t>
            </a:r>
            <a:r>
              <a:rPr lang="en-US" sz="2500" b="1" dirty="0">
                <a:latin typeface="Tahoma" pitchFamily="34" charset="0"/>
                <a:cs typeface="Tahoma" pitchFamily="34" charset="0"/>
              </a:rPr>
              <a:t>SRAGEN</a:t>
            </a:r>
          </a:p>
          <a:p>
            <a:pPr marL="103939" indent="-103939" defTabSz="1679010" eaLnBrk="0" hangingPunct="0">
              <a:buFontTx/>
              <a:buChar char="-"/>
              <a:tabLst>
                <a:tab pos="1287241" algn="l"/>
                <a:tab pos="1517106" algn="l"/>
              </a:tabLst>
              <a:defRPr/>
            </a:pPr>
            <a:r>
              <a:rPr lang="en-US" sz="2500" b="1" dirty="0">
                <a:latin typeface="Tahoma" pitchFamily="34" charset="0"/>
                <a:cs typeface="Tahoma" pitchFamily="34" charset="0"/>
              </a:rPr>
              <a:t>SELATAN	: KABUPATEN SUKOHARJO &amp; W</a:t>
            </a:r>
            <a:r>
              <a:rPr lang="en-US" sz="2500" b="1" dirty="0" smtClean="0">
                <a:latin typeface="Tahoma" pitchFamily="34" charset="0"/>
                <a:cs typeface="Tahoma" pitchFamily="34" charset="0"/>
              </a:rPr>
              <a:t>ONOGIRI</a:t>
            </a:r>
            <a:endParaRPr lang="en-US" sz="2500" b="1" dirty="0">
              <a:latin typeface="Tahoma" pitchFamily="34" charset="0"/>
              <a:cs typeface="Tahoma" pitchFamily="34" charset="0"/>
            </a:endParaRPr>
          </a:p>
          <a:p>
            <a:pPr marL="103939" indent="-103939" defTabSz="1679010" eaLnBrk="0" hangingPunct="0">
              <a:buFontTx/>
              <a:buChar char="-"/>
              <a:tabLst>
                <a:tab pos="1287241" algn="l"/>
                <a:tab pos="1517106" algn="l"/>
              </a:tabLst>
              <a:defRPr/>
            </a:pPr>
            <a:r>
              <a:rPr lang="en-US" sz="2500" b="1" dirty="0">
                <a:latin typeface="Tahoma" pitchFamily="34" charset="0"/>
                <a:cs typeface="Tahoma" pitchFamily="34" charset="0"/>
              </a:rPr>
              <a:t>BARAT	    </a:t>
            </a:r>
            <a:r>
              <a:rPr lang="en-US" sz="2500" b="1" dirty="0" smtClean="0">
                <a:latin typeface="Tahoma" pitchFamily="34" charset="0"/>
                <a:cs typeface="Tahoma" pitchFamily="34" charset="0"/>
              </a:rPr>
              <a:t>: KOTA </a:t>
            </a:r>
            <a:r>
              <a:rPr lang="en-US" sz="2500" b="1" dirty="0">
                <a:latin typeface="Tahoma" pitchFamily="34" charset="0"/>
                <a:cs typeface="Tahoma" pitchFamily="34" charset="0"/>
              </a:rPr>
              <a:t>SURAKARTA</a:t>
            </a:r>
          </a:p>
          <a:p>
            <a:pPr marL="103939" indent="-103939" defTabSz="1679010" eaLnBrk="0" hangingPunct="0">
              <a:buFontTx/>
              <a:buChar char="-"/>
              <a:tabLst>
                <a:tab pos="1287241" algn="l"/>
                <a:tab pos="1517106" algn="l"/>
              </a:tabLst>
              <a:defRPr/>
            </a:pPr>
            <a:r>
              <a:rPr lang="en-US" sz="2500" b="1" dirty="0">
                <a:latin typeface="Tahoma" pitchFamily="34" charset="0"/>
                <a:cs typeface="Tahoma" pitchFamily="34" charset="0"/>
              </a:rPr>
              <a:t>TIMUR	    </a:t>
            </a:r>
            <a:r>
              <a:rPr lang="en-US" sz="2500" b="1" dirty="0" smtClean="0">
                <a:latin typeface="Tahoma" pitchFamily="34" charset="0"/>
                <a:cs typeface="Tahoma" pitchFamily="34" charset="0"/>
              </a:rPr>
              <a:t>: KABUPATEN </a:t>
            </a:r>
            <a:r>
              <a:rPr lang="en-US" sz="2500" b="1" dirty="0">
                <a:latin typeface="Tahoma" pitchFamily="34" charset="0"/>
                <a:cs typeface="Tahoma" pitchFamily="34" charset="0"/>
              </a:rPr>
              <a:t>MAGETAN, PROV.JAWA TIMUR</a:t>
            </a:r>
          </a:p>
          <a:p>
            <a:pPr marL="103939" indent="-103939" defTabSz="1679010" eaLnBrk="0" hangingPunct="0">
              <a:tabLst>
                <a:tab pos="1287241" algn="l"/>
                <a:tab pos="1517106" algn="l"/>
              </a:tabLst>
              <a:defRPr/>
            </a:pPr>
            <a:endParaRPr lang="en-US" sz="2500" b="1" dirty="0">
              <a:solidFill>
                <a:schemeClr val="accent2">
                  <a:lumMod val="75000"/>
                </a:schemeClr>
              </a:solidFill>
              <a:latin typeface="Tahoma" pitchFamily="34" charset="0"/>
              <a:cs typeface="Tahoma" pitchFamily="34" charset="0"/>
            </a:endParaRPr>
          </a:p>
          <a:p>
            <a:pPr marL="103939" indent="-103939" defTabSz="1679010" eaLnBrk="0" hangingPunct="0">
              <a:tabLst>
                <a:tab pos="1287241" algn="l"/>
                <a:tab pos="1517106" algn="l"/>
              </a:tabLst>
              <a:defRPr/>
            </a:pPr>
            <a:r>
              <a:rPr lang="en-US" sz="2500" b="1" dirty="0">
                <a:latin typeface="Tahoma" pitchFamily="34" charset="0"/>
                <a:cs typeface="Tahoma" pitchFamily="34" charset="0"/>
              </a:rPr>
              <a:t>LUAS DAERAH : 773.78 KM ²</a:t>
            </a:r>
          </a:p>
          <a:p>
            <a:pPr marL="103939" indent="-103939" defTabSz="1679010" eaLnBrk="0" hangingPunct="0">
              <a:tabLst>
                <a:tab pos="1287241" algn="l"/>
                <a:tab pos="1517106" algn="l"/>
              </a:tabLst>
              <a:defRPr/>
            </a:pPr>
            <a:endParaRPr lang="en-US" sz="2500" b="1" dirty="0">
              <a:latin typeface="Tahoma" pitchFamily="34" charset="0"/>
              <a:cs typeface="Tahoma" pitchFamily="34" charset="0"/>
            </a:endParaRPr>
          </a:p>
          <a:p>
            <a:pPr marL="103939" indent="-103939" defTabSz="1679010" eaLnBrk="0" hangingPunct="0">
              <a:tabLst>
                <a:tab pos="1287241" algn="l"/>
                <a:tab pos="1517106" algn="l"/>
              </a:tabLst>
              <a:defRPr/>
            </a:pPr>
            <a:r>
              <a:rPr lang="en-US" sz="2500" b="1" dirty="0">
                <a:latin typeface="Tahoma" pitchFamily="34" charset="0"/>
                <a:cs typeface="Tahoma" pitchFamily="34" charset="0"/>
              </a:rPr>
              <a:t>JML KECAMATAN   	</a:t>
            </a:r>
            <a:r>
              <a:rPr lang="en-US" sz="2500" b="1" dirty="0" smtClean="0">
                <a:latin typeface="Tahoma" pitchFamily="34" charset="0"/>
                <a:cs typeface="Tahoma" pitchFamily="34" charset="0"/>
              </a:rPr>
              <a:t>     :  </a:t>
            </a:r>
            <a:r>
              <a:rPr lang="en-US" sz="2500" b="1" dirty="0">
                <a:latin typeface="Tahoma" pitchFamily="34" charset="0"/>
                <a:cs typeface="Tahoma" pitchFamily="34" charset="0"/>
              </a:rPr>
              <a:t>17</a:t>
            </a:r>
          </a:p>
          <a:p>
            <a:pPr marL="103939" indent="-103939" defTabSz="1679010" eaLnBrk="0" hangingPunct="0">
              <a:tabLst>
                <a:tab pos="1287241" algn="l"/>
                <a:tab pos="1517106" algn="l"/>
              </a:tabLst>
              <a:defRPr/>
            </a:pPr>
            <a:r>
              <a:rPr lang="en-US" sz="2500" b="1" dirty="0">
                <a:latin typeface="Tahoma" pitchFamily="34" charset="0"/>
                <a:cs typeface="Tahoma" pitchFamily="34" charset="0"/>
              </a:rPr>
              <a:t>JML </a:t>
            </a:r>
            <a:r>
              <a:rPr lang="en-US" sz="2500" b="1" dirty="0" smtClean="0">
                <a:latin typeface="Tahoma" pitchFamily="34" charset="0"/>
                <a:cs typeface="Tahoma" pitchFamily="34" charset="0"/>
              </a:rPr>
              <a:t>DESA/KELURAHAN :  177  (</a:t>
            </a:r>
            <a:r>
              <a:rPr lang="en-US" sz="2800" dirty="0" smtClean="0">
                <a:latin typeface="Tahoma" pitchFamily="34" charset="0"/>
                <a:ea typeface="Tahoma" pitchFamily="34" charset="0"/>
                <a:cs typeface="Tahoma" pitchFamily="34" charset="0"/>
              </a:rPr>
              <a:t>15 </a:t>
            </a:r>
            <a:r>
              <a:rPr lang="en-US" sz="2800" dirty="0" err="1">
                <a:latin typeface="Tahoma" pitchFamily="34" charset="0"/>
                <a:ea typeface="Tahoma" pitchFamily="34" charset="0"/>
                <a:cs typeface="Tahoma" pitchFamily="34" charset="0"/>
              </a:rPr>
              <a:t>Kelurahan</a:t>
            </a:r>
            <a:r>
              <a:rPr lang="en-US" sz="2800" dirty="0">
                <a:latin typeface="Tahoma" pitchFamily="34" charset="0"/>
                <a:ea typeface="Tahoma" pitchFamily="34" charset="0"/>
                <a:cs typeface="Tahoma" pitchFamily="34" charset="0"/>
              </a:rPr>
              <a:t> </a:t>
            </a:r>
            <a:r>
              <a:rPr lang="en-US" sz="2800" dirty="0" err="1">
                <a:latin typeface="Tahoma" pitchFamily="34" charset="0"/>
                <a:ea typeface="Tahoma" pitchFamily="34" charset="0"/>
                <a:cs typeface="Tahoma" pitchFamily="34" charset="0"/>
              </a:rPr>
              <a:t>dan</a:t>
            </a:r>
            <a:r>
              <a:rPr lang="en-US" sz="2800" dirty="0">
                <a:latin typeface="Tahoma" pitchFamily="34" charset="0"/>
                <a:ea typeface="Tahoma" pitchFamily="34" charset="0"/>
                <a:cs typeface="Tahoma" pitchFamily="34" charset="0"/>
              </a:rPr>
              <a:t> 162 </a:t>
            </a:r>
            <a:r>
              <a:rPr lang="en-US" sz="2800" dirty="0" err="1" smtClean="0">
                <a:latin typeface="Tahoma" pitchFamily="34" charset="0"/>
                <a:ea typeface="Tahoma" pitchFamily="34" charset="0"/>
                <a:cs typeface="Tahoma" pitchFamily="34" charset="0"/>
              </a:rPr>
              <a:t>Desa</a:t>
            </a:r>
            <a:r>
              <a:rPr lang="en-US" sz="2800" b="1" dirty="0" smtClean="0"/>
              <a:t>)</a:t>
            </a:r>
            <a:endParaRPr lang="en-US" sz="2500" b="1" dirty="0">
              <a:latin typeface="Tahoma" pitchFamily="34" charset="0"/>
              <a:cs typeface="Tahoma" pitchFamily="34" charset="0"/>
            </a:endParaRPr>
          </a:p>
        </p:txBody>
      </p:sp>
      <p:sp>
        <p:nvSpPr>
          <p:cNvPr id="5" name="Rectangle 4"/>
          <p:cNvSpPr/>
          <p:nvPr/>
        </p:nvSpPr>
        <p:spPr>
          <a:xfrm>
            <a:off x="314722" y="251989"/>
            <a:ext cx="9468246" cy="1162697"/>
          </a:xfrm>
          <a:prstGeom prst="rect">
            <a:avLst/>
          </a:prstGeom>
          <a:noFill/>
        </p:spPr>
        <p:txBody>
          <a:bodyPr wrap="none" lIns="115132" tIns="57566" rIns="115132" bIns="57566">
            <a:spAutoFit/>
          </a:bodyPr>
          <a:lstStyle/>
          <a:p>
            <a:pPr algn="ctr"/>
            <a:r>
              <a:rPr lang="en-US" sz="6800" b="1" spc="63" dirty="0" smtClean="0">
                <a:ln w="12700" cmpd="sng">
                  <a:solidFill>
                    <a:schemeClr val="accent6">
                      <a:satMod val="120000"/>
                      <a:shade val="80000"/>
                    </a:schemeClr>
                  </a:solidFill>
                  <a:prstDash val="solid"/>
                </a:ln>
                <a:solidFill>
                  <a:schemeClr val="accent6">
                    <a:lumMod val="20000"/>
                    <a:lumOff val="80000"/>
                  </a:schemeClr>
                </a:solidFill>
                <a:effectLst>
                  <a:glow rad="53100">
                    <a:schemeClr val="accent6">
                      <a:satMod val="180000"/>
                      <a:alpha val="30000"/>
                    </a:schemeClr>
                  </a:glow>
                </a:effectLst>
              </a:rPr>
              <a:t>GAMBARAN UMUM</a:t>
            </a:r>
            <a:endParaRPr lang="en-US" sz="6800" b="1" spc="63" dirty="0">
              <a:ln w="12700" cmpd="sng">
                <a:solidFill>
                  <a:schemeClr val="accent6">
                    <a:satMod val="120000"/>
                    <a:shade val="80000"/>
                  </a:schemeClr>
                </a:solidFill>
                <a:prstDash val="solid"/>
              </a:ln>
              <a:solidFill>
                <a:schemeClr val="accent6">
                  <a:lumMod val="20000"/>
                  <a:lumOff val="80000"/>
                </a:schemeClr>
              </a:solidFill>
              <a:effectLst>
                <a:glow rad="53100">
                  <a:schemeClr val="accent6">
                    <a:satMod val="180000"/>
                    <a:alpha val="30000"/>
                  </a:schemeClr>
                </a:glow>
              </a:effectLst>
            </a:endParaRPr>
          </a:p>
        </p:txBody>
      </p:sp>
      <p:pic>
        <p:nvPicPr>
          <p:cNvPr id="6"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637" y="274637"/>
            <a:ext cx="11120173" cy="6148677"/>
          </a:xfrm>
          <a:prstGeom prst="rect">
            <a:avLst/>
          </a:prstGeom>
          <a:solidFill>
            <a:schemeClr val="accent2">
              <a:lumMod val="60000"/>
              <a:lumOff val="40000"/>
              <a:alpha val="57000"/>
            </a:schemeClr>
          </a:solidFill>
          <a:ln w="28575">
            <a:noFill/>
          </a:ln>
        </p:spPr>
        <p:txBody>
          <a:bodyPr lIns="115132" tIns="57566" rIns="115132" bIns="57566">
            <a:spAutoFit/>
          </a:bodyPr>
          <a:lstStyle/>
          <a:p>
            <a:pPr>
              <a:defRPr/>
            </a:pPr>
            <a:r>
              <a:rPr lang="id-ID" sz="2800" dirty="0" smtClean="0">
                <a:latin typeface="Bookman Old Style" pitchFamily="18" charset="0"/>
                <a:cs typeface="Arial" charset="0"/>
              </a:rPr>
              <a:t>Dalam penyelenggaraan tugas Penanggulangan Bencana, BPBD mempunyai fungsi :</a:t>
            </a:r>
          </a:p>
          <a:p>
            <a:pPr marL="361950" indent="-361950">
              <a:buFontTx/>
              <a:buChar char="-"/>
              <a:defRPr/>
            </a:pPr>
            <a:r>
              <a:rPr lang="id-ID" sz="2800" dirty="0" smtClean="0">
                <a:latin typeface="Bookman Old Style" pitchFamily="18" charset="0"/>
                <a:cs typeface="Arial" charset="0"/>
              </a:rPr>
              <a:t>Pengkomandoan melalui pengerahan sumber daya manusia, peralatan logistik dari SKPD lainnya, instansi vertikal yang ada di daerah.</a:t>
            </a:r>
          </a:p>
          <a:p>
            <a:pPr marL="361950" indent="-361950">
              <a:buFontTx/>
              <a:buChar char="-"/>
              <a:defRPr/>
            </a:pPr>
            <a:r>
              <a:rPr lang="id-ID" sz="2800" dirty="0" smtClean="0">
                <a:latin typeface="Bookman Old Style" pitchFamily="18" charset="0"/>
                <a:cs typeface="Arial" charset="0"/>
              </a:rPr>
              <a:t>pengkoordinasian dengan SKPD lainnya di daerah, instansi vertikal yang ada di daerah, </a:t>
            </a:r>
            <a:r>
              <a:rPr lang="id-ID" sz="2800" dirty="0" smtClean="0">
                <a:solidFill>
                  <a:srgbClr val="FF0000"/>
                </a:solidFill>
                <a:latin typeface="Bookman Old Style" pitchFamily="18" charset="0"/>
                <a:cs typeface="Arial" charset="0"/>
              </a:rPr>
              <a:t>lembaga usaha</a:t>
            </a:r>
            <a:r>
              <a:rPr lang="id-ID" sz="2800" dirty="0" smtClean="0">
                <a:latin typeface="Bookman Old Style" pitchFamily="18" charset="0"/>
                <a:cs typeface="Arial" charset="0"/>
              </a:rPr>
              <a:t> dan atau pihak lain yang diperlukan pada tahap pra bencana dan pasca bencana.</a:t>
            </a:r>
          </a:p>
          <a:p>
            <a:pPr marL="361950" indent="-361950">
              <a:buFontTx/>
              <a:buChar char="-"/>
              <a:defRPr/>
            </a:pPr>
            <a:r>
              <a:rPr lang="id-ID" sz="2800" dirty="0" smtClean="0">
                <a:latin typeface="Bookman Old Style" pitchFamily="18" charset="0"/>
                <a:cs typeface="Arial" charset="0"/>
              </a:rPr>
              <a:t>Pelaksanaan secara terkoordinasi dan terintegrasi dengan SKPD lainnya di Daerah, instansi vertikal yang ada di daerah dengan memperhatikan kebijakan penyelenggaraan penanggulangan bencana dan ketentuan peraturan perundang-undangan</a:t>
            </a:r>
            <a:endParaRPr lang="en-US" sz="2800" b="1" spc="63" dirty="0">
              <a:ln w="12700" cmpd="sng">
                <a:solidFill>
                  <a:schemeClr val="accent6">
                    <a:satMod val="120000"/>
                    <a:shade val="80000"/>
                  </a:schemeClr>
                </a:solidFill>
                <a:prstDash val="solid"/>
              </a:ln>
              <a:effectLst>
                <a:glow rad="53100">
                  <a:schemeClr val="accent6">
                    <a:satMod val="180000"/>
                    <a:alpha val="30000"/>
                  </a:schemeClr>
                </a:glow>
              </a:effectLst>
              <a:latin typeface="Bookman Old Style" pitchFamily="18" charset="0"/>
              <a:cs typeface="Arial" charset="0"/>
            </a:endParaRPr>
          </a:p>
        </p:txBody>
      </p:sp>
      <p:pic>
        <p:nvPicPr>
          <p:cNvPr id="3"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725044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437" y="198437"/>
            <a:ext cx="11018837" cy="75596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ormAutofit fontScale="97500"/>
          </a:bodyPr>
          <a:lstStyle>
            <a:lvl1pPr algn="l" rtl="0" eaLnBrk="1" latinLnBrk="0" hangingPunct="1">
              <a:spcBef>
                <a:spcPct val="0"/>
              </a:spcBef>
              <a:buNone/>
              <a:defRPr kumimoji="0" sz="3800" b="0" kern="1200" cap="sm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id-ID" sz="4000" b="1" dirty="0" smtClean="0">
                <a:ln w="18415" cmpd="sng">
                  <a:solidFill>
                    <a:srgbClr val="FFFFFF"/>
                  </a:solidFill>
                  <a:prstDash val="solid"/>
                </a:ln>
                <a:solidFill>
                  <a:schemeClr val="tx1"/>
                </a:solidFill>
                <a:latin typeface="Arial Black" panose="020B0A04020102020204" pitchFamily="34" charset="0"/>
                <a:cs typeface="Arial" pitchFamily="34" charset="0"/>
              </a:rPr>
              <a:t>TAHAPAN TANGGAP DARURAT</a:t>
            </a:r>
            <a:endParaRPr lang="id-ID" sz="4000" b="1" dirty="0">
              <a:ln w="18415" cmpd="sng">
                <a:solidFill>
                  <a:srgbClr val="FFFFFF"/>
                </a:solidFill>
                <a:prstDash val="solid"/>
              </a:ln>
              <a:solidFill>
                <a:schemeClr val="tx1"/>
              </a:solidFill>
              <a:latin typeface="Arial Black" panose="020B0A04020102020204" pitchFamily="34" charset="0"/>
              <a:cs typeface="Arial" pitchFamily="34" charset="0"/>
            </a:endParaRPr>
          </a:p>
        </p:txBody>
      </p:sp>
      <p:sp>
        <p:nvSpPr>
          <p:cNvPr id="3" name="Content Placeholder 2"/>
          <p:cNvSpPr txBox="1">
            <a:spLocks/>
          </p:cNvSpPr>
          <p:nvPr/>
        </p:nvSpPr>
        <p:spPr>
          <a:xfrm>
            <a:off x="313539" y="1112837"/>
            <a:ext cx="10910358" cy="6096000"/>
          </a:xfrm>
          <a:prstGeom prst="rect">
            <a:avLst/>
          </a:prstGeom>
        </p:spPr>
        <p:txBody>
          <a:bodyPr rtlCol="0">
            <a:noAutofit/>
          </a:bodyPr>
          <a:lstStyle>
            <a:lvl1pPr marL="345396" indent="-345396" algn="l" rtl="0" eaLnBrk="1" latinLnBrk="0" hangingPunct="1">
              <a:spcBef>
                <a:spcPts val="755"/>
              </a:spcBef>
              <a:buClr>
                <a:schemeClr val="accent1"/>
              </a:buClr>
              <a:buSzPct val="70000"/>
              <a:buFont typeface="Wingdings"/>
              <a:buChar char=""/>
              <a:defRPr kumimoji="0" sz="3000" kern="1200">
                <a:solidFill>
                  <a:schemeClr val="tx1"/>
                </a:solidFill>
                <a:latin typeface="+mn-lt"/>
                <a:ea typeface="+mn-ea"/>
                <a:cs typeface="+mn-cs"/>
              </a:defRPr>
            </a:lvl1pPr>
            <a:lvl2pPr marL="805925" indent="-345396"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2pPr>
            <a:lvl3pPr marL="1151321" indent="-230264" algn="l" rtl="0" eaLnBrk="1" latinLnBrk="0" hangingPunct="1">
              <a:spcBef>
                <a:spcPct val="20000"/>
              </a:spcBef>
              <a:buClr>
                <a:schemeClr val="accent1">
                  <a:shade val="75000"/>
                </a:schemeClr>
              </a:buClr>
              <a:buSzPct val="60000"/>
              <a:buFont typeface="Wingdings"/>
              <a:buChar char=""/>
              <a:defRPr kumimoji="0" sz="2300" kern="1200">
                <a:solidFill>
                  <a:schemeClr val="tx1"/>
                </a:solidFill>
                <a:latin typeface="+mn-lt"/>
                <a:ea typeface="+mn-ea"/>
                <a:cs typeface="+mn-cs"/>
              </a:defRPr>
            </a:lvl3pPr>
            <a:lvl4pPr marL="1496717" indent="-230264" algn="l" rtl="0" eaLnBrk="1" latinLnBrk="0" hangingPunct="1">
              <a:spcBef>
                <a:spcPct val="20000"/>
              </a:spcBef>
              <a:buClr>
                <a:schemeClr val="accent1">
                  <a:tint val="60000"/>
                </a:schemeClr>
              </a:buClr>
              <a:buSzPct val="60000"/>
              <a:buFont typeface="Wingdings"/>
              <a:buChar char=""/>
              <a:defRPr kumimoji="0" sz="2300" kern="1200">
                <a:solidFill>
                  <a:schemeClr val="tx1"/>
                </a:solidFill>
                <a:latin typeface="+mn-lt"/>
                <a:ea typeface="+mn-ea"/>
                <a:cs typeface="+mn-cs"/>
              </a:defRPr>
            </a:lvl4pPr>
            <a:lvl5pPr marL="1842114" indent="-230264" algn="l" rtl="0" eaLnBrk="1" latinLnBrk="0" hangingPunct="1">
              <a:spcBef>
                <a:spcPct val="20000"/>
              </a:spcBef>
              <a:buClr>
                <a:schemeClr val="accent2">
                  <a:tint val="60000"/>
                </a:schemeClr>
              </a:buClr>
              <a:buSzPct val="68000"/>
              <a:buFont typeface="Wingdings 2"/>
              <a:buChar char=""/>
              <a:defRPr kumimoji="0" sz="2000" kern="1200">
                <a:solidFill>
                  <a:schemeClr val="tx1"/>
                </a:solidFill>
                <a:latin typeface="+mn-lt"/>
                <a:ea typeface="+mn-ea"/>
                <a:cs typeface="+mn-cs"/>
              </a:defRPr>
            </a:lvl5pPr>
            <a:lvl6pPr marL="2187510" indent="-230264" algn="l" rtl="0" eaLnBrk="1" latinLnBrk="0" hangingPunct="1">
              <a:spcBef>
                <a:spcPct val="20000"/>
              </a:spcBef>
              <a:buClr>
                <a:schemeClr val="accent1"/>
              </a:buClr>
              <a:buChar char="•"/>
              <a:defRPr kumimoji="0" sz="2000" kern="1200">
                <a:solidFill>
                  <a:schemeClr val="tx2"/>
                </a:solidFill>
                <a:latin typeface="+mn-lt"/>
                <a:ea typeface="+mn-ea"/>
                <a:cs typeface="+mn-cs"/>
              </a:defRPr>
            </a:lvl6pPr>
            <a:lvl7pPr marL="2532906" indent="-230264" algn="l" rtl="0" eaLnBrk="1" latinLnBrk="0" hangingPunct="1">
              <a:spcBef>
                <a:spcPct val="20000"/>
              </a:spcBef>
              <a:buClr>
                <a:schemeClr val="accent1">
                  <a:tint val="60000"/>
                </a:schemeClr>
              </a:buClr>
              <a:buSzPct val="60000"/>
              <a:buFont typeface="Wingdings"/>
              <a:buChar char=""/>
              <a:defRPr kumimoji="0" sz="1800" kern="1200" baseline="0">
                <a:solidFill>
                  <a:schemeClr val="tx2"/>
                </a:solidFill>
                <a:latin typeface="+mn-lt"/>
                <a:ea typeface="+mn-ea"/>
                <a:cs typeface="+mn-cs"/>
              </a:defRPr>
            </a:lvl7pPr>
            <a:lvl8pPr marL="2878303" indent="-230264" algn="l" rtl="0" eaLnBrk="1" latinLnBrk="0" hangingPunct="1">
              <a:spcBef>
                <a:spcPct val="20000"/>
              </a:spcBef>
              <a:buClr>
                <a:schemeClr val="accent2"/>
              </a:buClr>
              <a:buChar char="•"/>
              <a:defRPr kumimoji="0" sz="1800" kern="1200" cap="small" baseline="0">
                <a:solidFill>
                  <a:schemeClr val="tx2"/>
                </a:solidFill>
                <a:latin typeface="+mn-lt"/>
                <a:ea typeface="+mn-ea"/>
                <a:cs typeface="+mn-cs"/>
              </a:defRPr>
            </a:lvl8pPr>
            <a:lvl9pPr marL="3223699" indent="-230264" algn="l" rtl="0" eaLnBrk="1" latinLnBrk="0" hangingPunct="1">
              <a:spcBef>
                <a:spcPct val="20000"/>
              </a:spcBef>
              <a:buClr>
                <a:schemeClr val="accent1">
                  <a:shade val="75000"/>
                </a:schemeClr>
              </a:buClr>
              <a:buChar char="•"/>
              <a:defRPr kumimoji="0" sz="1800" kern="1200" baseline="0">
                <a:solidFill>
                  <a:schemeClr val="tx2"/>
                </a:solidFill>
                <a:latin typeface="+mn-lt"/>
                <a:ea typeface="+mn-ea"/>
                <a:cs typeface="+mn-cs"/>
              </a:defRPr>
            </a:lvl9pPr>
          </a:lstStyle>
          <a:p>
            <a:pPr marL="0" lvl="1" indent="0">
              <a:buNone/>
              <a:defRPr/>
            </a:pPr>
            <a:r>
              <a:rPr lang="id-ID" sz="2800" b="1" dirty="0" smtClean="0">
                <a:latin typeface="Arial" panose="020B0604020202020204" pitchFamily="34" charset="0"/>
                <a:cs typeface="Arial" panose="020B0604020202020204" pitchFamily="34" charset="0"/>
              </a:rPr>
              <a:t>A. Informasi Kejadian Awal Bencana</a:t>
            </a:r>
          </a:p>
          <a:p>
            <a:pPr marL="449263" lvl="1" indent="0">
              <a:buNone/>
              <a:defRPr/>
            </a:pPr>
            <a:r>
              <a:rPr lang="id-ID" sz="2000" b="1" dirty="0" smtClean="0">
                <a:latin typeface="Arial" panose="020B0604020202020204" pitchFamily="34" charset="0"/>
                <a:cs typeface="Arial" panose="020B0604020202020204" pitchFamily="34" charset="0"/>
              </a:rPr>
              <a:t>Informasi awal kejadian bencana diperoleh melalui berbagai sumber antara lain pelaporan, media masa, instansi/lembaga terkait, masyarakat, internet, dan informasi lain yang dapat dipercaya. BPBD Karanganyar melakukan klarifikasi kepada instansi/lembaga/masyarakat di lokasi bencana.</a:t>
            </a:r>
          </a:p>
          <a:p>
            <a:pPr marL="0" lvl="1" indent="0">
              <a:buNone/>
              <a:defRPr/>
            </a:pPr>
            <a:r>
              <a:rPr lang="id-ID" sz="2800" b="1" dirty="0" smtClean="0">
                <a:latin typeface="Arial" panose="020B0604020202020204" pitchFamily="34" charset="0"/>
                <a:cs typeface="Arial" panose="020B0604020202020204" pitchFamily="34" charset="0"/>
              </a:rPr>
              <a:t>B. Penugasan Tim Reaksi Cepat (</a:t>
            </a:r>
            <a:r>
              <a:rPr lang="id-ID" sz="2800" b="1" dirty="0" smtClean="0">
                <a:latin typeface="Arial" panose="020B0604020202020204" pitchFamily="34" charset="0"/>
                <a:cs typeface="Arial" panose="020B0604020202020204" pitchFamily="34" charset="0"/>
              </a:rPr>
              <a:t>TRC)</a:t>
            </a:r>
          </a:p>
          <a:p>
            <a:pPr marL="457200" lvl="1" indent="-457200">
              <a:buFont typeface="+mj-lt"/>
              <a:buAutoNum type="arabicPeriod"/>
              <a:defRPr/>
            </a:pPr>
            <a:r>
              <a:rPr lang="id-ID" sz="2000" b="1" dirty="0" smtClean="0">
                <a:latin typeface="Arial" panose="020B0604020202020204" pitchFamily="34" charset="0"/>
                <a:cs typeface="Arial" panose="020B0604020202020204" pitchFamily="34" charset="0"/>
              </a:rPr>
              <a:t>Dari informasi kejadian awal yang diperoleh, BPBD Karanganyar menugaskan Tim   Reaksi Cepat (TRC) tanggap darurat bencana untuk melaksanakan tugas pengkajian secara cepat, tepat dan dampak bencana, serta memberikan dukungan pendampingan dalam rangka penanganan darurat bencana.Dalam pelaksanaanya sebagai Tim Reaksi Cepat (TRC), BPBD Karanganyar dapat memerintahkan dari SATGAS PB ataupun Relawan Penanggulangan Bencana Kabupaten Karanganyar.</a:t>
            </a:r>
          </a:p>
          <a:p>
            <a:pPr marL="457200" lvl="1" indent="-457200">
              <a:buFont typeface="+mj-lt"/>
              <a:buAutoNum type="arabicPeriod"/>
              <a:defRPr/>
            </a:pPr>
            <a:r>
              <a:rPr lang="id-ID" sz="2000" b="1" dirty="0" smtClean="0">
                <a:latin typeface="Arial" panose="020B0604020202020204" pitchFamily="34" charset="0"/>
                <a:cs typeface="Arial" panose="020B0604020202020204" pitchFamily="34" charset="0"/>
              </a:rPr>
              <a:t>Hasil pelaksanaan tugas TRC tanggap darurat dan masukan dari berbagai instansi/lembaga terkait merupakan bahan pertimbangan bagi BPBD Kabupaten Karanganyar untuk mengusulkan kepada Bupati dalam rangka menetapkan status/tingkat bencana skala kabupaten </a:t>
            </a:r>
            <a:endParaRPr lang="id-ID" sz="2000" b="1" dirty="0" smtClean="0">
              <a:latin typeface="Arial" panose="020B0604020202020204" pitchFamily="34" charset="0"/>
              <a:cs typeface="Arial" panose="020B0604020202020204" pitchFamily="34" charset="0"/>
            </a:endParaRPr>
          </a:p>
          <a:p>
            <a:pPr marL="0" lvl="1" indent="0">
              <a:buNone/>
              <a:defRPr/>
            </a:pPr>
            <a:r>
              <a:rPr lang="id-ID" sz="2000" b="1" dirty="0" smtClean="0">
                <a:latin typeface="Arial" panose="020B0604020202020204" pitchFamily="34" charset="0"/>
                <a:cs typeface="Arial" panose="020B0604020202020204" pitchFamily="34" charset="0"/>
              </a:rPr>
              <a:t>    </a:t>
            </a:r>
          </a:p>
          <a:p>
            <a:pPr marL="363538" lvl="1" indent="0">
              <a:buNone/>
              <a:defRPr/>
            </a:pPr>
            <a:endParaRPr lang="id-ID" sz="1800" b="1" dirty="0">
              <a:latin typeface="Arial" panose="020B0604020202020204" pitchFamily="34" charset="0"/>
              <a:cs typeface="Arial" panose="020B0604020202020204" pitchFamily="34" charset="0"/>
            </a:endParaRPr>
          </a:p>
        </p:txBody>
      </p:sp>
      <p:pic>
        <p:nvPicPr>
          <p:cNvPr id="4"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2986366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95408" y="70100"/>
            <a:ext cx="10910358" cy="7367338"/>
          </a:xfrm>
          <a:prstGeom prst="rect">
            <a:avLst/>
          </a:prstGeom>
        </p:spPr>
        <p:txBody>
          <a:bodyPr rtlCol="0">
            <a:noAutofit/>
          </a:bodyPr>
          <a:lstStyle>
            <a:lvl1pPr marL="345396" indent="-345396" algn="l" rtl="0" eaLnBrk="1" latinLnBrk="0" hangingPunct="1">
              <a:spcBef>
                <a:spcPts val="755"/>
              </a:spcBef>
              <a:buClr>
                <a:schemeClr val="accent1"/>
              </a:buClr>
              <a:buSzPct val="70000"/>
              <a:buFont typeface="Wingdings"/>
              <a:buChar char=""/>
              <a:defRPr kumimoji="0" sz="3000" kern="1200">
                <a:solidFill>
                  <a:schemeClr val="tx1"/>
                </a:solidFill>
                <a:latin typeface="+mn-lt"/>
                <a:ea typeface="+mn-ea"/>
                <a:cs typeface="+mn-cs"/>
              </a:defRPr>
            </a:lvl1pPr>
            <a:lvl2pPr marL="805925" indent="-345396"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2pPr>
            <a:lvl3pPr marL="1151321" indent="-230264" algn="l" rtl="0" eaLnBrk="1" latinLnBrk="0" hangingPunct="1">
              <a:spcBef>
                <a:spcPct val="20000"/>
              </a:spcBef>
              <a:buClr>
                <a:schemeClr val="accent1">
                  <a:shade val="75000"/>
                </a:schemeClr>
              </a:buClr>
              <a:buSzPct val="60000"/>
              <a:buFont typeface="Wingdings"/>
              <a:buChar char=""/>
              <a:defRPr kumimoji="0" sz="2300" kern="1200">
                <a:solidFill>
                  <a:schemeClr val="tx1"/>
                </a:solidFill>
                <a:latin typeface="+mn-lt"/>
                <a:ea typeface="+mn-ea"/>
                <a:cs typeface="+mn-cs"/>
              </a:defRPr>
            </a:lvl3pPr>
            <a:lvl4pPr marL="1496717" indent="-230264" algn="l" rtl="0" eaLnBrk="1" latinLnBrk="0" hangingPunct="1">
              <a:spcBef>
                <a:spcPct val="20000"/>
              </a:spcBef>
              <a:buClr>
                <a:schemeClr val="accent1">
                  <a:tint val="60000"/>
                </a:schemeClr>
              </a:buClr>
              <a:buSzPct val="60000"/>
              <a:buFont typeface="Wingdings"/>
              <a:buChar char=""/>
              <a:defRPr kumimoji="0" sz="2300" kern="1200">
                <a:solidFill>
                  <a:schemeClr val="tx1"/>
                </a:solidFill>
                <a:latin typeface="+mn-lt"/>
                <a:ea typeface="+mn-ea"/>
                <a:cs typeface="+mn-cs"/>
              </a:defRPr>
            </a:lvl4pPr>
            <a:lvl5pPr marL="1842114" indent="-230264" algn="l" rtl="0" eaLnBrk="1" latinLnBrk="0" hangingPunct="1">
              <a:spcBef>
                <a:spcPct val="20000"/>
              </a:spcBef>
              <a:buClr>
                <a:schemeClr val="accent2">
                  <a:tint val="60000"/>
                </a:schemeClr>
              </a:buClr>
              <a:buSzPct val="68000"/>
              <a:buFont typeface="Wingdings 2"/>
              <a:buChar char=""/>
              <a:defRPr kumimoji="0" sz="2000" kern="1200">
                <a:solidFill>
                  <a:schemeClr val="tx1"/>
                </a:solidFill>
                <a:latin typeface="+mn-lt"/>
                <a:ea typeface="+mn-ea"/>
                <a:cs typeface="+mn-cs"/>
              </a:defRPr>
            </a:lvl5pPr>
            <a:lvl6pPr marL="2187510" indent="-230264" algn="l" rtl="0" eaLnBrk="1" latinLnBrk="0" hangingPunct="1">
              <a:spcBef>
                <a:spcPct val="20000"/>
              </a:spcBef>
              <a:buClr>
                <a:schemeClr val="accent1"/>
              </a:buClr>
              <a:buChar char="•"/>
              <a:defRPr kumimoji="0" sz="2000" kern="1200">
                <a:solidFill>
                  <a:schemeClr val="tx2"/>
                </a:solidFill>
                <a:latin typeface="+mn-lt"/>
                <a:ea typeface="+mn-ea"/>
                <a:cs typeface="+mn-cs"/>
              </a:defRPr>
            </a:lvl6pPr>
            <a:lvl7pPr marL="2532906" indent="-230264" algn="l" rtl="0" eaLnBrk="1" latinLnBrk="0" hangingPunct="1">
              <a:spcBef>
                <a:spcPct val="20000"/>
              </a:spcBef>
              <a:buClr>
                <a:schemeClr val="accent1">
                  <a:tint val="60000"/>
                </a:schemeClr>
              </a:buClr>
              <a:buSzPct val="60000"/>
              <a:buFont typeface="Wingdings"/>
              <a:buChar char=""/>
              <a:defRPr kumimoji="0" sz="1800" kern="1200" baseline="0">
                <a:solidFill>
                  <a:schemeClr val="tx2"/>
                </a:solidFill>
                <a:latin typeface="+mn-lt"/>
                <a:ea typeface="+mn-ea"/>
                <a:cs typeface="+mn-cs"/>
              </a:defRPr>
            </a:lvl7pPr>
            <a:lvl8pPr marL="2878303" indent="-230264" algn="l" rtl="0" eaLnBrk="1" latinLnBrk="0" hangingPunct="1">
              <a:spcBef>
                <a:spcPct val="20000"/>
              </a:spcBef>
              <a:buClr>
                <a:schemeClr val="accent2"/>
              </a:buClr>
              <a:buChar char="•"/>
              <a:defRPr kumimoji="0" sz="1800" kern="1200" cap="small" baseline="0">
                <a:solidFill>
                  <a:schemeClr val="tx2"/>
                </a:solidFill>
                <a:latin typeface="+mn-lt"/>
                <a:ea typeface="+mn-ea"/>
                <a:cs typeface="+mn-cs"/>
              </a:defRPr>
            </a:lvl8pPr>
            <a:lvl9pPr marL="3223699" indent="-230264" algn="l" rtl="0" eaLnBrk="1" latinLnBrk="0" hangingPunct="1">
              <a:spcBef>
                <a:spcPct val="20000"/>
              </a:spcBef>
              <a:buClr>
                <a:schemeClr val="accent1">
                  <a:shade val="75000"/>
                </a:schemeClr>
              </a:buClr>
              <a:buChar char="•"/>
              <a:defRPr kumimoji="0" sz="1800" kern="1200" baseline="0">
                <a:solidFill>
                  <a:schemeClr val="tx2"/>
                </a:solidFill>
                <a:latin typeface="+mn-lt"/>
                <a:ea typeface="+mn-ea"/>
                <a:cs typeface="+mn-cs"/>
              </a:defRPr>
            </a:lvl9pPr>
          </a:lstStyle>
          <a:p>
            <a:pPr marL="0" lvl="1" indent="0">
              <a:buNone/>
              <a:defRPr/>
            </a:pPr>
            <a:r>
              <a:rPr lang="id-ID" sz="2800" b="1" dirty="0">
                <a:latin typeface="Arial" panose="020B0604020202020204" pitchFamily="34" charset="0"/>
                <a:cs typeface="Arial" panose="020B0604020202020204" pitchFamily="34" charset="0"/>
              </a:rPr>
              <a:t>c</a:t>
            </a:r>
            <a:r>
              <a:rPr lang="id-ID" sz="2800" b="1" dirty="0" smtClean="0">
                <a:latin typeface="Arial" panose="020B0604020202020204" pitchFamily="34" charset="0"/>
                <a:cs typeface="Arial" panose="020B0604020202020204" pitchFamily="34" charset="0"/>
              </a:rPr>
              <a:t>. Penetapan Status / Tingkat</a:t>
            </a:r>
            <a:endParaRPr lang="id-ID" sz="2800" b="1" dirty="0" smtClean="0">
              <a:latin typeface="Arial" panose="020B0604020202020204" pitchFamily="34" charset="0"/>
              <a:cs typeface="Arial" panose="020B0604020202020204" pitchFamily="34" charset="0"/>
            </a:endParaRPr>
          </a:p>
          <a:p>
            <a:pPr marL="455613" lvl="1" indent="-368300">
              <a:buFont typeface="+mj-lt"/>
              <a:buAutoNum type="arabicPeriod"/>
              <a:defRPr/>
            </a:pPr>
            <a:r>
              <a:rPr lang="id-ID" sz="2000" b="1" dirty="0" smtClean="0">
                <a:latin typeface="Arial" panose="020B0604020202020204" pitchFamily="34" charset="0"/>
                <a:cs typeface="Arial" panose="020B0604020202020204" pitchFamily="34" charset="0"/>
              </a:rPr>
              <a:t>Berdasarkan usul sesuai butir B.2 di atas dan berbagai masukan yang dapat dipertanggung jawabkan dalam forum rapat dengan instansi/lembaga terkait, maka Bupati menetapkan status/tingkat bencana skala kabupaten</a:t>
            </a:r>
            <a:r>
              <a:rPr lang="id-ID" sz="2000" b="1" dirty="0" smtClean="0">
                <a:latin typeface="Arial" panose="020B0604020202020204" pitchFamily="34" charset="0"/>
                <a:cs typeface="Arial" panose="020B0604020202020204" pitchFamily="34" charset="0"/>
              </a:rPr>
              <a:t>.</a:t>
            </a:r>
          </a:p>
          <a:p>
            <a:pPr marL="455613" lvl="1" indent="-368300">
              <a:buFont typeface="+mj-lt"/>
              <a:buAutoNum type="arabicPeriod"/>
              <a:defRPr/>
            </a:pPr>
            <a:r>
              <a:rPr lang="id-ID" sz="2000" b="1" dirty="0" smtClean="0">
                <a:latin typeface="Arial" panose="020B0604020202020204" pitchFamily="34" charset="0"/>
                <a:cs typeface="Arial" panose="020B0604020202020204" pitchFamily="34" charset="0"/>
              </a:rPr>
              <a:t>Tindak lanjut dari penetapan status/tingkat bencana tersebut, maka BPBD Karanganyar sesuai dengan kewenanganya menunjuk seorang pejabat sebagai komando penanganan tanggap darurat bencana sesuai status/tingkat bencana skala nasional/daerah.</a:t>
            </a:r>
            <a:endParaRPr lang="id-ID" sz="2000" b="1" dirty="0" smtClean="0">
              <a:latin typeface="Arial" panose="020B0604020202020204" pitchFamily="34" charset="0"/>
              <a:cs typeface="Arial" panose="020B0604020202020204" pitchFamily="34" charset="0"/>
            </a:endParaRPr>
          </a:p>
          <a:p>
            <a:pPr marL="0" lvl="1" indent="0">
              <a:buNone/>
              <a:defRPr/>
            </a:pPr>
            <a:r>
              <a:rPr lang="id-ID" sz="2800" b="1" dirty="0" smtClean="0">
                <a:latin typeface="Arial" panose="020B0604020202020204" pitchFamily="34" charset="0"/>
                <a:cs typeface="Arial" panose="020B0604020202020204" pitchFamily="34" charset="0"/>
              </a:rPr>
              <a:t>D</a:t>
            </a:r>
            <a:r>
              <a:rPr lang="id-ID" sz="2800" b="1" dirty="0" smtClean="0">
                <a:latin typeface="Arial" panose="020B0604020202020204" pitchFamily="34" charset="0"/>
                <a:cs typeface="Arial" panose="020B0604020202020204" pitchFamily="34" charset="0"/>
              </a:rPr>
              <a:t>. Pembentukan Komando Tanggap Darurat Bencana</a:t>
            </a:r>
          </a:p>
          <a:p>
            <a:pPr marL="342900" lvl="1" indent="-342900">
              <a:buFont typeface="Wingdings" panose="05000000000000000000" pitchFamily="2" charset="2"/>
              <a:buChar char="Ø"/>
              <a:defRPr/>
            </a:pPr>
            <a:r>
              <a:rPr lang="id-ID" sz="2000" b="1" dirty="0" smtClean="0">
                <a:latin typeface="Arial" panose="020B0604020202020204" pitchFamily="34" charset="0"/>
                <a:cs typeface="Arial" panose="020B0604020202020204" pitchFamily="34" charset="0"/>
              </a:rPr>
              <a:t>BPBD Karanganyar sesuai status/tingkat bencana dan tingkat kewenanganya</a:t>
            </a:r>
          </a:p>
          <a:p>
            <a:pPr marL="819150" lvl="1" indent="-369888">
              <a:buFont typeface="+mj-lt"/>
              <a:buAutoNum type="alphaLcPeriod"/>
              <a:defRPr/>
            </a:pPr>
            <a:r>
              <a:rPr lang="id-ID" sz="2000" b="1" dirty="0" smtClean="0">
                <a:latin typeface="Arial" panose="020B0604020202020204" pitchFamily="34" charset="0"/>
                <a:cs typeface="Arial" panose="020B0604020202020204" pitchFamily="34" charset="0"/>
              </a:rPr>
              <a:t>Mengeluarkan Surat Keputusan pembentukan Komando Tanggap Darurat Bencana</a:t>
            </a:r>
          </a:p>
          <a:p>
            <a:pPr marL="819150" lvl="1" indent="-369888">
              <a:buFont typeface="+mj-lt"/>
              <a:buAutoNum type="alphaLcPeriod"/>
              <a:defRPr/>
            </a:pPr>
            <a:r>
              <a:rPr lang="id-ID" sz="2000" b="1" dirty="0" smtClean="0">
                <a:latin typeface="Arial" panose="020B0604020202020204" pitchFamily="34" charset="0"/>
                <a:cs typeface="Arial" panose="020B0604020202020204" pitchFamily="34" charset="0"/>
              </a:rPr>
              <a:t>Melaksanakan mobilisasi sumberdaya manusia, peralatan dan logistik serta dana dari instansi/lembaga terkait, </a:t>
            </a:r>
            <a:r>
              <a:rPr lang="id-ID" sz="2000" b="1" dirty="0" smtClean="0">
                <a:solidFill>
                  <a:srgbClr val="FF0000"/>
                </a:solidFill>
                <a:latin typeface="Arial" panose="020B0604020202020204" pitchFamily="34" charset="0"/>
                <a:cs typeface="Arial" panose="020B0604020202020204" pitchFamily="34" charset="0"/>
              </a:rPr>
              <a:t>dunia usaha </a:t>
            </a:r>
            <a:r>
              <a:rPr lang="id-ID" sz="2000" b="1" dirty="0" smtClean="0">
                <a:latin typeface="Arial" panose="020B0604020202020204" pitchFamily="34" charset="0"/>
                <a:cs typeface="Arial" panose="020B0604020202020204" pitchFamily="34" charset="0"/>
              </a:rPr>
              <a:t>dan Organisasi relawan penanggulangan bencana/  masyarakat.</a:t>
            </a:r>
          </a:p>
          <a:p>
            <a:pPr marL="819150" lvl="1" indent="-369888">
              <a:buFont typeface="+mj-lt"/>
              <a:buAutoNum type="alphaLcPeriod"/>
              <a:defRPr/>
            </a:pPr>
            <a:r>
              <a:rPr lang="id-ID" sz="2000" b="1" dirty="0" smtClean="0">
                <a:latin typeface="Arial" panose="020B0604020202020204" pitchFamily="34" charset="0"/>
                <a:cs typeface="Arial" panose="020B0604020202020204" pitchFamily="34" charset="0"/>
              </a:rPr>
              <a:t>Meresmikan pembentukan Komando Tanggap Darurat Bencana.</a:t>
            </a:r>
            <a:endParaRPr lang="id-ID" sz="2000" b="1" dirty="0" smtClean="0">
              <a:latin typeface="Arial" panose="020B0604020202020204" pitchFamily="34" charset="0"/>
              <a:cs typeface="Arial" panose="020B0604020202020204" pitchFamily="34" charset="0"/>
            </a:endParaRPr>
          </a:p>
          <a:p>
            <a:pPr marL="352425" lvl="1" indent="-352425">
              <a:buNone/>
              <a:defRPr/>
            </a:pPr>
            <a:r>
              <a:rPr lang="id-ID" sz="2000" b="1" dirty="0" smtClean="0">
                <a:latin typeface="Arial" panose="020B0604020202020204" pitchFamily="34" charset="0"/>
                <a:cs typeface="Arial" panose="020B0604020202020204" pitchFamily="34" charset="0"/>
              </a:rPr>
              <a:t> </a:t>
            </a:r>
            <a:endParaRPr lang="id-ID" sz="2800" b="1" dirty="0" smtClean="0">
              <a:latin typeface="Arial" panose="020B0604020202020204" pitchFamily="34" charset="0"/>
              <a:cs typeface="Arial" panose="020B0604020202020204" pitchFamily="34" charset="0"/>
            </a:endParaRPr>
          </a:p>
          <a:p>
            <a:pPr marL="352425" lvl="1" indent="-352425">
              <a:buNone/>
              <a:defRPr/>
            </a:pPr>
            <a:endParaRPr lang="id-ID" sz="2800" b="1" dirty="0" smtClean="0">
              <a:latin typeface="Arial" panose="020B0604020202020204" pitchFamily="34" charset="0"/>
              <a:cs typeface="Arial" panose="020B0604020202020204" pitchFamily="34" charset="0"/>
            </a:endParaRPr>
          </a:p>
        </p:txBody>
      </p:sp>
      <p:pic>
        <p:nvPicPr>
          <p:cNvPr id="4"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2616935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437" y="198437"/>
            <a:ext cx="11018837" cy="75596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ormAutofit fontScale="97500"/>
          </a:bodyPr>
          <a:lstStyle>
            <a:lvl1pPr algn="l" rtl="0" eaLnBrk="1" latinLnBrk="0" hangingPunct="1">
              <a:spcBef>
                <a:spcPct val="0"/>
              </a:spcBef>
              <a:buNone/>
              <a:defRPr kumimoji="0" sz="3800" b="0" kern="1200" cap="sm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4000" b="1" dirty="0" smtClean="0">
                <a:ln w="18415" cmpd="sng">
                  <a:solidFill>
                    <a:srgbClr val="FFFFFF"/>
                  </a:solidFill>
                  <a:prstDash val="solid"/>
                </a:ln>
                <a:solidFill>
                  <a:schemeClr val="tx1"/>
                </a:solidFill>
                <a:latin typeface="Arial" pitchFamily="34" charset="0"/>
                <a:cs typeface="Arial" pitchFamily="34" charset="0"/>
              </a:rPr>
              <a:t>D</a:t>
            </a:r>
            <a:r>
              <a:rPr lang="id-ID" sz="4000" b="1" dirty="0" smtClean="0">
                <a:ln w="18415" cmpd="sng">
                  <a:solidFill>
                    <a:srgbClr val="FFFFFF"/>
                  </a:solidFill>
                  <a:prstDash val="solid"/>
                </a:ln>
                <a:solidFill>
                  <a:schemeClr val="tx1"/>
                </a:solidFill>
                <a:latin typeface="Arial" pitchFamily="34" charset="0"/>
                <a:cs typeface="Arial" pitchFamily="34" charset="0"/>
              </a:rPr>
              <a:t>ALAM HAL KEADAAN DARURAT BENCANA</a:t>
            </a:r>
            <a:endParaRPr lang="id-ID" sz="4000" b="1" dirty="0">
              <a:ln w="18415" cmpd="sng">
                <a:solidFill>
                  <a:srgbClr val="FFFFFF"/>
                </a:solidFill>
                <a:prstDash val="solid"/>
              </a:ln>
              <a:solidFill>
                <a:schemeClr val="tx1"/>
              </a:solidFill>
              <a:latin typeface="Arial" pitchFamily="34" charset="0"/>
              <a:cs typeface="Arial" pitchFamily="34" charset="0"/>
            </a:endParaRPr>
          </a:p>
        </p:txBody>
      </p:sp>
      <p:sp>
        <p:nvSpPr>
          <p:cNvPr id="3" name="Content Placeholder 2"/>
          <p:cNvSpPr txBox="1">
            <a:spLocks/>
          </p:cNvSpPr>
          <p:nvPr/>
        </p:nvSpPr>
        <p:spPr>
          <a:xfrm>
            <a:off x="313539" y="1112837"/>
            <a:ext cx="10910358" cy="6096000"/>
          </a:xfrm>
          <a:prstGeom prst="rect">
            <a:avLst/>
          </a:prstGeom>
        </p:spPr>
        <p:txBody>
          <a:bodyPr rtlCol="0">
            <a:noAutofit/>
          </a:bodyPr>
          <a:lstStyle>
            <a:lvl1pPr marL="345396" indent="-345396" algn="l" rtl="0" eaLnBrk="1" latinLnBrk="0" hangingPunct="1">
              <a:spcBef>
                <a:spcPts val="755"/>
              </a:spcBef>
              <a:buClr>
                <a:schemeClr val="accent1"/>
              </a:buClr>
              <a:buSzPct val="70000"/>
              <a:buFont typeface="Wingdings"/>
              <a:buChar char=""/>
              <a:defRPr kumimoji="0" sz="3000" kern="1200">
                <a:solidFill>
                  <a:schemeClr val="tx1"/>
                </a:solidFill>
                <a:latin typeface="+mn-lt"/>
                <a:ea typeface="+mn-ea"/>
                <a:cs typeface="+mn-cs"/>
              </a:defRPr>
            </a:lvl1pPr>
            <a:lvl2pPr marL="805925" indent="-345396"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2pPr>
            <a:lvl3pPr marL="1151321" indent="-230264" algn="l" rtl="0" eaLnBrk="1" latinLnBrk="0" hangingPunct="1">
              <a:spcBef>
                <a:spcPct val="20000"/>
              </a:spcBef>
              <a:buClr>
                <a:schemeClr val="accent1">
                  <a:shade val="75000"/>
                </a:schemeClr>
              </a:buClr>
              <a:buSzPct val="60000"/>
              <a:buFont typeface="Wingdings"/>
              <a:buChar char=""/>
              <a:defRPr kumimoji="0" sz="2300" kern="1200">
                <a:solidFill>
                  <a:schemeClr val="tx1"/>
                </a:solidFill>
                <a:latin typeface="+mn-lt"/>
                <a:ea typeface="+mn-ea"/>
                <a:cs typeface="+mn-cs"/>
              </a:defRPr>
            </a:lvl3pPr>
            <a:lvl4pPr marL="1496717" indent="-230264" algn="l" rtl="0" eaLnBrk="1" latinLnBrk="0" hangingPunct="1">
              <a:spcBef>
                <a:spcPct val="20000"/>
              </a:spcBef>
              <a:buClr>
                <a:schemeClr val="accent1">
                  <a:tint val="60000"/>
                </a:schemeClr>
              </a:buClr>
              <a:buSzPct val="60000"/>
              <a:buFont typeface="Wingdings"/>
              <a:buChar char=""/>
              <a:defRPr kumimoji="0" sz="2300" kern="1200">
                <a:solidFill>
                  <a:schemeClr val="tx1"/>
                </a:solidFill>
                <a:latin typeface="+mn-lt"/>
                <a:ea typeface="+mn-ea"/>
                <a:cs typeface="+mn-cs"/>
              </a:defRPr>
            </a:lvl4pPr>
            <a:lvl5pPr marL="1842114" indent="-230264" algn="l" rtl="0" eaLnBrk="1" latinLnBrk="0" hangingPunct="1">
              <a:spcBef>
                <a:spcPct val="20000"/>
              </a:spcBef>
              <a:buClr>
                <a:schemeClr val="accent2">
                  <a:tint val="60000"/>
                </a:schemeClr>
              </a:buClr>
              <a:buSzPct val="68000"/>
              <a:buFont typeface="Wingdings 2"/>
              <a:buChar char=""/>
              <a:defRPr kumimoji="0" sz="2000" kern="1200">
                <a:solidFill>
                  <a:schemeClr val="tx1"/>
                </a:solidFill>
                <a:latin typeface="+mn-lt"/>
                <a:ea typeface="+mn-ea"/>
                <a:cs typeface="+mn-cs"/>
              </a:defRPr>
            </a:lvl5pPr>
            <a:lvl6pPr marL="2187510" indent="-230264" algn="l" rtl="0" eaLnBrk="1" latinLnBrk="0" hangingPunct="1">
              <a:spcBef>
                <a:spcPct val="20000"/>
              </a:spcBef>
              <a:buClr>
                <a:schemeClr val="accent1"/>
              </a:buClr>
              <a:buChar char="•"/>
              <a:defRPr kumimoji="0" sz="2000" kern="1200">
                <a:solidFill>
                  <a:schemeClr val="tx2"/>
                </a:solidFill>
                <a:latin typeface="+mn-lt"/>
                <a:ea typeface="+mn-ea"/>
                <a:cs typeface="+mn-cs"/>
              </a:defRPr>
            </a:lvl6pPr>
            <a:lvl7pPr marL="2532906" indent="-230264" algn="l" rtl="0" eaLnBrk="1" latinLnBrk="0" hangingPunct="1">
              <a:spcBef>
                <a:spcPct val="20000"/>
              </a:spcBef>
              <a:buClr>
                <a:schemeClr val="accent1">
                  <a:tint val="60000"/>
                </a:schemeClr>
              </a:buClr>
              <a:buSzPct val="60000"/>
              <a:buFont typeface="Wingdings"/>
              <a:buChar char=""/>
              <a:defRPr kumimoji="0" sz="1800" kern="1200" baseline="0">
                <a:solidFill>
                  <a:schemeClr val="tx2"/>
                </a:solidFill>
                <a:latin typeface="+mn-lt"/>
                <a:ea typeface="+mn-ea"/>
                <a:cs typeface="+mn-cs"/>
              </a:defRPr>
            </a:lvl7pPr>
            <a:lvl8pPr marL="2878303" indent="-230264" algn="l" rtl="0" eaLnBrk="1" latinLnBrk="0" hangingPunct="1">
              <a:spcBef>
                <a:spcPct val="20000"/>
              </a:spcBef>
              <a:buClr>
                <a:schemeClr val="accent2"/>
              </a:buClr>
              <a:buChar char="•"/>
              <a:defRPr kumimoji="0" sz="1800" kern="1200" cap="small" baseline="0">
                <a:solidFill>
                  <a:schemeClr val="tx2"/>
                </a:solidFill>
                <a:latin typeface="+mn-lt"/>
                <a:ea typeface="+mn-ea"/>
                <a:cs typeface="+mn-cs"/>
              </a:defRPr>
            </a:lvl8pPr>
            <a:lvl9pPr marL="3223699" indent="-230264" algn="l" rtl="0" eaLnBrk="1" latinLnBrk="0" hangingPunct="1">
              <a:spcBef>
                <a:spcPct val="20000"/>
              </a:spcBef>
              <a:buClr>
                <a:schemeClr val="accent1">
                  <a:shade val="75000"/>
                </a:schemeClr>
              </a:buClr>
              <a:buChar char="•"/>
              <a:defRPr kumimoji="0" sz="1800" kern="1200" baseline="0">
                <a:solidFill>
                  <a:schemeClr val="tx2"/>
                </a:solidFill>
                <a:latin typeface="+mn-lt"/>
                <a:ea typeface="+mn-ea"/>
                <a:cs typeface="+mn-cs"/>
              </a:defRPr>
            </a:lvl9pPr>
          </a:lstStyle>
          <a:p>
            <a:pPr>
              <a:defRPr/>
            </a:pPr>
            <a:r>
              <a:rPr lang="id-ID" sz="2400" b="1" dirty="0" smtClean="0">
                <a:latin typeface="Arial" pitchFamily="34" charset="0"/>
                <a:cs typeface="Arial" pitchFamily="34" charset="0"/>
              </a:rPr>
              <a:t>BPBD mengusulkan kepada Bupati pernyataan darurat bencana dan Surat Keputusan status tanggap darurat yang berlaku selama 14 hari dan dapat diperpanjang dengan waktu kelipatannya.</a:t>
            </a:r>
          </a:p>
          <a:p>
            <a:pPr>
              <a:defRPr/>
            </a:pPr>
            <a:r>
              <a:rPr lang="id-ID" sz="2400" b="1" dirty="0" smtClean="0">
                <a:latin typeface="Arial" pitchFamily="34" charset="0"/>
                <a:cs typeface="Arial" pitchFamily="34" charset="0"/>
              </a:rPr>
              <a:t>Setelah masa tanggap darurat selesai dilanjutkan dengan transisi darurat ke Pemulihan dengan jangka waktu 30 hari dan dapat diperpanjang dengan waktu kelipatannya.</a:t>
            </a:r>
          </a:p>
          <a:p>
            <a:pPr>
              <a:defRPr/>
            </a:pPr>
            <a:r>
              <a:rPr lang="id-ID" sz="2400" b="1" dirty="0" smtClean="0">
                <a:latin typeface="Arial" pitchFamily="34" charset="0"/>
                <a:cs typeface="Arial" pitchFamily="34" charset="0"/>
              </a:rPr>
              <a:t>Dalam masa Tanggap Darurat salah satu hal yang harus sangat diperhatikan adalah adanya perlindungan terhadap kelompok rentan yang terdiri atas :</a:t>
            </a:r>
          </a:p>
          <a:p>
            <a:pPr lvl="1">
              <a:defRPr/>
            </a:pPr>
            <a:r>
              <a:rPr lang="id-ID" sz="2400" b="1" dirty="0" smtClean="0">
                <a:latin typeface="Arial" pitchFamily="34" charset="0"/>
                <a:cs typeface="Arial" pitchFamily="34" charset="0"/>
              </a:rPr>
              <a:t>Bayi, balita dan anak-anak</a:t>
            </a:r>
          </a:p>
          <a:p>
            <a:pPr lvl="1">
              <a:defRPr/>
            </a:pPr>
            <a:r>
              <a:rPr lang="id-ID" sz="2400" b="1" dirty="0" smtClean="0">
                <a:latin typeface="Arial" pitchFamily="34" charset="0"/>
                <a:cs typeface="Arial" pitchFamily="34" charset="0"/>
              </a:rPr>
              <a:t>Ibu hamil atau menyusui</a:t>
            </a:r>
          </a:p>
          <a:p>
            <a:pPr lvl="1">
              <a:defRPr/>
            </a:pPr>
            <a:r>
              <a:rPr lang="id-ID" sz="2400" b="1" dirty="0" smtClean="0">
                <a:latin typeface="Arial" pitchFamily="34" charset="0"/>
                <a:cs typeface="Arial" pitchFamily="34" charset="0"/>
              </a:rPr>
              <a:t>Penyandang cacat</a:t>
            </a:r>
          </a:p>
          <a:p>
            <a:pPr lvl="1">
              <a:defRPr/>
            </a:pPr>
            <a:r>
              <a:rPr lang="id-ID" sz="2400" b="1" dirty="0" smtClean="0">
                <a:latin typeface="Arial" pitchFamily="34" charset="0"/>
                <a:cs typeface="Arial" pitchFamily="34" charset="0"/>
              </a:rPr>
              <a:t>Lansia</a:t>
            </a:r>
          </a:p>
          <a:p>
            <a:pPr lvl="1">
              <a:defRPr/>
            </a:pPr>
            <a:endParaRPr lang="id-ID" sz="1800" dirty="0"/>
          </a:p>
        </p:txBody>
      </p:sp>
      <p:pic>
        <p:nvPicPr>
          <p:cNvPr id="4"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17330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637" y="356869"/>
            <a:ext cx="11476037" cy="75596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oAutofit/>
          </a:bodyPr>
          <a:lstStyle>
            <a:lvl1pPr algn="l" rtl="0" eaLnBrk="1" latinLnBrk="0" hangingPunct="1">
              <a:spcBef>
                <a:spcPct val="0"/>
              </a:spcBef>
              <a:buNone/>
              <a:defRPr kumimoji="0" sz="3800" b="0" kern="1200" cap="sm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400" b="1" dirty="0" smtClean="0">
                <a:ln w="18415" cmpd="sng">
                  <a:solidFill>
                    <a:srgbClr val="FFFFFF"/>
                  </a:solidFill>
                  <a:prstDash val="solid"/>
                </a:ln>
                <a:solidFill>
                  <a:schemeClr val="tx1"/>
                </a:solidFill>
                <a:latin typeface="Arial Black" pitchFamily="34" charset="0"/>
                <a:cs typeface="Arial" pitchFamily="34" charset="0"/>
              </a:rPr>
              <a:t>H</a:t>
            </a:r>
            <a:r>
              <a:rPr lang="id-ID" sz="2400" b="1" dirty="0" smtClean="0">
                <a:ln w="18415" cmpd="sng">
                  <a:solidFill>
                    <a:srgbClr val="FFFFFF"/>
                  </a:solidFill>
                  <a:prstDash val="solid"/>
                </a:ln>
                <a:solidFill>
                  <a:schemeClr val="tx1"/>
                </a:solidFill>
                <a:latin typeface="Arial Black" pitchFamily="34" charset="0"/>
                <a:cs typeface="Arial" pitchFamily="34" charset="0"/>
              </a:rPr>
              <a:t>AL-HAL LAIN YANG DILAKUKAN BPBD DALAM PENYELENGGARAAN PENANGGULANGAN BENCANA </a:t>
            </a:r>
            <a:endParaRPr lang="id-ID" sz="2400" b="1" dirty="0">
              <a:ln w="18415" cmpd="sng">
                <a:solidFill>
                  <a:srgbClr val="FFFFFF"/>
                </a:solidFill>
                <a:prstDash val="solid"/>
              </a:ln>
              <a:solidFill>
                <a:schemeClr val="tx1"/>
              </a:solidFill>
              <a:latin typeface="Arial Black" pitchFamily="34" charset="0"/>
              <a:cs typeface="Arial" pitchFamily="34" charset="0"/>
            </a:endParaRPr>
          </a:p>
        </p:txBody>
      </p:sp>
      <p:sp>
        <p:nvSpPr>
          <p:cNvPr id="3" name="Content Placeholder 2"/>
          <p:cNvSpPr txBox="1">
            <a:spLocks/>
          </p:cNvSpPr>
          <p:nvPr/>
        </p:nvSpPr>
        <p:spPr>
          <a:xfrm>
            <a:off x="274637" y="1265237"/>
            <a:ext cx="10910358" cy="5916152"/>
          </a:xfrm>
          <a:prstGeom prst="rect">
            <a:avLst/>
          </a:prstGeom>
        </p:spPr>
        <p:txBody>
          <a:bodyPr rtlCol="0">
            <a:noAutofit/>
          </a:bodyPr>
          <a:lstStyle>
            <a:lvl1pPr marL="345396" indent="-345396" algn="l" rtl="0" eaLnBrk="1" latinLnBrk="0" hangingPunct="1">
              <a:spcBef>
                <a:spcPts val="755"/>
              </a:spcBef>
              <a:buClr>
                <a:schemeClr val="accent1"/>
              </a:buClr>
              <a:buSzPct val="70000"/>
              <a:buFont typeface="Wingdings"/>
              <a:buChar char=""/>
              <a:defRPr kumimoji="0" sz="3000" kern="1200">
                <a:solidFill>
                  <a:schemeClr val="tx1"/>
                </a:solidFill>
                <a:latin typeface="+mn-lt"/>
                <a:ea typeface="+mn-ea"/>
                <a:cs typeface="+mn-cs"/>
              </a:defRPr>
            </a:lvl1pPr>
            <a:lvl2pPr marL="805925" indent="-345396"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2pPr>
            <a:lvl3pPr marL="1151321" indent="-230264" algn="l" rtl="0" eaLnBrk="1" latinLnBrk="0" hangingPunct="1">
              <a:spcBef>
                <a:spcPct val="20000"/>
              </a:spcBef>
              <a:buClr>
                <a:schemeClr val="accent1">
                  <a:shade val="75000"/>
                </a:schemeClr>
              </a:buClr>
              <a:buSzPct val="60000"/>
              <a:buFont typeface="Wingdings"/>
              <a:buChar char=""/>
              <a:defRPr kumimoji="0" sz="2300" kern="1200">
                <a:solidFill>
                  <a:schemeClr val="tx1"/>
                </a:solidFill>
                <a:latin typeface="+mn-lt"/>
                <a:ea typeface="+mn-ea"/>
                <a:cs typeface="+mn-cs"/>
              </a:defRPr>
            </a:lvl3pPr>
            <a:lvl4pPr marL="1496717" indent="-230264" algn="l" rtl="0" eaLnBrk="1" latinLnBrk="0" hangingPunct="1">
              <a:spcBef>
                <a:spcPct val="20000"/>
              </a:spcBef>
              <a:buClr>
                <a:schemeClr val="accent1">
                  <a:tint val="60000"/>
                </a:schemeClr>
              </a:buClr>
              <a:buSzPct val="60000"/>
              <a:buFont typeface="Wingdings"/>
              <a:buChar char=""/>
              <a:defRPr kumimoji="0" sz="2300" kern="1200">
                <a:solidFill>
                  <a:schemeClr val="tx1"/>
                </a:solidFill>
                <a:latin typeface="+mn-lt"/>
                <a:ea typeface="+mn-ea"/>
                <a:cs typeface="+mn-cs"/>
              </a:defRPr>
            </a:lvl4pPr>
            <a:lvl5pPr marL="1842114" indent="-230264" algn="l" rtl="0" eaLnBrk="1" latinLnBrk="0" hangingPunct="1">
              <a:spcBef>
                <a:spcPct val="20000"/>
              </a:spcBef>
              <a:buClr>
                <a:schemeClr val="accent2">
                  <a:tint val="60000"/>
                </a:schemeClr>
              </a:buClr>
              <a:buSzPct val="68000"/>
              <a:buFont typeface="Wingdings 2"/>
              <a:buChar char=""/>
              <a:defRPr kumimoji="0" sz="2000" kern="1200">
                <a:solidFill>
                  <a:schemeClr val="tx1"/>
                </a:solidFill>
                <a:latin typeface="+mn-lt"/>
                <a:ea typeface="+mn-ea"/>
                <a:cs typeface="+mn-cs"/>
              </a:defRPr>
            </a:lvl5pPr>
            <a:lvl6pPr marL="2187510" indent="-230264" algn="l" rtl="0" eaLnBrk="1" latinLnBrk="0" hangingPunct="1">
              <a:spcBef>
                <a:spcPct val="20000"/>
              </a:spcBef>
              <a:buClr>
                <a:schemeClr val="accent1"/>
              </a:buClr>
              <a:buChar char="•"/>
              <a:defRPr kumimoji="0" sz="2000" kern="1200">
                <a:solidFill>
                  <a:schemeClr val="tx2"/>
                </a:solidFill>
                <a:latin typeface="+mn-lt"/>
                <a:ea typeface="+mn-ea"/>
                <a:cs typeface="+mn-cs"/>
              </a:defRPr>
            </a:lvl6pPr>
            <a:lvl7pPr marL="2532906" indent="-230264" algn="l" rtl="0" eaLnBrk="1" latinLnBrk="0" hangingPunct="1">
              <a:spcBef>
                <a:spcPct val="20000"/>
              </a:spcBef>
              <a:buClr>
                <a:schemeClr val="accent1">
                  <a:tint val="60000"/>
                </a:schemeClr>
              </a:buClr>
              <a:buSzPct val="60000"/>
              <a:buFont typeface="Wingdings"/>
              <a:buChar char=""/>
              <a:defRPr kumimoji="0" sz="1800" kern="1200" baseline="0">
                <a:solidFill>
                  <a:schemeClr val="tx2"/>
                </a:solidFill>
                <a:latin typeface="+mn-lt"/>
                <a:ea typeface="+mn-ea"/>
                <a:cs typeface="+mn-cs"/>
              </a:defRPr>
            </a:lvl7pPr>
            <a:lvl8pPr marL="2878303" indent="-230264" algn="l" rtl="0" eaLnBrk="1" latinLnBrk="0" hangingPunct="1">
              <a:spcBef>
                <a:spcPct val="20000"/>
              </a:spcBef>
              <a:buClr>
                <a:schemeClr val="accent2"/>
              </a:buClr>
              <a:buChar char="•"/>
              <a:defRPr kumimoji="0" sz="1800" kern="1200" cap="small" baseline="0">
                <a:solidFill>
                  <a:schemeClr val="tx2"/>
                </a:solidFill>
                <a:latin typeface="+mn-lt"/>
                <a:ea typeface="+mn-ea"/>
                <a:cs typeface="+mn-cs"/>
              </a:defRPr>
            </a:lvl8pPr>
            <a:lvl9pPr marL="3223699" indent="-230264" algn="l" rtl="0" eaLnBrk="1" latinLnBrk="0" hangingPunct="1">
              <a:spcBef>
                <a:spcPct val="20000"/>
              </a:spcBef>
              <a:buClr>
                <a:schemeClr val="accent1">
                  <a:shade val="75000"/>
                </a:schemeClr>
              </a:buClr>
              <a:buChar char="•"/>
              <a:defRPr kumimoji="0" sz="1800" kern="1200" baseline="0">
                <a:solidFill>
                  <a:schemeClr val="tx2"/>
                </a:solidFill>
                <a:latin typeface="+mn-lt"/>
                <a:ea typeface="+mn-ea"/>
                <a:cs typeface="+mn-cs"/>
              </a:defRPr>
            </a:lvl9pPr>
          </a:lstStyle>
          <a:p>
            <a:pPr>
              <a:defRPr/>
            </a:pPr>
            <a:r>
              <a:rPr lang="id-ID" sz="2000" b="1" dirty="0" smtClean="0">
                <a:latin typeface="Arial" pitchFamily="34" charset="0"/>
                <a:cs typeface="Arial" pitchFamily="34" charset="0"/>
              </a:rPr>
              <a:t>BPBD mengusulkan kepada Bupati guna pemberian bantuan sosial pada korban bencana dengan menggunakan perhitungan DaLA dan Jitupasna</a:t>
            </a:r>
          </a:p>
          <a:p>
            <a:pPr>
              <a:defRPr/>
            </a:pPr>
            <a:r>
              <a:rPr lang="id-ID" sz="2000" b="1" dirty="0" smtClean="0">
                <a:latin typeface="Arial" pitchFamily="34" charset="0"/>
                <a:cs typeface="Arial" pitchFamily="34" charset="0"/>
              </a:rPr>
              <a:t>Untuk tahun 2016 dilakukan perubahan jumlah besaran bantuan sosial bagi kerusakan bangunan yaitu :</a:t>
            </a:r>
          </a:p>
          <a:p>
            <a:pPr>
              <a:buFont typeface="Wingdings"/>
              <a:buNone/>
              <a:defRPr/>
            </a:pPr>
            <a:r>
              <a:rPr lang="id-ID" sz="2000" b="1" dirty="0" smtClean="0">
                <a:latin typeface="Arial" pitchFamily="34" charset="0"/>
                <a:cs typeface="Arial" pitchFamily="34" charset="0"/>
              </a:rPr>
              <a:t>	Rusak Ringan Rp. 1.500.000</a:t>
            </a:r>
          </a:p>
          <a:p>
            <a:pPr>
              <a:buFont typeface="Wingdings"/>
              <a:buNone/>
              <a:defRPr/>
            </a:pPr>
            <a:r>
              <a:rPr lang="id-ID" sz="2000" b="1" dirty="0" smtClean="0">
                <a:latin typeface="Arial" pitchFamily="34" charset="0"/>
                <a:cs typeface="Arial" pitchFamily="34" charset="0"/>
              </a:rPr>
              <a:t>	Rusak Sedang Rp. 3.000.000</a:t>
            </a:r>
          </a:p>
          <a:p>
            <a:pPr>
              <a:buFont typeface="Wingdings"/>
              <a:buNone/>
              <a:defRPr/>
            </a:pPr>
            <a:r>
              <a:rPr lang="id-ID" sz="2000" b="1" dirty="0" smtClean="0">
                <a:latin typeface="Arial" pitchFamily="34" charset="0"/>
                <a:cs typeface="Arial" pitchFamily="34" charset="0"/>
              </a:rPr>
              <a:t>	Rusak Berat Rp. 5.000.000</a:t>
            </a:r>
          </a:p>
          <a:p>
            <a:pPr>
              <a:defRPr/>
            </a:pPr>
            <a:r>
              <a:rPr lang="en-US" sz="2000" b="1" dirty="0" err="1" smtClean="0">
                <a:latin typeface="Arial" pitchFamily="34" charset="0"/>
                <a:cs typeface="Arial" pitchFamily="34" charset="0"/>
              </a:rPr>
              <a:t>Pemberian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bantuan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sosial</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pada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korban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bencana</a:t>
            </a:r>
            <a:endParaRPr lang="en-US" sz="2000" b="1" dirty="0" smtClean="0">
              <a:latin typeface="Arial" pitchFamily="34" charset="0"/>
              <a:cs typeface="Arial" pitchFamily="34" charset="0"/>
            </a:endParaRPr>
          </a:p>
          <a:p>
            <a:pPr marL="0" indent="0">
              <a:buNone/>
              <a:defRPr/>
            </a:pPr>
            <a:r>
              <a:rPr lang="en-US" sz="2000" b="1" dirty="0">
                <a:latin typeface="Arial" pitchFamily="34" charset="0"/>
                <a:cs typeface="Arial" pitchFamily="34" charset="0"/>
              </a:rPr>
              <a:t> </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disampaikan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setiap</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pertiga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bulan</a:t>
            </a:r>
            <a:r>
              <a:rPr lang="en-US" sz="2000" b="1" dirty="0" smtClean="0">
                <a:latin typeface="Arial" pitchFamily="34" charset="0"/>
                <a:cs typeface="Arial" pitchFamily="34" charset="0"/>
              </a:rPr>
              <a:t>.</a:t>
            </a:r>
            <a:endParaRPr lang="id-ID" sz="2000" b="1" dirty="0" smtClean="0">
              <a:latin typeface="Arial" pitchFamily="34" charset="0"/>
              <a:cs typeface="Arial" pitchFamily="34" charset="0"/>
            </a:endParaRPr>
          </a:p>
          <a:p>
            <a:pPr>
              <a:buFont typeface="Wingdings" panose="05000000000000000000" pitchFamily="2" charset="2"/>
              <a:buChar char="v"/>
              <a:defRPr/>
            </a:pPr>
            <a:r>
              <a:rPr lang="id-ID" sz="2000" b="1" u="sng" dirty="0">
                <a:latin typeface="Arial" pitchFamily="34" charset="0"/>
                <a:cs typeface="Arial" pitchFamily="34" charset="0"/>
              </a:rPr>
              <a:t>Untuk Tahun 2017 :</a:t>
            </a:r>
          </a:p>
          <a:p>
            <a:pPr marL="0" indent="0">
              <a:buNone/>
              <a:defRPr/>
            </a:pPr>
            <a:r>
              <a:rPr lang="id-ID" sz="2000" b="1" dirty="0">
                <a:latin typeface="Arial" pitchFamily="34" charset="0"/>
                <a:cs typeface="Arial" pitchFamily="34" charset="0"/>
              </a:rPr>
              <a:t>   - Bulan Desember 2016 s/d Bulan Maret 2017</a:t>
            </a:r>
          </a:p>
          <a:p>
            <a:pPr marL="0" indent="0">
              <a:buNone/>
              <a:defRPr/>
            </a:pPr>
            <a:r>
              <a:rPr lang="id-ID" sz="2000" b="1" dirty="0">
                <a:latin typeface="Arial" pitchFamily="34" charset="0"/>
                <a:cs typeface="Arial" pitchFamily="34" charset="0"/>
              </a:rPr>
              <a:t>     231 KK    Rp. 421.450.000</a:t>
            </a:r>
          </a:p>
          <a:p>
            <a:pPr marL="0" indent="0">
              <a:buNone/>
              <a:defRPr/>
            </a:pPr>
            <a:r>
              <a:rPr lang="id-ID" sz="2000" b="1" dirty="0">
                <a:latin typeface="Arial" pitchFamily="34" charset="0"/>
                <a:cs typeface="Arial" pitchFamily="34" charset="0"/>
              </a:rPr>
              <a:t>   - Bulan April s/d Bulan Mei 2017</a:t>
            </a:r>
          </a:p>
          <a:p>
            <a:pPr marL="0" indent="0">
              <a:buNone/>
              <a:defRPr/>
            </a:pPr>
            <a:r>
              <a:rPr lang="id-ID" sz="2000" b="1" dirty="0">
                <a:latin typeface="Arial" pitchFamily="34" charset="0"/>
                <a:cs typeface="Arial" pitchFamily="34" charset="0"/>
              </a:rPr>
              <a:t>      18 KK     Rp. 45.3000.000</a:t>
            </a:r>
          </a:p>
          <a:p>
            <a:pPr marL="0" indent="0">
              <a:buNone/>
              <a:defRPr/>
            </a:pPr>
            <a:endParaRPr lang="id-ID" sz="2000" b="1" dirty="0" smtClean="0">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1637" y="2547593"/>
            <a:ext cx="4633796" cy="463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E:\sip.jpg"/>
          <p:cNvPicPr>
            <a:picLocks noChangeAspect="1" noChangeArrowheads="1"/>
          </p:cNvPicPr>
          <p:nvPr/>
        </p:nvPicPr>
        <p:blipFill>
          <a:blip r:embed="rId3"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031989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8037" y="2484436"/>
            <a:ext cx="10820400" cy="1692771"/>
          </a:xfrm>
          <a:prstGeom prst="rect">
            <a:avLst/>
          </a:prstGeom>
          <a:noFill/>
        </p:spPr>
        <p:txBody>
          <a:bodyPr wrap="square" rtlCol="0">
            <a:spAutoFit/>
          </a:bodyPr>
          <a:lstStyle/>
          <a:p>
            <a:pPr marL="571500" indent="-571500">
              <a:buFont typeface="Wingdings" pitchFamily="2" charset="2"/>
              <a:buChar char="q"/>
            </a:pPr>
            <a:r>
              <a:rPr lang="en-US" sz="4000" dirty="0" smtClean="0">
                <a:solidFill>
                  <a:srgbClr val="FF3300"/>
                </a:solidFill>
                <a:latin typeface="Arial Black" pitchFamily="34" charset="0"/>
              </a:rPr>
              <a:t>PIKET POSKO 24 JAM</a:t>
            </a:r>
          </a:p>
          <a:p>
            <a:r>
              <a:rPr lang="en-US" sz="3200" dirty="0" err="1" smtClean="0">
                <a:latin typeface="Arial Black" pitchFamily="34" charset="0"/>
              </a:rPr>
              <a:t>Setiap</a:t>
            </a:r>
            <a:r>
              <a:rPr lang="en-US" sz="3200" dirty="0" smtClean="0">
                <a:latin typeface="Arial Black" pitchFamily="34" charset="0"/>
              </a:rPr>
              <a:t> </a:t>
            </a:r>
            <a:r>
              <a:rPr lang="en-US" sz="3200" dirty="0" err="1" smtClean="0">
                <a:latin typeface="Arial Black" pitchFamily="34" charset="0"/>
              </a:rPr>
              <a:t>Pukul</a:t>
            </a:r>
            <a:r>
              <a:rPr lang="en-US" sz="3200" dirty="0" smtClean="0">
                <a:latin typeface="Arial Black" pitchFamily="34" charset="0"/>
              </a:rPr>
              <a:t> 22.00 WIB </a:t>
            </a:r>
            <a:r>
              <a:rPr lang="en-US" sz="3200" dirty="0" err="1" smtClean="0">
                <a:latin typeface="Arial Black" pitchFamily="34" charset="0"/>
              </a:rPr>
              <a:t>Absensi</a:t>
            </a:r>
            <a:r>
              <a:rPr lang="en-US" sz="3200" dirty="0" smtClean="0">
                <a:latin typeface="Arial Black" pitchFamily="34" charset="0"/>
              </a:rPr>
              <a:t> </a:t>
            </a:r>
            <a:r>
              <a:rPr lang="en-US" sz="3200" dirty="0" err="1" smtClean="0">
                <a:latin typeface="Arial Black" pitchFamily="34" charset="0"/>
              </a:rPr>
              <a:t>Situasi</a:t>
            </a:r>
            <a:r>
              <a:rPr lang="en-US" sz="3200" dirty="0" smtClean="0">
                <a:latin typeface="Arial Black" pitchFamily="34" charset="0"/>
              </a:rPr>
              <a:t> Daerah </a:t>
            </a:r>
          </a:p>
          <a:p>
            <a:r>
              <a:rPr lang="en-US" sz="3200" dirty="0" smtClean="0">
                <a:latin typeface="Arial Black" pitchFamily="34" charset="0"/>
              </a:rPr>
              <a:t>Dari 17 </a:t>
            </a:r>
            <a:r>
              <a:rPr lang="en-US" sz="3200" dirty="0" err="1" smtClean="0">
                <a:latin typeface="Arial Black" pitchFamily="34" charset="0"/>
              </a:rPr>
              <a:t>Kecamatan</a:t>
            </a:r>
            <a:r>
              <a:rPr lang="en-US" sz="3200" dirty="0" smtClean="0">
                <a:latin typeface="Arial Black" pitchFamily="34" charset="0"/>
              </a:rPr>
              <a:t> </a:t>
            </a:r>
            <a:r>
              <a:rPr lang="en-US" sz="3200" dirty="0" err="1" smtClean="0">
                <a:latin typeface="Arial Black" pitchFamily="34" charset="0"/>
              </a:rPr>
              <a:t>dan</a:t>
            </a:r>
            <a:r>
              <a:rPr lang="en-US" sz="3200" dirty="0" smtClean="0">
                <a:latin typeface="Arial Black" pitchFamily="34" charset="0"/>
              </a:rPr>
              <a:t> 30 </a:t>
            </a:r>
            <a:r>
              <a:rPr lang="en-US" sz="3200" dirty="0" err="1" smtClean="0">
                <a:latin typeface="Arial Black" pitchFamily="34" charset="0"/>
              </a:rPr>
              <a:t>Organisasi</a:t>
            </a:r>
            <a:r>
              <a:rPr lang="en-US" sz="3200" dirty="0" smtClean="0">
                <a:latin typeface="Arial Black" pitchFamily="34" charset="0"/>
              </a:rPr>
              <a:t> </a:t>
            </a:r>
            <a:r>
              <a:rPr lang="en-US" sz="3200" dirty="0" err="1" smtClean="0">
                <a:latin typeface="Arial Black" pitchFamily="34" charset="0"/>
              </a:rPr>
              <a:t>Relawan</a:t>
            </a:r>
            <a:r>
              <a:rPr lang="en-US" sz="3200" dirty="0" smtClean="0">
                <a:latin typeface="Arial Black" pitchFamily="34" charset="0"/>
              </a:rPr>
              <a:t> </a:t>
            </a:r>
            <a:endParaRPr lang="en-US" sz="3200" dirty="0">
              <a:latin typeface="Arial Black" pitchFamily="34" charset="0"/>
            </a:endParaRPr>
          </a:p>
        </p:txBody>
      </p:sp>
      <p:pic>
        <p:nvPicPr>
          <p:cNvPr id="6"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292887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7037" y="198437"/>
            <a:ext cx="10820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d-ID"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HAMBATAN &amp; KENDALA </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6"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
        <p:nvSpPr>
          <p:cNvPr id="2" name="TextBox 1"/>
          <p:cNvSpPr txBox="1"/>
          <p:nvPr/>
        </p:nvSpPr>
        <p:spPr>
          <a:xfrm>
            <a:off x="427037" y="1112837"/>
            <a:ext cx="11353800" cy="5955476"/>
          </a:xfrm>
          <a:prstGeom prst="rect">
            <a:avLst/>
          </a:prstGeom>
          <a:noFill/>
        </p:spPr>
        <p:txBody>
          <a:bodyPr wrap="square" rtlCol="0">
            <a:spAutoFit/>
          </a:bodyPr>
          <a:lstStyle/>
          <a:p>
            <a:pPr marL="457200" indent="-457200">
              <a:buFont typeface="+mj-lt"/>
              <a:buAutoNum type="arabicPeriod"/>
            </a:pPr>
            <a:r>
              <a:rPr lang="en-US" sz="2400" dirty="0" err="1" smtClean="0">
                <a:latin typeface="Arial" panose="020B0604020202020204" pitchFamily="34" charset="0"/>
                <a:cs typeface="Arial" panose="020B0604020202020204" pitchFamily="34" charset="0"/>
              </a:rPr>
              <a:t>Kurang</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tersedianya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anggaran</a:t>
            </a:r>
            <a:r>
              <a:rPr lang="en-US" sz="2400" dirty="0">
                <a:latin typeface="Arial" panose="020B0604020202020204" pitchFamily="34" charset="0"/>
                <a:cs typeface="Arial" panose="020B0604020202020204" pitchFamily="34" charset="0"/>
              </a:rPr>
              <a:t> yang </a:t>
            </a:r>
            <a:r>
              <a:rPr lang="en-US" sz="2400" dirty="0" err="1">
                <a:latin typeface="Arial" panose="020B0604020202020204" pitchFamily="34" charset="0"/>
                <a:cs typeface="Arial" panose="020B0604020202020204" pitchFamily="34" charset="0"/>
              </a:rPr>
              <a:t>memadai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dalam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rangka</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penang</a:t>
            </a:r>
            <a:r>
              <a:rPr lang="id-ID" sz="2400" dirty="0" smtClean="0">
                <a:latin typeface="Arial" panose="020B0604020202020204" pitchFamily="34" charset="0"/>
                <a:cs typeface="Arial" panose="020B0604020202020204" pitchFamily="34" charset="0"/>
              </a:rPr>
              <a:t>anan darurat</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bencana</a:t>
            </a:r>
            <a:r>
              <a:rPr lang="en-US" sz="2400" dirty="0" smtClean="0">
                <a:latin typeface="Arial" panose="020B0604020202020204" pitchFamily="34" charset="0"/>
                <a:cs typeface="Arial" panose="020B0604020202020204" pitchFamily="34" charset="0"/>
              </a:rPr>
              <a:t>.</a:t>
            </a:r>
            <a:endParaRPr lang="id-ID" sz="2400" dirty="0" smtClean="0">
              <a:latin typeface="Arial" panose="020B0604020202020204" pitchFamily="34" charset="0"/>
              <a:cs typeface="Arial" panose="020B0604020202020204" pitchFamily="34" charset="0"/>
            </a:endParaRPr>
          </a:p>
          <a:p>
            <a:pPr marL="457200" indent="-457200">
              <a:buFont typeface="+mj-lt"/>
              <a:buAutoNum type="arabicPeriod"/>
            </a:pPr>
            <a:r>
              <a:rPr lang="en-US" sz="2400" dirty="0" err="1">
                <a:latin typeface="Arial" panose="020B0604020202020204" pitchFamily="34" charset="0"/>
                <a:cs typeface="Arial" panose="020B0604020202020204" pitchFamily="34" charset="0"/>
              </a:rPr>
              <a:t>Masih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terbatasnya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sarana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prasarana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dalam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penyelenggaraan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penanggulangan</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bencana</a:t>
            </a:r>
            <a:endParaRPr lang="id-ID" sz="2400" dirty="0" smtClean="0">
              <a:latin typeface="Arial" panose="020B0604020202020204" pitchFamily="34" charset="0"/>
              <a:cs typeface="Arial" panose="020B0604020202020204" pitchFamily="34" charset="0"/>
            </a:endParaRPr>
          </a:p>
          <a:p>
            <a:pPr marL="457200" indent="-457200">
              <a:buFont typeface="+mj-lt"/>
              <a:buAutoNum type="arabicPeriod"/>
            </a:pPr>
            <a:r>
              <a:rPr lang="id-ID" sz="2400" dirty="0" err="1">
                <a:latin typeface="Arial" panose="020B0604020202020204" pitchFamily="34" charset="0"/>
                <a:cs typeface="Arial" panose="020B0604020202020204" pitchFamily="34" charset="0"/>
              </a:rPr>
              <a:t>M</a:t>
            </a:r>
            <a:r>
              <a:rPr lang="en-US" sz="2400" dirty="0" err="1" smtClean="0">
                <a:latin typeface="Arial" panose="020B0604020202020204" pitchFamily="34" charset="0"/>
                <a:cs typeface="Arial" panose="020B0604020202020204" pitchFamily="34" charset="0"/>
              </a:rPr>
              <a:t>asalah</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penanggulangan</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benca</a:t>
            </a:r>
            <a:r>
              <a:rPr lang="id-ID" sz="2400" dirty="0" smtClean="0">
                <a:latin typeface="Arial" panose="020B0604020202020204" pitchFamily="34" charset="0"/>
                <a:cs typeface="Arial" panose="020B0604020202020204" pitchFamily="34" charset="0"/>
              </a:rPr>
              <a:t>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belum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dijadikan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prioritas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dalam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pembangunan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daerah</a:t>
            </a:r>
            <a:r>
              <a:rPr lang="en-US" sz="2400" dirty="0">
                <a:latin typeface="Arial" panose="020B0604020202020204" pitchFamily="34" charset="0"/>
                <a:cs typeface="Arial" panose="020B0604020202020204" pitchFamily="34" charset="0"/>
              </a:rPr>
              <a:t>. </a:t>
            </a:r>
            <a:endParaRPr lang="id-ID" sz="2400" dirty="0" smtClean="0">
              <a:latin typeface="Arial" panose="020B0604020202020204" pitchFamily="34" charset="0"/>
              <a:cs typeface="Arial" panose="020B0604020202020204" pitchFamily="34" charset="0"/>
            </a:endParaRPr>
          </a:p>
          <a:p>
            <a:pPr marL="457200" indent="-457200">
              <a:buFont typeface="+mj-lt"/>
              <a:buAutoNum type="arabicPeriod"/>
            </a:pPr>
            <a:r>
              <a:rPr lang="en-US" sz="2400" dirty="0" err="1">
                <a:latin typeface="Arial" panose="020B0604020202020204" pitchFamily="34" charset="0"/>
                <a:cs typeface="Arial" panose="020B0604020202020204" pitchFamily="34" charset="0"/>
              </a:rPr>
              <a:t>Masih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rendahnya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pemahaman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masyarakat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aparat</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Pemerintahan</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dalam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menyikapi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kondisi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alam</a:t>
            </a:r>
            <a:r>
              <a:rPr lang="en-US" sz="2400" dirty="0">
                <a:latin typeface="Arial" panose="020B0604020202020204" pitchFamily="34" charset="0"/>
                <a:cs typeface="Arial" panose="020B0604020202020204" pitchFamily="34" charset="0"/>
              </a:rPr>
              <a:t> yang </a:t>
            </a:r>
            <a:r>
              <a:rPr lang="en-US" sz="2400" dirty="0" err="1">
                <a:latin typeface="Arial" panose="020B0604020202020204" pitchFamily="34" charset="0"/>
                <a:cs typeface="Arial" panose="020B0604020202020204" pitchFamily="34" charset="0"/>
              </a:rPr>
              <a:t>rawan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bencana</a:t>
            </a:r>
            <a:r>
              <a:rPr lang="en-US" sz="2400" dirty="0" smtClean="0">
                <a:latin typeface="Arial" panose="020B0604020202020204" pitchFamily="34" charset="0"/>
                <a:cs typeface="Arial" panose="020B0604020202020204" pitchFamily="34" charset="0"/>
              </a:rPr>
              <a:t>.</a:t>
            </a:r>
            <a:endParaRPr lang="id-ID" sz="2400" dirty="0" smtClean="0">
              <a:latin typeface="Arial" panose="020B0604020202020204" pitchFamily="34" charset="0"/>
              <a:cs typeface="Arial" panose="020B0604020202020204" pitchFamily="34" charset="0"/>
            </a:endParaRPr>
          </a:p>
          <a:p>
            <a:pPr marL="457200" indent="-457200">
              <a:buFont typeface="+mj-lt"/>
              <a:buAutoNum type="arabicPeriod"/>
            </a:pPr>
            <a:r>
              <a:rPr lang="id-ID" sz="2400" dirty="0" smtClean="0">
                <a:latin typeface="Arial" panose="020B0604020202020204" pitchFamily="34" charset="0"/>
                <a:cs typeface="Arial" panose="020B0604020202020204" pitchFamily="34" charset="0"/>
              </a:rPr>
              <a:t>Mudah</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sekali</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rotasi</a:t>
            </a:r>
            <a:r>
              <a:rPr lang="id-ID" sz="2400" dirty="0" smtClean="0">
                <a:latin typeface="Arial" panose="020B0604020202020204" pitchFamily="34" charset="0"/>
                <a:cs typeface="Arial" panose="020B0604020202020204" pitchFamily="34" charset="0"/>
              </a:rPr>
              <a:t>/mutasi pejabat</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sehingga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ketika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ada</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benc</a:t>
            </a:r>
            <a:r>
              <a:rPr lang="id-ID" sz="2400" dirty="0" smtClean="0">
                <a:latin typeface="Arial" panose="020B0604020202020204" pitchFamily="34" charset="0"/>
                <a:cs typeface="Arial" panose="020B0604020202020204" pitchFamily="34" charset="0"/>
              </a:rPr>
              <a:t>ana skala besar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pemimpin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dan</a:t>
            </a:r>
            <a:r>
              <a:rPr lang="en-US" sz="2400" dirty="0">
                <a:latin typeface="Arial" panose="020B0604020202020204" pitchFamily="34" charset="0"/>
                <a:cs typeface="Arial" panose="020B0604020202020204" pitchFamily="34" charset="0"/>
              </a:rPr>
              <a:t> orang-orang yang </a:t>
            </a:r>
            <a:r>
              <a:rPr lang="en-US" sz="2400" dirty="0" err="1">
                <a:latin typeface="Arial" panose="020B0604020202020204" pitchFamily="34" charset="0"/>
                <a:cs typeface="Arial" panose="020B0604020202020204" pitchFamily="34" charset="0"/>
              </a:rPr>
              <a:t>bekerja</a:t>
            </a:r>
            <a:r>
              <a:rPr lang="en-US" sz="2400" dirty="0">
                <a:latin typeface="Arial" panose="020B0604020202020204" pitchFamily="34" charset="0"/>
                <a:cs typeface="Arial" panose="020B0604020202020204" pitchFamily="34" charset="0"/>
              </a:rPr>
              <a:t> di </a:t>
            </a:r>
            <a:r>
              <a:rPr lang="en-US" sz="2400" dirty="0" err="1">
                <a:latin typeface="Arial" panose="020B0604020202020204" pitchFamily="34" charset="0"/>
                <a:cs typeface="Arial" panose="020B0604020202020204" pitchFamily="34" charset="0"/>
              </a:rPr>
              <a:t>dalamnya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belum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memiliki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pengalaman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penguasaan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lapangan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sehingga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sulit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untuk</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menentukan</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arah</a:t>
            </a:r>
            <a:r>
              <a:rPr lang="id-ID"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457200" indent="-457200">
              <a:buFont typeface="+mj-lt"/>
              <a:buAutoNum type="arabicPeriod"/>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4635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1237" y="2484438"/>
            <a:ext cx="6934199" cy="1039576"/>
          </a:xfrm>
          <a:prstGeom prst="rect">
            <a:avLst/>
          </a:prstGeom>
          <a:noFill/>
        </p:spPr>
        <p:txBody>
          <a:bodyPr wrap="square" lIns="115122" tIns="57561" rIns="115122" bIns="57561" rtlCol="0">
            <a:spAutoFit/>
          </a:bodyPr>
          <a:lstStyle/>
          <a:p>
            <a:r>
              <a:rPr lang="en-US" sz="6000" dirty="0" smtClean="0">
                <a:latin typeface="Arial Rounded MT Bold" pitchFamily="34" charset="0"/>
              </a:rPr>
              <a:t>DOKUMENTASI</a:t>
            </a:r>
            <a:endParaRPr lang="en-US" sz="6000" dirty="0">
              <a:latin typeface="Arial Rounded MT Bold" pitchFamily="34" charset="0"/>
            </a:endParaRPr>
          </a:p>
        </p:txBody>
      </p:sp>
    </p:spTree>
    <p:extLst>
      <p:ext uri="{BB962C8B-B14F-4D97-AF65-F5344CB8AC3E}">
        <p14:creationId xmlns:p14="http://schemas.microsoft.com/office/powerpoint/2010/main" val="1571359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556.JPG"/>
          <p:cNvPicPr>
            <a:picLocks noChangeAspect="1"/>
          </p:cNvPicPr>
          <p:nvPr/>
        </p:nvPicPr>
        <p:blipFill>
          <a:blip r:embed="rId2" cstate="print"/>
          <a:stretch>
            <a:fillRect/>
          </a:stretch>
        </p:blipFill>
        <p:spPr>
          <a:xfrm>
            <a:off x="209814" y="755968"/>
            <a:ext cx="5664994" cy="3023870"/>
          </a:xfrm>
          <a:prstGeom prst="rect">
            <a:avLst/>
          </a:prstGeom>
        </p:spPr>
      </p:pic>
      <p:pic>
        <p:nvPicPr>
          <p:cNvPr id="5" name="Picture 4" descr="IMG_1530.JPG"/>
          <p:cNvPicPr>
            <a:picLocks noChangeAspect="1"/>
          </p:cNvPicPr>
          <p:nvPr/>
        </p:nvPicPr>
        <p:blipFill>
          <a:blip r:embed="rId3" cstate="print"/>
          <a:stretch>
            <a:fillRect/>
          </a:stretch>
        </p:blipFill>
        <p:spPr>
          <a:xfrm>
            <a:off x="6399345" y="755968"/>
            <a:ext cx="5664994" cy="3023870"/>
          </a:xfrm>
          <a:prstGeom prst="rect">
            <a:avLst/>
          </a:prstGeom>
        </p:spPr>
      </p:pic>
      <p:sp>
        <p:nvSpPr>
          <p:cNvPr id="6" name="TextBox 5"/>
          <p:cNvSpPr txBox="1"/>
          <p:nvPr/>
        </p:nvSpPr>
        <p:spPr>
          <a:xfrm>
            <a:off x="0" y="251989"/>
            <a:ext cx="12588875" cy="470189"/>
          </a:xfrm>
          <a:prstGeom prst="rect">
            <a:avLst/>
          </a:prstGeom>
          <a:solidFill>
            <a:schemeClr val="accent3">
              <a:lumMod val="60000"/>
              <a:lumOff val="40000"/>
              <a:alpha val="45000"/>
            </a:schemeClr>
          </a:solidFill>
        </p:spPr>
        <p:txBody>
          <a:bodyPr wrap="square" lIns="115122" tIns="57561" rIns="115122" bIns="57561" rtlCol="0">
            <a:spAutoFit/>
          </a:bodyPr>
          <a:lstStyle/>
          <a:p>
            <a:r>
              <a:rPr lang="en-US" dirty="0" smtClean="0">
                <a:latin typeface="Arial Rounded MT Bold" pitchFamily="34" charset="0"/>
              </a:rPr>
              <a:t>DOKUMENTAS FASILITAS OPERASIONAL DAN PERALATAN</a:t>
            </a:r>
            <a:endParaRPr lang="en-US" dirty="0">
              <a:latin typeface="Arial Rounded MT Bold" pitchFamily="34" charset="0"/>
            </a:endParaRPr>
          </a:p>
        </p:txBody>
      </p:sp>
      <p:pic>
        <p:nvPicPr>
          <p:cNvPr id="7" name="Picture 6" descr="IMG_1545.JPG"/>
          <p:cNvPicPr>
            <a:picLocks noChangeAspect="1"/>
          </p:cNvPicPr>
          <p:nvPr/>
        </p:nvPicPr>
        <p:blipFill>
          <a:blip r:embed="rId4" cstate="print"/>
          <a:stretch>
            <a:fillRect/>
          </a:stretch>
        </p:blipFill>
        <p:spPr>
          <a:xfrm>
            <a:off x="209814" y="3863834"/>
            <a:ext cx="5664994" cy="3023870"/>
          </a:xfrm>
          <a:prstGeom prst="rect">
            <a:avLst/>
          </a:prstGeom>
        </p:spPr>
      </p:pic>
      <p:pic>
        <p:nvPicPr>
          <p:cNvPr id="8" name="Picture 9" descr="IMG_2127.JPG"/>
          <p:cNvPicPr>
            <a:picLocks noChangeAspect="1"/>
          </p:cNvPicPr>
          <p:nvPr/>
        </p:nvPicPr>
        <p:blipFill>
          <a:blip r:embed="rId5" cstate="print"/>
          <a:srcRect/>
          <a:stretch>
            <a:fillRect/>
          </a:stretch>
        </p:blipFill>
        <p:spPr bwMode="auto">
          <a:xfrm>
            <a:off x="6399345" y="3863834"/>
            <a:ext cx="5664994" cy="3023870"/>
          </a:xfrm>
          <a:prstGeom prst="rect">
            <a:avLst/>
          </a:prstGeom>
          <a:noFill/>
          <a:ln w="9525">
            <a:noFill/>
            <a:miter lim="800000"/>
            <a:headEnd/>
            <a:tailEnd/>
          </a:ln>
        </p:spPr>
      </p:pic>
    </p:spTree>
    <p:extLst>
      <p:ext uri="{BB962C8B-B14F-4D97-AF65-F5344CB8AC3E}">
        <p14:creationId xmlns:p14="http://schemas.microsoft.com/office/powerpoint/2010/main" val="3100788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32847"/>
            <a:ext cx="12588875" cy="470189"/>
          </a:xfrm>
          <a:prstGeom prst="rect">
            <a:avLst/>
          </a:prstGeom>
          <a:solidFill>
            <a:schemeClr val="accent3">
              <a:lumMod val="60000"/>
              <a:lumOff val="40000"/>
              <a:alpha val="45000"/>
            </a:schemeClr>
          </a:solidFill>
        </p:spPr>
        <p:txBody>
          <a:bodyPr wrap="square" lIns="115122" tIns="57561" rIns="115122" bIns="57561" rtlCol="0">
            <a:spAutoFit/>
          </a:bodyPr>
          <a:lstStyle/>
          <a:p>
            <a:r>
              <a:rPr lang="en-US" dirty="0" smtClean="0">
                <a:latin typeface="Arial Rounded MT Bold" pitchFamily="34" charset="0"/>
              </a:rPr>
              <a:t>APEL SIAGA RELAWAN</a:t>
            </a:r>
            <a:endParaRPr lang="en-US" dirty="0">
              <a:latin typeface="Arial Rounded MT Bold" pitchFamily="34" charset="0"/>
            </a:endParaRPr>
          </a:p>
        </p:txBody>
      </p:sp>
      <p:pic>
        <p:nvPicPr>
          <p:cNvPr id="4098" name="Picture 2" descr="H:\Arsip Foto dan kejadian\dataqu\Dokumentasi 2015\Giat\apel 2015\IMG_2558.JPG"/>
          <p:cNvPicPr>
            <a:picLocks noChangeAspect="1" noChangeArrowheads="1"/>
          </p:cNvPicPr>
          <p:nvPr/>
        </p:nvPicPr>
        <p:blipFill>
          <a:blip r:embed="rId3" cstate="print"/>
          <a:srcRect/>
          <a:stretch>
            <a:fillRect/>
          </a:stretch>
        </p:blipFill>
        <p:spPr bwMode="auto">
          <a:xfrm>
            <a:off x="6523039" y="1036639"/>
            <a:ext cx="5333999" cy="2743199"/>
          </a:xfrm>
          <a:prstGeom prst="rect">
            <a:avLst/>
          </a:prstGeom>
          <a:noFill/>
        </p:spPr>
      </p:pic>
      <p:pic>
        <p:nvPicPr>
          <p:cNvPr id="1026" name="Picture 2" descr="D:\Foto kegiatan 2016\Foto Gelar Relawan 2016\DSC_0546.JPG"/>
          <p:cNvPicPr>
            <a:picLocks noChangeAspect="1" noChangeArrowheads="1"/>
          </p:cNvPicPr>
          <p:nvPr/>
        </p:nvPicPr>
        <p:blipFill>
          <a:blip r:embed="rId4" cstate="print"/>
          <a:srcRect t="4297" b="11909"/>
          <a:stretch>
            <a:fillRect/>
          </a:stretch>
        </p:blipFill>
        <p:spPr bwMode="auto">
          <a:xfrm>
            <a:off x="6523037" y="4008437"/>
            <a:ext cx="5334000" cy="2971800"/>
          </a:xfrm>
          <a:prstGeom prst="rect">
            <a:avLst/>
          </a:prstGeom>
          <a:noFill/>
        </p:spPr>
      </p:pic>
      <p:pic>
        <p:nvPicPr>
          <p:cNvPr id="1027" name="Picture 3" descr="D:\Foto kegiatan 2016\Foto Gelar Relawan 2016\DSC_0571.JPG"/>
          <p:cNvPicPr>
            <a:picLocks noChangeAspect="1" noChangeArrowheads="1"/>
          </p:cNvPicPr>
          <p:nvPr/>
        </p:nvPicPr>
        <p:blipFill>
          <a:blip r:embed="rId5" cstate="print"/>
          <a:srcRect t="15776"/>
          <a:stretch>
            <a:fillRect/>
          </a:stretch>
        </p:blipFill>
        <p:spPr bwMode="auto">
          <a:xfrm>
            <a:off x="274638" y="884237"/>
            <a:ext cx="5715000" cy="2895600"/>
          </a:xfrm>
          <a:prstGeom prst="rect">
            <a:avLst/>
          </a:prstGeom>
          <a:noFill/>
        </p:spPr>
      </p:pic>
      <p:pic>
        <p:nvPicPr>
          <p:cNvPr id="2" name="Picture 2" descr="D:\LAPORAN KEJADIAN\KEJADIAN 2017\GIAT\26 April BINTEK\POTO\DSC_0196_3.JPG"/>
          <p:cNvPicPr>
            <a:picLocks noChangeAspect="1" noChangeArrowheads="1"/>
          </p:cNvPicPr>
          <p:nvPr/>
        </p:nvPicPr>
        <p:blipFill>
          <a:blip r:embed="rId6" cstate="print"/>
          <a:srcRect t="10026" r="2667"/>
          <a:stretch>
            <a:fillRect/>
          </a:stretch>
        </p:blipFill>
        <p:spPr bwMode="auto">
          <a:xfrm>
            <a:off x="198437" y="3789970"/>
            <a:ext cx="5791200" cy="3418867"/>
          </a:xfrm>
          <a:prstGeom prst="rect">
            <a:avLst/>
          </a:prstGeom>
          <a:noFill/>
        </p:spPr>
      </p:pic>
    </p:spTree>
    <p:extLst>
      <p:ext uri="{BB962C8B-B14F-4D97-AF65-F5344CB8AC3E}">
        <p14:creationId xmlns:p14="http://schemas.microsoft.com/office/powerpoint/2010/main" val="1126805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3978"/>
            <a:ext cx="8707305" cy="2886245"/>
          </a:xfrm>
          <a:prstGeom prst="rect">
            <a:avLst/>
          </a:prstGeom>
          <a:solidFill>
            <a:schemeClr val="accent3">
              <a:lumMod val="60000"/>
              <a:lumOff val="40000"/>
              <a:alpha val="50000"/>
            </a:schemeClr>
          </a:solidFill>
        </p:spPr>
        <p:txBody>
          <a:bodyPr wrap="square" lIns="115132" tIns="57566" rIns="115132" bIns="57566">
            <a:spAutoFit/>
          </a:bodyPr>
          <a:lstStyle/>
          <a:p>
            <a:r>
              <a:rPr lang="id-ID" sz="3000" dirty="0" smtClean="0">
                <a:latin typeface="Myriad Pro Light" pitchFamily="34" charset="0"/>
                <a:cs typeface="Arial" pitchFamily="34" charset="0"/>
              </a:rPr>
              <a:t>Kabupaten Karanganyar merupakan merupakan kabupaten yang terletak di bagian selatan Provinsi Jawa Tengah, dengan luas wilayah 773,78 Km2, sebagian merupakan daerah dataran rendah, sebagian lagi curam bertebing-tebing berada di kaki Gunung Lawu</a:t>
            </a:r>
          </a:p>
        </p:txBody>
      </p:sp>
      <p:sp>
        <p:nvSpPr>
          <p:cNvPr id="6" name="Content Placeholder 2"/>
          <p:cNvSpPr>
            <a:spLocks noGrp="1"/>
          </p:cNvSpPr>
          <p:nvPr>
            <p:ph sz="quarter" idx="1"/>
          </p:nvPr>
        </p:nvSpPr>
        <p:spPr>
          <a:xfrm>
            <a:off x="3042312" y="3527848"/>
            <a:ext cx="9126934" cy="1847921"/>
          </a:xfrm>
          <a:solidFill>
            <a:schemeClr val="accent2">
              <a:lumMod val="75000"/>
              <a:alpha val="51000"/>
            </a:schemeClr>
          </a:solidFill>
        </p:spPr>
        <p:txBody>
          <a:bodyPr>
            <a:normAutofit lnSpcReduction="10000"/>
          </a:bodyPr>
          <a:lstStyle/>
          <a:p>
            <a:pPr marL="0" indent="0" algn="r">
              <a:buNone/>
            </a:pPr>
            <a:r>
              <a:rPr lang="id-ID" dirty="0" smtClean="0">
                <a:latin typeface="Myriad Pro Light" pitchFamily="34" charset="0"/>
                <a:cs typeface="Arial" pitchFamily="34" charset="0"/>
              </a:rPr>
              <a:t>Kondisi geografis yang berbentang alam ini membuat wilayah Karanganyar merupakan daerah rawan bencana baik tanah longsor, banjir</a:t>
            </a:r>
            <a:r>
              <a:rPr lang="en-US" dirty="0" smtClean="0">
                <a:latin typeface="Myriad Pro Light" pitchFamily="34" charset="0"/>
                <a:cs typeface="Arial" pitchFamily="34" charset="0"/>
              </a:rPr>
              <a:t>, </a:t>
            </a:r>
            <a:r>
              <a:rPr lang="en-US" dirty="0" err="1" smtClean="0">
                <a:latin typeface="Myriad Pro Light" pitchFamily="34" charset="0"/>
                <a:cs typeface="Arial" pitchFamily="34" charset="0"/>
              </a:rPr>
              <a:t>Kebakaran</a:t>
            </a:r>
            <a:r>
              <a:rPr lang="en-US" dirty="0" smtClean="0">
                <a:latin typeface="Myriad Pro Light" pitchFamily="34" charset="0"/>
                <a:cs typeface="Arial" pitchFamily="34" charset="0"/>
              </a:rPr>
              <a:t> </a:t>
            </a:r>
            <a:r>
              <a:rPr lang="id-ID" dirty="0" smtClean="0">
                <a:latin typeface="Myriad Pro Light" pitchFamily="34" charset="0"/>
                <a:cs typeface="Arial" pitchFamily="34" charset="0"/>
              </a:rPr>
              <a:t>serta angin puting beliung. </a:t>
            </a:r>
            <a:endParaRPr lang="id-ID" sz="2300" dirty="0" smtClean="0"/>
          </a:p>
        </p:txBody>
      </p:sp>
      <p:pic>
        <p:nvPicPr>
          <p:cNvPr id="4"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3053" y="251994"/>
            <a:ext cx="10071100" cy="824132"/>
          </a:xfrm>
          <a:prstGeom prst="rect">
            <a:avLst/>
          </a:prstGeom>
        </p:spPr>
        <p:style>
          <a:lnRef idx="0">
            <a:schemeClr val="accent1"/>
          </a:lnRef>
          <a:fillRef idx="3">
            <a:schemeClr val="accent1"/>
          </a:fillRef>
          <a:effectRef idx="3">
            <a:schemeClr val="accent1"/>
          </a:effectRef>
          <a:fontRef idx="minor">
            <a:schemeClr val="lt1"/>
          </a:fontRef>
        </p:style>
        <p:txBody>
          <a:bodyPr wrap="square" lIns="115122" tIns="57561" rIns="115122" bIns="57561" rtlCol="0">
            <a:spAutoFit/>
          </a:bodyPr>
          <a:lstStyle/>
          <a:p>
            <a:pPr algn="ctr"/>
            <a:r>
              <a:rPr lang="en-US" dirty="0" smtClean="0"/>
              <a:t>KEGIATAN  PENANGANAN PENANGGULANGAN BENCANA</a:t>
            </a:r>
          </a:p>
          <a:p>
            <a:pPr algn="ctr"/>
            <a:r>
              <a:rPr lang="en-US" dirty="0" smtClean="0"/>
              <a:t>BPBD KABUPATEN KARANGANYAR</a:t>
            </a:r>
            <a:endParaRPr lang="en-US" dirty="0"/>
          </a:p>
        </p:txBody>
      </p:sp>
      <p:sp>
        <p:nvSpPr>
          <p:cNvPr id="5" name="TextBox 4"/>
          <p:cNvSpPr txBox="1"/>
          <p:nvPr/>
        </p:nvSpPr>
        <p:spPr>
          <a:xfrm>
            <a:off x="1363795" y="1091954"/>
            <a:ext cx="4720828" cy="470189"/>
          </a:xfrm>
          <a:prstGeom prst="rect">
            <a:avLst/>
          </a:prstGeom>
          <a:solidFill>
            <a:schemeClr val="accent1">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lIns="115122" tIns="57561" rIns="115122" bIns="57561" rtlCol="0">
            <a:spAutoFit/>
          </a:bodyPr>
          <a:lstStyle/>
          <a:p>
            <a:r>
              <a:rPr lang="en-US" dirty="0" smtClean="0">
                <a:solidFill>
                  <a:srgbClr val="002060"/>
                </a:solidFill>
                <a:latin typeface="Bodoni MT Black" pitchFamily="18" charset="0"/>
              </a:rPr>
              <a:t>PRA BENCANA</a:t>
            </a:r>
            <a:endParaRPr lang="en-US" dirty="0">
              <a:solidFill>
                <a:srgbClr val="002060"/>
              </a:solidFill>
              <a:latin typeface="Bodoni MT Black" pitchFamily="18" charset="0"/>
            </a:endParaRPr>
          </a:p>
        </p:txBody>
      </p:sp>
      <p:pic>
        <p:nvPicPr>
          <p:cNvPr id="3074" name="Picture 2" descr="H:\Arsip Foto dan kejadian\dataqu\Dokumentasi 2015\Giat\giat balong penguatan\IMG_2346.JPG"/>
          <p:cNvPicPr>
            <a:picLocks noChangeAspect="1" noChangeArrowheads="1"/>
          </p:cNvPicPr>
          <p:nvPr/>
        </p:nvPicPr>
        <p:blipFill>
          <a:blip r:embed="rId2" cstate="print"/>
          <a:srcRect/>
          <a:stretch>
            <a:fillRect/>
          </a:stretch>
        </p:blipFill>
        <p:spPr bwMode="auto">
          <a:xfrm>
            <a:off x="1265237" y="1646237"/>
            <a:ext cx="5105400" cy="2794000"/>
          </a:xfrm>
          <a:prstGeom prst="rect">
            <a:avLst/>
          </a:prstGeom>
          <a:noFill/>
        </p:spPr>
      </p:pic>
      <p:pic>
        <p:nvPicPr>
          <p:cNvPr id="2051" name="Picture 3" descr="D:\Foto kegiatan 2016\Bintek jatiyoso\DSC_0371.JPG"/>
          <p:cNvPicPr>
            <a:picLocks noChangeAspect="1" noChangeArrowheads="1"/>
          </p:cNvPicPr>
          <p:nvPr/>
        </p:nvPicPr>
        <p:blipFill>
          <a:blip r:embed="rId3" cstate="print"/>
          <a:srcRect t="20203"/>
          <a:stretch>
            <a:fillRect/>
          </a:stretch>
        </p:blipFill>
        <p:spPr bwMode="auto">
          <a:xfrm>
            <a:off x="1265237" y="4618038"/>
            <a:ext cx="5105400" cy="2708747"/>
          </a:xfrm>
          <a:prstGeom prst="rect">
            <a:avLst/>
          </a:prstGeom>
          <a:noFill/>
        </p:spPr>
      </p:pic>
      <p:pic>
        <p:nvPicPr>
          <p:cNvPr id="2050" name="Picture 2" descr="D:\LAPORAN KEJADIAN\KEJADIAN 2017\GIAT\26 April BINTEK\POTO\DSC_0217_3.JPG"/>
          <p:cNvPicPr>
            <a:picLocks noChangeAspect="1" noChangeArrowheads="1"/>
          </p:cNvPicPr>
          <p:nvPr/>
        </p:nvPicPr>
        <p:blipFill>
          <a:blip r:embed="rId4" cstate="print"/>
          <a:srcRect l="8042" t="37295" r="8853"/>
          <a:stretch>
            <a:fillRect/>
          </a:stretch>
        </p:blipFill>
        <p:spPr bwMode="auto">
          <a:xfrm>
            <a:off x="6675437" y="4313237"/>
            <a:ext cx="5638800" cy="2895600"/>
          </a:xfrm>
          <a:prstGeom prst="rect">
            <a:avLst/>
          </a:prstGeom>
          <a:noFill/>
        </p:spPr>
      </p:pic>
      <p:pic>
        <p:nvPicPr>
          <p:cNvPr id="1026" name="Picture 2" descr="D:\LAPORAN KEJADIAN\dok foto bencana\DOKUMENTASI\2012\giat\simulasi ngargoyoso\IMG_8055.JPG"/>
          <p:cNvPicPr>
            <a:picLocks noChangeAspect="1" noChangeArrowheads="1"/>
          </p:cNvPicPr>
          <p:nvPr/>
        </p:nvPicPr>
        <p:blipFill>
          <a:blip r:embed="rId5" cstate="print"/>
          <a:srcRect/>
          <a:stretch>
            <a:fillRect/>
          </a:stretch>
        </p:blipFill>
        <p:spPr bwMode="auto">
          <a:xfrm>
            <a:off x="6818974" y="1679931"/>
            <a:ext cx="5350272" cy="2771881"/>
          </a:xfrm>
          <a:prstGeom prst="rect">
            <a:avLst/>
          </a:prstGeom>
          <a:noFill/>
        </p:spPr>
      </p:pic>
    </p:spTree>
    <p:extLst>
      <p:ext uri="{BB962C8B-B14F-4D97-AF65-F5344CB8AC3E}">
        <p14:creationId xmlns:p14="http://schemas.microsoft.com/office/powerpoint/2010/main" val="14440657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3795" y="264853"/>
            <a:ext cx="4720828" cy="470189"/>
          </a:xfrm>
          <a:prstGeom prst="rect">
            <a:avLst/>
          </a:prstGeom>
          <a:solidFill>
            <a:schemeClr val="accent1">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lIns="115122" tIns="57561" rIns="115122" bIns="57561" rtlCol="0">
            <a:spAutoFit/>
          </a:bodyPr>
          <a:lstStyle/>
          <a:p>
            <a:r>
              <a:rPr lang="en-US" dirty="0" smtClean="0">
                <a:solidFill>
                  <a:srgbClr val="002060"/>
                </a:solidFill>
                <a:latin typeface="Bodoni MT Black" pitchFamily="18" charset="0"/>
              </a:rPr>
              <a:t>SAAT BENCANA</a:t>
            </a:r>
            <a:endParaRPr lang="en-US" dirty="0">
              <a:solidFill>
                <a:srgbClr val="002060"/>
              </a:solidFill>
              <a:latin typeface="Bodoni MT Black" pitchFamily="18" charset="0"/>
            </a:endParaRPr>
          </a:p>
        </p:txBody>
      </p:sp>
      <p:pic>
        <p:nvPicPr>
          <p:cNvPr id="7" name="Picture 6" descr="IMG_0256.JPG"/>
          <p:cNvPicPr>
            <a:picLocks noChangeAspect="1"/>
          </p:cNvPicPr>
          <p:nvPr/>
        </p:nvPicPr>
        <p:blipFill>
          <a:blip r:embed="rId3" cstate="print"/>
          <a:stretch>
            <a:fillRect/>
          </a:stretch>
        </p:blipFill>
        <p:spPr>
          <a:xfrm>
            <a:off x="1153980" y="3947830"/>
            <a:ext cx="5350272" cy="2939874"/>
          </a:xfrm>
          <a:prstGeom prst="rect">
            <a:avLst/>
          </a:prstGeom>
        </p:spPr>
      </p:pic>
      <p:pic>
        <p:nvPicPr>
          <p:cNvPr id="11" name="Picture 10" descr="IMG_1086.JPG"/>
          <p:cNvPicPr>
            <a:picLocks noChangeAspect="1"/>
          </p:cNvPicPr>
          <p:nvPr/>
        </p:nvPicPr>
        <p:blipFill>
          <a:blip r:embed="rId4" cstate="print"/>
          <a:stretch>
            <a:fillRect/>
          </a:stretch>
        </p:blipFill>
        <p:spPr>
          <a:xfrm>
            <a:off x="6923881" y="3947830"/>
            <a:ext cx="5350272" cy="2939874"/>
          </a:xfrm>
          <a:prstGeom prst="rect">
            <a:avLst/>
          </a:prstGeom>
        </p:spPr>
      </p:pic>
      <p:pic>
        <p:nvPicPr>
          <p:cNvPr id="12" name="Picture 11" descr="IMG_0521.JPG"/>
          <p:cNvPicPr>
            <a:picLocks noChangeAspect="1"/>
          </p:cNvPicPr>
          <p:nvPr/>
        </p:nvPicPr>
        <p:blipFill>
          <a:blip r:embed="rId5" cstate="print"/>
          <a:stretch>
            <a:fillRect/>
          </a:stretch>
        </p:blipFill>
        <p:spPr>
          <a:xfrm>
            <a:off x="6923881" y="1007961"/>
            <a:ext cx="5350272" cy="2771881"/>
          </a:xfrm>
          <a:prstGeom prst="rect">
            <a:avLst/>
          </a:prstGeom>
        </p:spPr>
      </p:pic>
      <p:pic>
        <p:nvPicPr>
          <p:cNvPr id="1026" name="Picture 2" descr="D:\LAPORAN KEJADIAN\KEJADIAN 2016\Dokumentasi\05.Mei\13 Mei Fire DDT Geneng\DSC_0345.JPG"/>
          <p:cNvPicPr>
            <a:picLocks noChangeAspect="1" noChangeArrowheads="1"/>
          </p:cNvPicPr>
          <p:nvPr/>
        </p:nvPicPr>
        <p:blipFill>
          <a:blip r:embed="rId6" cstate="print"/>
          <a:srcRect/>
          <a:stretch>
            <a:fillRect/>
          </a:stretch>
        </p:blipFill>
        <p:spPr bwMode="auto">
          <a:xfrm>
            <a:off x="1112837" y="925625"/>
            <a:ext cx="5334000" cy="2897177"/>
          </a:xfrm>
          <a:prstGeom prst="rect">
            <a:avLst/>
          </a:prstGeom>
          <a:noFill/>
        </p:spPr>
      </p:pic>
    </p:spTree>
    <p:extLst>
      <p:ext uri="{BB962C8B-B14F-4D97-AF65-F5344CB8AC3E}">
        <p14:creationId xmlns:p14="http://schemas.microsoft.com/office/powerpoint/2010/main" val="499385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3795" y="264853"/>
            <a:ext cx="4720828" cy="470189"/>
          </a:xfrm>
          <a:prstGeom prst="rect">
            <a:avLst/>
          </a:prstGeom>
          <a:solidFill>
            <a:schemeClr val="accent1">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lIns="115122" tIns="57561" rIns="115122" bIns="57561" rtlCol="0">
            <a:spAutoFit/>
          </a:bodyPr>
          <a:lstStyle/>
          <a:p>
            <a:r>
              <a:rPr lang="en-US" dirty="0" smtClean="0">
                <a:solidFill>
                  <a:srgbClr val="002060"/>
                </a:solidFill>
                <a:latin typeface="Bodoni MT Black" pitchFamily="18" charset="0"/>
              </a:rPr>
              <a:t>SAAT BENCANA</a:t>
            </a:r>
            <a:endParaRPr lang="en-US" dirty="0">
              <a:solidFill>
                <a:srgbClr val="002060"/>
              </a:solidFill>
              <a:latin typeface="Bodoni MT Black" pitchFamily="18" charset="0"/>
            </a:endParaRPr>
          </a:p>
        </p:txBody>
      </p:sp>
      <p:pic>
        <p:nvPicPr>
          <p:cNvPr id="11" name="Picture 10" descr="IMG_4542.JPG"/>
          <p:cNvPicPr>
            <a:picLocks noChangeAspect="1"/>
          </p:cNvPicPr>
          <p:nvPr/>
        </p:nvPicPr>
        <p:blipFill>
          <a:blip r:embed="rId3" cstate="print"/>
          <a:stretch>
            <a:fillRect/>
          </a:stretch>
        </p:blipFill>
        <p:spPr>
          <a:xfrm>
            <a:off x="6399345" y="755968"/>
            <a:ext cx="5979716" cy="3107866"/>
          </a:xfrm>
          <a:prstGeom prst="rect">
            <a:avLst/>
          </a:prstGeom>
          <a:ln w="25400">
            <a:solidFill>
              <a:schemeClr val="accent5">
                <a:lumMod val="60000"/>
                <a:lumOff val="40000"/>
              </a:schemeClr>
            </a:solidFill>
          </a:ln>
        </p:spPr>
      </p:pic>
      <p:pic>
        <p:nvPicPr>
          <p:cNvPr id="12" name="Picture 11" descr="IMG_2003.JPG"/>
          <p:cNvPicPr>
            <a:picLocks noChangeAspect="1"/>
          </p:cNvPicPr>
          <p:nvPr/>
        </p:nvPicPr>
        <p:blipFill>
          <a:blip r:embed="rId4" cstate="print"/>
          <a:stretch>
            <a:fillRect/>
          </a:stretch>
        </p:blipFill>
        <p:spPr>
          <a:xfrm>
            <a:off x="839258" y="755968"/>
            <a:ext cx="5245365" cy="3107866"/>
          </a:xfrm>
          <a:prstGeom prst="rect">
            <a:avLst/>
          </a:prstGeom>
          <a:ln w="25400">
            <a:solidFill>
              <a:schemeClr val="accent5">
                <a:lumMod val="60000"/>
                <a:lumOff val="40000"/>
              </a:schemeClr>
            </a:solidFill>
          </a:ln>
        </p:spPr>
      </p:pic>
      <p:pic>
        <p:nvPicPr>
          <p:cNvPr id="13" name="Picture 12" descr="IMG_2475.JPG"/>
          <p:cNvPicPr>
            <a:picLocks noChangeAspect="1"/>
          </p:cNvPicPr>
          <p:nvPr/>
        </p:nvPicPr>
        <p:blipFill>
          <a:blip r:embed="rId5" cstate="print"/>
          <a:stretch>
            <a:fillRect/>
          </a:stretch>
        </p:blipFill>
        <p:spPr>
          <a:xfrm>
            <a:off x="6399346" y="4031831"/>
            <a:ext cx="5971235" cy="3191863"/>
          </a:xfrm>
          <a:prstGeom prst="rect">
            <a:avLst/>
          </a:prstGeom>
          <a:ln w="25400">
            <a:solidFill>
              <a:schemeClr val="accent5">
                <a:lumMod val="60000"/>
                <a:lumOff val="40000"/>
              </a:schemeClr>
            </a:solidFill>
          </a:ln>
        </p:spPr>
      </p:pic>
      <p:pic>
        <p:nvPicPr>
          <p:cNvPr id="14" name="Picture 13" descr="IMG_3230.JPG"/>
          <p:cNvPicPr>
            <a:picLocks noChangeAspect="1"/>
          </p:cNvPicPr>
          <p:nvPr/>
        </p:nvPicPr>
        <p:blipFill>
          <a:blip r:embed="rId6" cstate="print"/>
          <a:stretch>
            <a:fillRect/>
          </a:stretch>
        </p:blipFill>
        <p:spPr>
          <a:xfrm>
            <a:off x="839258" y="4031831"/>
            <a:ext cx="5245365" cy="3191863"/>
          </a:xfrm>
          <a:prstGeom prst="rect">
            <a:avLst/>
          </a:prstGeom>
          <a:ln w="25400">
            <a:solidFill>
              <a:schemeClr val="accent5">
                <a:lumMod val="60000"/>
                <a:lumOff val="40000"/>
              </a:schemeClr>
            </a:solidFill>
          </a:ln>
        </p:spPr>
      </p:pic>
    </p:spTree>
    <p:extLst>
      <p:ext uri="{BB962C8B-B14F-4D97-AF65-F5344CB8AC3E}">
        <p14:creationId xmlns:p14="http://schemas.microsoft.com/office/powerpoint/2010/main" val="2437970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APORAN KEJADIAN\KEJADIAN 2015\Dokumentasi\Dokumentasi\02 Februari\08 banjir\IMG_0871.JPG"/>
          <p:cNvPicPr>
            <a:picLocks noChangeAspect="1" noChangeArrowheads="1"/>
          </p:cNvPicPr>
          <p:nvPr/>
        </p:nvPicPr>
        <p:blipFill>
          <a:blip r:embed="rId2" cstate="print"/>
          <a:srcRect/>
          <a:stretch>
            <a:fillRect/>
          </a:stretch>
        </p:blipFill>
        <p:spPr bwMode="auto">
          <a:xfrm>
            <a:off x="1265237" y="274638"/>
            <a:ext cx="5245199" cy="3078162"/>
          </a:xfrm>
          <a:prstGeom prst="rect">
            <a:avLst/>
          </a:prstGeom>
          <a:noFill/>
        </p:spPr>
      </p:pic>
      <p:pic>
        <p:nvPicPr>
          <p:cNvPr id="1028" name="Picture 4" descr="D:\LAPORAN KEJADIAN\KEJADIAN 2015\Dokumentasi\Dokumentasi\02 Februari\08 Feb Fire Sumber Plastik\DSC_0534.JPG"/>
          <p:cNvPicPr>
            <a:picLocks noChangeAspect="1" noChangeArrowheads="1"/>
          </p:cNvPicPr>
          <p:nvPr/>
        </p:nvPicPr>
        <p:blipFill>
          <a:blip r:embed="rId3" cstate="print"/>
          <a:srcRect/>
          <a:stretch>
            <a:fillRect/>
          </a:stretch>
        </p:blipFill>
        <p:spPr bwMode="auto">
          <a:xfrm>
            <a:off x="6904037" y="274637"/>
            <a:ext cx="5257801" cy="3048000"/>
          </a:xfrm>
          <a:prstGeom prst="rect">
            <a:avLst/>
          </a:prstGeom>
          <a:noFill/>
        </p:spPr>
      </p:pic>
      <p:pic>
        <p:nvPicPr>
          <p:cNvPr id="1030" name="Picture 6" descr="D:\LAPORAN KEJADIAN\KEJADIAN 2015\Dokumentasi\Dokumentasi\04 April\22 april banjir\kbkmt (58).JPG"/>
          <p:cNvPicPr>
            <a:picLocks noChangeAspect="1" noChangeArrowheads="1"/>
          </p:cNvPicPr>
          <p:nvPr/>
        </p:nvPicPr>
        <p:blipFill>
          <a:blip r:embed="rId4" cstate="print"/>
          <a:srcRect/>
          <a:stretch>
            <a:fillRect/>
          </a:stretch>
        </p:blipFill>
        <p:spPr bwMode="auto">
          <a:xfrm>
            <a:off x="1265238" y="3551238"/>
            <a:ext cx="5257801" cy="3124199"/>
          </a:xfrm>
          <a:prstGeom prst="rect">
            <a:avLst/>
          </a:prstGeom>
          <a:noFill/>
        </p:spPr>
      </p:pic>
      <p:pic>
        <p:nvPicPr>
          <p:cNvPr id="6" name="Picture 5" descr="DSC_0200.JPG"/>
          <p:cNvPicPr>
            <a:picLocks noChangeAspect="1"/>
          </p:cNvPicPr>
          <p:nvPr/>
        </p:nvPicPr>
        <p:blipFill>
          <a:blip r:embed="rId5" cstate="print"/>
          <a:srcRect t="10898"/>
          <a:stretch>
            <a:fillRect/>
          </a:stretch>
        </p:blipFill>
        <p:spPr>
          <a:xfrm>
            <a:off x="6904037" y="3551237"/>
            <a:ext cx="5257800" cy="3114877"/>
          </a:xfrm>
          <a:prstGeom prst="rect">
            <a:avLst/>
          </a:prstGeom>
        </p:spPr>
      </p:pic>
    </p:spTree>
    <p:extLst>
      <p:ext uri="{BB962C8B-B14F-4D97-AF65-F5344CB8AC3E}">
        <p14:creationId xmlns:p14="http://schemas.microsoft.com/office/powerpoint/2010/main" val="1430292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9838" y="122238"/>
            <a:ext cx="5486399" cy="470189"/>
          </a:xfrm>
          <a:prstGeom prst="rect">
            <a:avLst/>
          </a:prstGeom>
          <a:solidFill>
            <a:schemeClr val="accent1">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lIns="115122" tIns="57561" rIns="115122" bIns="57561" rtlCol="0">
            <a:spAutoFit/>
          </a:bodyPr>
          <a:lstStyle/>
          <a:p>
            <a:pPr algn="ctr"/>
            <a:r>
              <a:rPr lang="en-US" dirty="0" smtClean="0">
                <a:solidFill>
                  <a:srgbClr val="002060"/>
                </a:solidFill>
                <a:latin typeface="Bodoni MT Black" pitchFamily="18" charset="0"/>
              </a:rPr>
              <a:t>PASCA BENCANA</a:t>
            </a:r>
            <a:endParaRPr lang="en-US" dirty="0">
              <a:solidFill>
                <a:srgbClr val="002060"/>
              </a:solidFill>
              <a:latin typeface="Bodoni MT Black" pitchFamily="18" charset="0"/>
            </a:endParaRPr>
          </a:p>
        </p:txBody>
      </p:sp>
      <p:pic>
        <p:nvPicPr>
          <p:cNvPr id="5" name="Picture 4" descr="IMG_9671.JPG"/>
          <p:cNvPicPr>
            <a:picLocks noChangeAspect="1"/>
          </p:cNvPicPr>
          <p:nvPr/>
        </p:nvPicPr>
        <p:blipFill>
          <a:blip r:embed="rId2" cstate="print"/>
          <a:stretch>
            <a:fillRect/>
          </a:stretch>
        </p:blipFill>
        <p:spPr>
          <a:xfrm>
            <a:off x="6675437" y="960438"/>
            <a:ext cx="5455179" cy="2911875"/>
          </a:xfrm>
          <a:prstGeom prst="rect">
            <a:avLst/>
          </a:prstGeom>
        </p:spPr>
      </p:pic>
      <p:pic>
        <p:nvPicPr>
          <p:cNvPr id="1026" name="Picture 2" descr="\\Dalops2\d\LAPORAN KEJADIAN\KEJADIAN 2016\Dokumentasi\02.Februari\10 Feb Tasin Jatiyoso\P_20160226_090131_1_p.jpg"/>
          <p:cNvPicPr>
            <a:picLocks noChangeAspect="1" noChangeArrowheads="1"/>
          </p:cNvPicPr>
          <p:nvPr/>
        </p:nvPicPr>
        <p:blipFill>
          <a:blip r:embed="rId3" cstate="print"/>
          <a:srcRect t="-2439" b="7317"/>
          <a:stretch>
            <a:fillRect/>
          </a:stretch>
        </p:blipFill>
        <p:spPr bwMode="auto">
          <a:xfrm>
            <a:off x="731837" y="3932237"/>
            <a:ext cx="5410200" cy="3124201"/>
          </a:xfrm>
          <a:prstGeom prst="rect">
            <a:avLst/>
          </a:prstGeom>
          <a:noFill/>
        </p:spPr>
      </p:pic>
      <p:pic>
        <p:nvPicPr>
          <p:cNvPr id="2" name="Picture 2" descr="E:\Arsip Foto dan kejadian\dataqu\Dokumentasi 2015\Giat\RELOKASIii\IMG_2723.JPG"/>
          <p:cNvPicPr>
            <a:picLocks noChangeAspect="1" noChangeArrowheads="1"/>
          </p:cNvPicPr>
          <p:nvPr/>
        </p:nvPicPr>
        <p:blipFill>
          <a:blip r:embed="rId4" cstate="print"/>
          <a:srcRect b="8413"/>
          <a:stretch>
            <a:fillRect/>
          </a:stretch>
        </p:blipFill>
        <p:spPr bwMode="auto">
          <a:xfrm>
            <a:off x="731837" y="960437"/>
            <a:ext cx="5410200" cy="2903340"/>
          </a:xfrm>
          <a:prstGeom prst="rect">
            <a:avLst/>
          </a:prstGeom>
          <a:noFill/>
        </p:spPr>
      </p:pic>
      <p:pic>
        <p:nvPicPr>
          <p:cNvPr id="1027" name="Picture 3" descr="D:\LAPORAN KEJADIAN\KEJADIAN 2017\Dokumentasi\Dokumentasi\02. Pebruari\04 feb long blumbang tw Mangu\DSC_0057.JPG"/>
          <p:cNvPicPr>
            <a:picLocks noChangeAspect="1" noChangeArrowheads="1"/>
          </p:cNvPicPr>
          <p:nvPr/>
        </p:nvPicPr>
        <p:blipFill>
          <a:blip r:embed="rId5" cstate="print"/>
          <a:srcRect b="4338"/>
          <a:stretch>
            <a:fillRect/>
          </a:stretch>
        </p:blipFill>
        <p:spPr bwMode="auto">
          <a:xfrm>
            <a:off x="6675437" y="3932237"/>
            <a:ext cx="5410200" cy="3276600"/>
          </a:xfrm>
          <a:prstGeom prst="rect">
            <a:avLst/>
          </a:prstGeom>
          <a:noFill/>
        </p:spPr>
      </p:pic>
    </p:spTree>
    <p:extLst>
      <p:ext uri="{BB962C8B-B14F-4D97-AF65-F5344CB8AC3E}">
        <p14:creationId xmlns:p14="http://schemas.microsoft.com/office/powerpoint/2010/main" val="1835182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LAPORAN KEJADIAN\KEJADIAN 2017\GIAT\apel alat 8juni\DSC_0451.JPG"/>
          <p:cNvPicPr>
            <a:picLocks noChangeAspect="1" noChangeArrowheads="1"/>
          </p:cNvPicPr>
          <p:nvPr/>
        </p:nvPicPr>
        <p:blipFill>
          <a:blip r:embed="rId2" cstate="print"/>
          <a:srcRect b="9684"/>
          <a:stretch>
            <a:fillRect/>
          </a:stretch>
        </p:blipFill>
        <p:spPr bwMode="auto">
          <a:xfrm>
            <a:off x="0" y="0"/>
            <a:ext cx="12588875" cy="7559675"/>
          </a:xfrm>
          <a:prstGeom prst="rect">
            <a:avLst/>
          </a:prstGeom>
          <a:noFill/>
        </p:spPr>
      </p:pic>
      <p:sp>
        <p:nvSpPr>
          <p:cNvPr id="6" name="Rectangle 5"/>
          <p:cNvSpPr/>
          <p:nvPr/>
        </p:nvSpPr>
        <p:spPr>
          <a:xfrm>
            <a:off x="-1" y="0"/>
            <a:ext cx="9952037" cy="6271780"/>
          </a:xfrm>
          <a:prstGeom prst="rect">
            <a:avLst/>
          </a:prstGeom>
          <a:noFill/>
          <a:ln>
            <a:noFill/>
          </a:ln>
        </p:spPr>
        <p:txBody>
          <a:bodyPr wrap="square" lIns="115125" tIns="57562" rIns="115125" bIns="57562">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ONE CORPS</a:t>
            </a:r>
          </a:p>
          <a:p>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ONE RULE</a:t>
            </a:r>
          </a:p>
          <a:p>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ONE COMMAND</a:t>
            </a:r>
          </a:p>
          <a:p>
            <a:endPar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295906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
                                        </p:tgtEl>
                                        <p:attrNameLst>
                                          <p:attrName>fillcolor</p:attrName>
                                        </p:attrNameLst>
                                      </p:cBhvr>
                                      <p:tavLst>
                                        <p:tav tm="0">
                                          <p:val>
                                            <p:clrVal>
                                              <a:schemeClr val="accent2"/>
                                            </p:clrVal>
                                          </p:val>
                                        </p:tav>
                                        <p:tav tm="50000">
                                          <p:val>
                                            <p:clrVal>
                                              <a:schemeClr val="hlink"/>
                                            </p:clrVal>
                                          </p:val>
                                        </p:tav>
                                      </p:tavLst>
                                    </p:anim>
                                    <p:set>
                                      <p:cBhvr>
                                        <p:cTn id="9" dur="50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38" y="0"/>
            <a:ext cx="12085637" cy="7465102"/>
          </a:xfrm>
          <a:prstGeom prst="rect">
            <a:avLst/>
          </a:prstGeom>
        </p:spPr>
      </p:pic>
      <p:sp>
        <p:nvSpPr>
          <p:cNvPr id="3" name="Rectangle 2"/>
          <p:cNvSpPr/>
          <p:nvPr/>
        </p:nvSpPr>
        <p:spPr>
          <a:xfrm>
            <a:off x="0" y="5039785"/>
            <a:ext cx="12588875" cy="962634"/>
          </a:xfrm>
          <a:prstGeom prst="rect">
            <a:avLst/>
          </a:prstGeom>
          <a:solidFill>
            <a:srgbClr val="0086EA"/>
          </a:solidFill>
        </p:spPr>
        <p:txBody>
          <a:bodyPr wrap="square" lIns="115125" tIns="57562" rIns="115125" bIns="57562">
            <a:spAutoFit/>
          </a:bodyPr>
          <a:lstStyle/>
          <a:p>
            <a:r>
              <a:rPr lang="en-US" sz="5500" b="1" spc="63" dirty="0" smtClean="0">
                <a:ln w="13500">
                  <a:solidFill>
                    <a:schemeClr val="accent1">
                      <a:shade val="2500"/>
                      <a:alpha val="6500"/>
                    </a:schemeClr>
                  </a:solidFill>
                  <a:prstDash val="solid"/>
                </a:ln>
                <a:solidFill>
                  <a:schemeClr val="bg1">
                    <a:lumMod val="95000"/>
                  </a:schemeClr>
                </a:solidFill>
                <a:effectLst>
                  <a:innerShdw blurRad="50900" dist="38500" dir="13500000">
                    <a:srgbClr val="000000">
                      <a:alpha val="60000"/>
                    </a:srgbClr>
                  </a:innerShdw>
                </a:effectLst>
                <a:latin typeface="Arial Black" pitchFamily="34" charset="0"/>
              </a:rPr>
              <a:t>WE ARE READY 24 HOURS</a:t>
            </a:r>
            <a:endParaRPr lang="en-US" sz="5500" b="1" spc="63" dirty="0">
              <a:ln w="13500">
                <a:solidFill>
                  <a:schemeClr val="accent1">
                    <a:shade val="2500"/>
                    <a:alpha val="6500"/>
                  </a:schemeClr>
                </a:solidFill>
                <a:prstDash val="solid"/>
              </a:ln>
              <a:solidFill>
                <a:schemeClr val="bg1">
                  <a:lumMod val="95000"/>
                </a:schemeClr>
              </a:solidFill>
              <a:effectLst>
                <a:innerShdw blurRad="50900" dist="38500" dir="13500000">
                  <a:srgbClr val="000000">
                    <a:alpha val="60000"/>
                  </a:srgbClr>
                </a:innerShdw>
              </a:effectLst>
              <a:latin typeface="Arial Black" pitchFamily="34" charset="0"/>
            </a:endParaRPr>
          </a:p>
        </p:txBody>
      </p:sp>
      <p:sp>
        <p:nvSpPr>
          <p:cNvPr id="4" name="Rectangle 3"/>
          <p:cNvSpPr/>
          <p:nvPr/>
        </p:nvSpPr>
        <p:spPr>
          <a:xfrm>
            <a:off x="0" y="5879752"/>
            <a:ext cx="12588875" cy="808746"/>
          </a:xfrm>
          <a:prstGeom prst="rect">
            <a:avLst/>
          </a:prstGeom>
          <a:solidFill>
            <a:srgbClr val="FF6600"/>
          </a:solidFill>
        </p:spPr>
        <p:txBody>
          <a:bodyPr wrap="square" lIns="115125" tIns="57562" rIns="115125" bIns="57562">
            <a:spAutoFit/>
          </a:bodyPr>
          <a:lstStyle/>
          <a:p>
            <a:pPr algn="ctr"/>
            <a:r>
              <a:rPr lang="en-US" sz="4500" b="1" spc="63"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Arial Black" pitchFamily="34" charset="0"/>
              </a:rPr>
              <a:t>Emergency Call : (0271) 495 997</a:t>
            </a:r>
            <a:endParaRPr lang="en-US" sz="4500" b="1" spc="63"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Arial Black" pitchFamily="34" charset="0"/>
            </a:endParaRPr>
          </a:p>
        </p:txBody>
      </p:sp>
    </p:spTree>
    <p:extLst>
      <p:ext uri="{BB962C8B-B14F-4D97-AF65-F5344CB8AC3E}">
        <p14:creationId xmlns:p14="http://schemas.microsoft.com/office/powerpoint/2010/main" val="2846294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
                                        </p:tgtEl>
                                        <p:attrNameLst>
                                          <p:attrName>style.visibility</p:attrName>
                                        </p:attrNameLst>
                                      </p:cBhvr>
                                      <p:to>
                                        <p:strVal val="visible"/>
                                      </p:to>
                                    </p:set>
                                    <p:anim calcmode="discrete" valueType="clr">
                                      <p:cBhvr override="childStyle">
                                        <p:cTn id="1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
                                        </p:tgtEl>
                                        <p:attrNameLst>
                                          <p:attrName>fillcolor</p:attrName>
                                        </p:attrNameLst>
                                      </p:cBhvr>
                                      <p:tavLst>
                                        <p:tav tm="0">
                                          <p:val>
                                            <p:clrVal>
                                              <a:schemeClr val="accent2"/>
                                            </p:clrVal>
                                          </p:val>
                                        </p:tav>
                                        <p:tav tm="50000">
                                          <p:val>
                                            <p:clrVal>
                                              <a:schemeClr val="hlink"/>
                                            </p:clrVal>
                                          </p:val>
                                        </p:tav>
                                      </p:tavLst>
                                    </p:anim>
                                    <p:set>
                                      <p:cBhvr>
                                        <p:cTn id="13"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
        <p:nvSpPr>
          <p:cNvPr id="2" name="Rectangle 1"/>
          <p:cNvSpPr/>
          <p:nvPr/>
        </p:nvSpPr>
        <p:spPr>
          <a:xfrm>
            <a:off x="200931" y="1119326"/>
            <a:ext cx="11579906" cy="5632311"/>
          </a:xfrm>
          <a:prstGeom prst="rect">
            <a:avLst/>
          </a:prstGeom>
        </p:spPr>
        <p:txBody>
          <a:bodyPr wrap="square">
            <a:spAutoFit/>
          </a:bodyPr>
          <a:lstStyle/>
          <a:p>
            <a:pPr marL="457200" lvl="0" indent="-457200">
              <a:buAutoNum type="arabicPeriod"/>
            </a:pPr>
            <a:r>
              <a:rPr lang="id-ID" sz="2000" dirty="0" smtClean="0">
                <a:latin typeface="Arial" pitchFamily="34" charset="0"/>
                <a:cs typeface="Arial" pitchFamily="34" charset="0"/>
              </a:rPr>
              <a:t>Pada </a:t>
            </a:r>
            <a:r>
              <a:rPr lang="id-ID" sz="2000" dirty="0">
                <a:latin typeface="Arial" pitchFamily="34" charset="0"/>
                <a:cs typeface="Arial" pitchFamily="34" charset="0"/>
              </a:rPr>
              <a:t>tanggal </a:t>
            </a:r>
            <a:r>
              <a:rPr lang="en-US" sz="2000" dirty="0">
                <a:latin typeface="Arial" pitchFamily="34" charset="0"/>
                <a:cs typeface="Arial" pitchFamily="34" charset="0"/>
              </a:rPr>
              <a:t>22 </a:t>
            </a:r>
            <a:r>
              <a:rPr lang="en-US" sz="2000" dirty="0" err="1">
                <a:latin typeface="Arial" pitchFamily="34" charset="0"/>
                <a:cs typeface="Arial" pitchFamily="34" charset="0"/>
              </a:rPr>
              <a:t>Agustus</a:t>
            </a:r>
            <a:r>
              <a:rPr lang="en-US" sz="2000" dirty="0">
                <a:latin typeface="Arial" pitchFamily="34" charset="0"/>
                <a:cs typeface="Arial" pitchFamily="34" charset="0"/>
              </a:rPr>
              <a:t> 1945</a:t>
            </a:r>
            <a:r>
              <a:rPr lang="id-ID" sz="2000" dirty="0">
                <a:latin typeface="Arial" pitchFamily="34" charset="0"/>
                <a:cs typeface="Arial" pitchFamily="34" charset="0"/>
              </a:rPr>
              <a:t>, Presiden RI pertama, Ir. Soekarno membentuk  </a:t>
            </a:r>
            <a:r>
              <a:rPr lang="en-US" sz="2000" dirty="0" err="1">
                <a:latin typeface="Arial" pitchFamily="34" charset="0"/>
                <a:cs typeface="Arial" pitchFamily="34" charset="0"/>
              </a:rPr>
              <a:t>Badan</a:t>
            </a:r>
            <a:r>
              <a:rPr lang="en-US" sz="2000" dirty="0">
                <a:latin typeface="Arial" pitchFamily="34" charset="0"/>
                <a:cs typeface="Arial" pitchFamily="34" charset="0"/>
              </a:rPr>
              <a:t> </a:t>
            </a:r>
            <a:r>
              <a:rPr lang="en-US" sz="2000" dirty="0" err="1">
                <a:latin typeface="Arial" pitchFamily="34" charset="0"/>
                <a:cs typeface="Arial" pitchFamily="34" charset="0"/>
              </a:rPr>
              <a:t>Penolong</a:t>
            </a:r>
            <a:r>
              <a:rPr lang="en-US" sz="2000" dirty="0">
                <a:latin typeface="Arial" pitchFamily="34" charset="0"/>
                <a:cs typeface="Arial" pitchFamily="34" charset="0"/>
              </a:rPr>
              <a:t> </a:t>
            </a:r>
            <a:r>
              <a:rPr lang="en-US" sz="2000" dirty="0" err="1">
                <a:latin typeface="Arial" pitchFamily="34" charset="0"/>
                <a:cs typeface="Arial" pitchFamily="34" charset="0"/>
              </a:rPr>
              <a:t>Keluarga</a:t>
            </a:r>
            <a:r>
              <a:rPr lang="en-US" sz="2000" dirty="0">
                <a:latin typeface="Arial" pitchFamily="34" charset="0"/>
                <a:cs typeface="Arial" pitchFamily="34" charset="0"/>
              </a:rPr>
              <a:t> Korban </a:t>
            </a:r>
            <a:r>
              <a:rPr lang="en-US" sz="2000" dirty="0" err="1">
                <a:latin typeface="Arial" pitchFamily="34" charset="0"/>
                <a:cs typeface="Arial" pitchFamily="34" charset="0"/>
              </a:rPr>
              <a:t>Perang</a:t>
            </a:r>
            <a:r>
              <a:rPr lang="en-US" sz="2000" dirty="0">
                <a:latin typeface="Arial" pitchFamily="34" charset="0"/>
                <a:cs typeface="Arial" pitchFamily="34" charset="0"/>
              </a:rPr>
              <a:t> (BPKKP)</a:t>
            </a:r>
            <a:r>
              <a:rPr lang="id-ID" sz="2000" dirty="0" smtClean="0">
                <a:latin typeface="Arial" pitchFamily="34" charset="0"/>
                <a:cs typeface="Arial" pitchFamily="34" charset="0"/>
              </a:rPr>
              <a:t>.</a:t>
            </a:r>
          </a:p>
          <a:p>
            <a:pPr marL="457200" lvl="0" indent="-457200">
              <a:buAutoNum type="arabicPeriod"/>
            </a:pPr>
            <a:r>
              <a:rPr lang="id-ID" sz="2000" dirty="0" smtClean="0">
                <a:latin typeface="Arial" pitchFamily="34" charset="0"/>
                <a:cs typeface="Arial" pitchFamily="34" charset="0"/>
              </a:rPr>
              <a:t>Pada </a:t>
            </a:r>
            <a:r>
              <a:rPr lang="id-ID" sz="2000" dirty="0">
                <a:latin typeface="Arial" pitchFamily="34" charset="0"/>
                <a:cs typeface="Arial" pitchFamily="34" charset="0"/>
              </a:rPr>
              <a:t>tanggal 4 April 2011, Pemerintah Kabupaten Karanganyar menerbitkan sekaligus</a:t>
            </a:r>
            <a:r>
              <a:rPr lang="en-US" sz="2000" dirty="0">
                <a:latin typeface="Arial" pitchFamily="34" charset="0"/>
                <a:cs typeface="Arial" pitchFamily="34" charset="0"/>
              </a:rPr>
              <a:t> </a:t>
            </a:r>
            <a:r>
              <a:rPr lang="id-ID" sz="2000" dirty="0">
                <a:latin typeface="Arial" pitchFamily="34" charset="0"/>
                <a:cs typeface="Arial" pitchFamily="34" charset="0"/>
              </a:rPr>
              <a:t>mengundangkan</a:t>
            </a:r>
            <a:r>
              <a:rPr lang="en-US" sz="2000" dirty="0">
                <a:latin typeface="Arial" pitchFamily="34" charset="0"/>
                <a:cs typeface="Arial" pitchFamily="34" charset="0"/>
              </a:rPr>
              <a:t> </a:t>
            </a:r>
            <a:r>
              <a:rPr lang="en-US" sz="2000" dirty="0" err="1" smtClean="0">
                <a:latin typeface="Arial" pitchFamily="34" charset="0"/>
                <a:cs typeface="Arial" pitchFamily="34" charset="0"/>
              </a:rPr>
              <a:t>Peraturan</a:t>
            </a:r>
            <a:r>
              <a:rPr lang="en-US" sz="2000" dirty="0" smtClean="0">
                <a:latin typeface="Arial" pitchFamily="34" charset="0"/>
                <a:cs typeface="Arial" pitchFamily="34" charset="0"/>
              </a:rPr>
              <a:t> </a:t>
            </a:r>
            <a:r>
              <a:rPr lang="en-US" sz="2000" dirty="0">
                <a:latin typeface="Arial" pitchFamily="34" charset="0"/>
                <a:cs typeface="Arial" pitchFamily="34" charset="0"/>
              </a:rPr>
              <a:t>Daerah </a:t>
            </a:r>
            <a:r>
              <a:rPr lang="id-ID" sz="2000" dirty="0">
                <a:latin typeface="Arial" pitchFamily="34" charset="0"/>
                <a:cs typeface="Arial" pitchFamily="34" charset="0"/>
              </a:rPr>
              <a:t>K</a:t>
            </a:r>
            <a:r>
              <a:rPr lang="en-US" sz="2000" dirty="0" err="1">
                <a:latin typeface="Arial" pitchFamily="34" charset="0"/>
                <a:cs typeface="Arial" pitchFamily="34" charset="0"/>
              </a:rPr>
              <a:t>abupaten</a:t>
            </a:r>
            <a:r>
              <a:rPr lang="en-US" sz="2000" dirty="0">
                <a:latin typeface="Arial" pitchFamily="34" charset="0"/>
                <a:cs typeface="Arial" pitchFamily="34" charset="0"/>
              </a:rPr>
              <a:t> </a:t>
            </a:r>
            <a:r>
              <a:rPr lang="en-US" sz="2000" dirty="0" err="1">
                <a:latin typeface="Arial" pitchFamily="34" charset="0"/>
                <a:cs typeface="Arial" pitchFamily="34" charset="0"/>
              </a:rPr>
              <a:t>Karanganyar</a:t>
            </a:r>
            <a:r>
              <a:rPr lang="en-US" sz="2000" dirty="0">
                <a:latin typeface="Arial" pitchFamily="34" charset="0"/>
                <a:cs typeface="Arial" pitchFamily="34" charset="0"/>
              </a:rPr>
              <a:t> </a:t>
            </a:r>
            <a:r>
              <a:rPr lang="en-US" sz="2000" dirty="0" err="1">
                <a:latin typeface="Arial" pitchFamily="34" charset="0"/>
                <a:cs typeface="Arial" pitchFamily="34" charset="0"/>
              </a:rPr>
              <a:t>Nomor</a:t>
            </a:r>
            <a:r>
              <a:rPr lang="en-US" sz="2000" dirty="0">
                <a:latin typeface="Arial" pitchFamily="34" charset="0"/>
                <a:cs typeface="Arial" pitchFamily="34" charset="0"/>
              </a:rPr>
              <a:t> </a:t>
            </a:r>
            <a:r>
              <a:rPr lang="id-ID" sz="2000" dirty="0">
                <a:latin typeface="Arial" pitchFamily="34" charset="0"/>
                <a:cs typeface="Arial" pitchFamily="34" charset="0"/>
              </a:rPr>
              <a:t>8</a:t>
            </a:r>
            <a:r>
              <a:rPr lang="en-US" sz="2000" dirty="0">
                <a:latin typeface="Arial" pitchFamily="34" charset="0"/>
                <a:cs typeface="Arial" pitchFamily="34" charset="0"/>
              </a:rPr>
              <a:t> </a:t>
            </a:r>
            <a:r>
              <a:rPr lang="en-US" sz="2000" dirty="0" err="1" smtClean="0">
                <a:latin typeface="Arial" pitchFamily="34" charset="0"/>
                <a:cs typeface="Arial" pitchFamily="34" charset="0"/>
              </a:rPr>
              <a:t>Tahun</a:t>
            </a:r>
            <a:r>
              <a:rPr lang="id-ID" sz="2000" dirty="0" smtClean="0">
                <a:latin typeface="Arial" pitchFamily="34" charset="0"/>
                <a:cs typeface="Arial" pitchFamily="34" charset="0"/>
              </a:rPr>
              <a:t> </a:t>
            </a:r>
            <a:r>
              <a:rPr lang="en-US" sz="2000" dirty="0" smtClean="0">
                <a:latin typeface="Arial" pitchFamily="34" charset="0"/>
                <a:cs typeface="Arial" pitchFamily="34" charset="0"/>
              </a:rPr>
              <a:t>20</a:t>
            </a:r>
            <a:r>
              <a:rPr lang="id-ID" sz="2000" dirty="0">
                <a:latin typeface="Arial" pitchFamily="34" charset="0"/>
                <a:cs typeface="Arial" pitchFamily="34" charset="0"/>
              </a:rPr>
              <a:t>11</a:t>
            </a:r>
            <a:r>
              <a:rPr lang="en-US" sz="2000" dirty="0">
                <a:latin typeface="Arial" pitchFamily="34" charset="0"/>
                <a:cs typeface="Arial" pitchFamily="34" charset="0"/>
              </a:rPr>
              <a:t> </a:t>
            </a:r>
            <a:r>
              <a:rPr lang="en-US" sz="2000" dirty="0" err="1">
                <a:latin typeface="Arial" pitchFamily="34" charset="0"/>
                <a:cs typeface="Arial" pitchFamily="34" charset="0"/>
              </a:rPr>
              <a:t>tentang</a:t>
            </a:r>
            <a:r>
              <a:rPr lang="en-US" sz="2000" dirty="0">
                <a:latin typeface="Arial" pitchFamily="34" charset="0"/>
                <a:cs typeface="Arial" pitchFamily="34" charset="0"/>
              </a:rPr>
              <a:t> </a:t>
            </a:r>
            <a:r>
              <a:rPr lang="id-ID" sz="2000" dirty="0">
                <a:latin typeface="Arial" pitchFamily="34" charset="0"/>
                <a:cs typeface="Arial" pitchFamily="34" charset="0"/>
              </a:rPr>
              <a:t>Organisasi dan Tata Kerja Badan </a:t>
            </a:r>
            <a:r>
              <a:rPr lang="id-ID" sz="2000" dirty="0" smtClean="0">
                <a:latin typeface="Arial" pitchFamily="34" charset="0"/>
                <a:cs typeface="Arial" pitchFamily="34" charset="0"/>
              </a:rPr>
              <a:t>Penanggulangan </a:t>
            </a:r>
            <a:r>
              <a:rPr lang="id-ID" sz="2000" dirty="0">
                <a:latin typeface="Arial" pitchFamily="34" charset="0"/>
                <a:cs typeface="Arial" pitchFamily="34" charset="0"/>
              </a:rPr>
              <a:t>Bencana Daerah</a:t>
            </a:r>
            <a:r>
              <a:rPr lang="en-US" sz="2000" dirty="0">
                <a:latin typeface="Arial" pitchFamily="34" charset="0"/>
                <a:cs typeface="Arial" pitchFamily="34" charset="0"/>
              </a:rPr>
              <a:t>, yang </a:t>
            </a:r>
            <a:r>
              <a:rPr lang="en-US" sz="2000" dirty="0" err="1">
                <a:latin typeface="Arial" pitchFamily="34" charset="0"/>
                <a:cs typeface="Arial" pitchFamily="34" charset="0"/>
              </a:rPr>
              <a:t>menggantikan</a:t>
            </a:r>
            <a:r>
              <a:rPr lang="en-US" sz="2000" dirty="0">
                <a:latin typeface="Arial" pitchFamily="34" charset="0"/>
                <a:cs typeface="Arial" pitchFamily="34" charset="0"/>
              </a:rPr>
              <a:t> </a:t>
            </a:r>
            <a:r>
              <a:rPr lang="en-US" sz="2000" dirty="0" err="1">
                <a:latin typeface="Arial" pitchFamily="34" charset="0"/>
                <a:cs typeface="Arial" pitchFamily="34" charset="0"/>
              </a:rPr>
              <a:t>organisasi</a:t>
            </a:r>
            <a:r>
              <a:rPr lang="en-US" sz="2000" dirty="0">
                <a:latin typeface="Arial" pitchFamily="34" charset="0"/>
                <a:cs typeface="Arial" pitchFamily="34" charset="0"/>
              </a:rPr>
              <a:t> SATLAK PBA </a:t>
            </a:r>
            <a:r>
              <a:rPr lang="en-US" sz="2000" dirty="0" err="1">
                <a:latin typeface="Arial" pitchFamily="34" charset="0"/>
                <a:cs typeface="Arial" pitchFamily="34" charset="0"/>
              </a:rPr>
              <a:t>Kabupaten</a:t>
            </a:r>
            <a:r>
              <a:rPr lang="en-US" sz="2000" dirty="0">
                <a:latin typeface="Arial" pitchFamily="34" charset="0"/>
                <a:cs typeface="Arial" pitchFamily="34" charset="0"/>
              </a:rPr>
              <a:t> </a:t>
            </a:r>
            <a:r>
              <a:rPr lang="en-US" sz="2000" dirty="0" err="1">
                <a:latin typeface="Arial" pitchFamily="34" charset="0"/>
                <a:cs typeface="Arial" pitchFamily="34" charset="0"/>
              </a:rPr>
              <a:t>Karanganyar</a:t>
            </a:r>
            <a:r>
              <a:rPr lang="en-US" sz="2000" dirty="0">
                <a:latin typeface="Arial" pitchFamily="34" charset="0"/>
                <a:cs typeface="Arial" pitchFamily="34" charset="0"/>
              </a:rPr>
              <a:t>, </a:t>
            </a:r>
            <a:r>
              <a:rPr lang="en-US" sz="2000" dirty="0" smtClean="0">
                <a:latin typeface="Arial" pitchFamily="34" charset="0"/>
                <a:cs typeface="Arial" pitchFamily="34" charset="0"/>
              </a:rPr>
              <a:t>yang</a:t>
            </a:r>
            <a:r>
              <a:rPr lang="id-ID" sz="2000" dirty="0" smtClean="0">
                <a:latin typeface="Arial" pitchFamily="34" charset="0"/>
                <a:cs typeface="Arial" pitchFamily="34" charset="0"/>
              </a:rPr>
              <a:t> </a:t>
            </a:r>
            <a:r>
              <a:rPr lang="en-US" sz="2000" dirty="0" err="1" smtClean="0">
                <a:latin typeface="Arial" pitchFamily="34" charset="0"/>
                <a:cs typeface="Arial" pitchFamily="34" charset="0"/>
              </a:rPr>
              <a:t>selanjutnya</a:t>
            </a:r>
            <a:r>
              <a:rPr lang="en-US" sz="2000" dirty="0" smtClean="0">
                <a:latin typeface="Arial" pitchFamily="34" charset="0"/>
                <a:cs typeface="Arial" pitchFamily="34" charset="0"/>
              </a:rPr>
              <a:t> </a:t>
            </a:r>
            <a:r>
              <a:rPr lang="en-US" sz="2000" dirty="0" err="1">
                <a:latin typeface="Arial" pitchFamily="34" charset="0"/>
                <a:cs typeface="Arial" pitchFamily="34" charset="0"/>
              </a:rPr>
              <a:t>diperingati</a:t>
            </a:r>
            <a:r>
              <a:rPr lang="en-US" sz="2000" dirty="0">
                <a:latin typeface="Arial" pitchFamily="34" charset="0"/>
                <a:cs typeface="Arial" pitchFamily="34" charset="0"/>
              </a:rPr>
              <a:t> </a:t>
            </a:r>
            <a:r>
              <a:rPr lang="en-US" sz="2000" dirty="0" err="1">
                <a:latin typeface="Arial" pitchFamily="34" charset="0"/>
                <a:cs typeface="Arial" pitchFamily="34" charset="0"/>
              </a:rPr>
              <a:t>sebagai</a:t>
            </a:r>
            <a:r>
              <a:rPr lang="en-US" sz="2000" dirty="0">
                <a:latin typeface="Arial" pitchFamily="34" charset="0"/>
                <a:cs typeface="Arial" pitchFamily="34" charset="0"/>
              </a:rPr>
              <a:t> </a:t>
            </a:r>
            <a:r>
              <a:rPr lang="en-US" sz="2000" dirty="0" err="1">
                <a:latin typeface="Arial" pitchFamily="34" charset="0"/>
                <a:cs typeface="Arial" pitchFamily="34" charset="0"/>
              </a:rPr>
              <a:t>lahirnya</a:t>
            </a:r>
            <a:r>
              <a:rPr lang="en-US" sz="2000" dirty="0">
                <a:latin typeface="Arial" pitchFamily="34" charset="0"/>
                <a:cs typeface="Arial" pitchFamily="34" charset="0"/>
              </a:rPr>
              <a:t> BPBD </a:t>
            </a:r>
            <a:r>
              <a:rPr lang="en-US" sz="2000" dirty="0" err="1">
                <a:latin typeface="Arial" pitchFamily="34" charset="0"/>
                <a:cs typeface="Arial" pitchFamily="34" charset="0"/>
              </a:rPr>
              <a:t>Kabupaten</a:t>
            </a:r>
            <a:r>
              <a:rPr lang="en-US" sz="2000" dirty="0">
                <a:latin typeface="Arial" pitchFamily="34" charset="0"/>
                <a:cs typeface="Arial" pitchFamily="34" charset="0"/>
              </a:rPr>
              <a:t> </a:t>
            </a:r>
            <a:r>
              <a:rPr lang="en-US" sz="2000" dirty="0" err="1" smtClean="0">
                <a:latin typeface="Arial" pitchFamily="34" charset="0"/>
                <a:cs typeface="Arial" pitchFamily="34" charset="0"/>
              </a:rPr>
              <a:t>Karanganyar</a:t>
            </a:r>
            <a:r>
              <a:rPr lang="en-US" sz="2000" dirty="0" smtClean="0">
                <a:latin typeface="Arial" pitchFamily="34" charset="0"/>
                <a:cs typeface="Arial" pitchFamily="34" charset="0"/>
              </a:rPr>
              <a:t>.</a:t>
            </a:r>
            <a:endParaRPr lang="id-ID" sz="2000" dirty="0" smtClean="0">
              <a:latin typeface="Arial" pitchFamily="34" charset="0"/>
              <a:cs typeface="Arial" pitchFamily="34" charset="0"/>
            </a:endParaRPr>
          </a:p>
          <a:p>
            <a:pPr marL="457200" lvl="0" indent="-457200">
              <a:buAutoNum type="arabicPeriod"/>
            </a:pPr>
            <a:r>
              <a:rPr lang="en-US" sz="2000" dirty="0" err="1" smtClean="0">
                <a:latin typeface="Arial" pitchFamily="34" charset="0"/>
                <a:cs typeface="Arial" pitchFamily="34" charset="0"/>
              </a:rPr>
              <a:t>Sebagai</a:t>
            </a:r>
            <a:r>
              <a:rPr lang="en-US" sz="2000" dirty="0" smtClean="0">
                <a:latin typeface="Arial" pitchFamily="34" charset="0"/>
                <a:cs typeface="Arial" pitchFamily="34" charset="0"/>
              </a:rPr>
              <a:t> </a:t>
            </a:r>
            <a:r>
              <a:rPr lang="en-US" sz="2000" dirty="0" err="1">
                <a:latin typeface="Arial" pitchFamily="34" charset="0"/>
                <a:cs typeface="Arial" pitchFamily="34" charset="0"/>
              </a:rPr>
              <a:t>dasar</a:t>
            </a:r>
            <a:r>
              <a:rPr lang="en-US" sz="2000" dirty="0">
                <a:latin typeface="Arial" pitchFamily="34" charset="0"/>
                <a:cs typeface="Arial" pitchFamily="34" charset="0"/>
              </a:rPr>
              <a:t> </a:t>
            </a:r>
            <a:r>
              <a:rPr lang="en-US" sz="2000" dirty="0" err="1">
                <a:latin typeface="Arial" pitchFamily="34" charset="0"/>
                <a:cs typeface="Arial" pitchFamily="34" charset="0"/>
              </a:rPr>
              <a:t>pelaksanaan</a:t>
            </a:r>
            <a:r>
              <a:rPr lang="en-US" sz="2000" dirty="0">
                <a:latin typeface="Arial" pitchFamily="34" charset="0"/>
                <a:cs typeface="Arial" pitchFamily="34" charset="0"/>
              </a:rPr>
              <a:t> </a:t>
            </a:r>
            <a:r>
              <a:rPr lang="en-US" sz="2000" dirty="0" err="1">
                <a:latin typeface="Arial" pitchFamily="34" charset="0"/>
                <a:cs typeface="Arial" pitchFamily="34" charset="0"/>
              </a:rPr>
              <a:t>tugas</a:t>
            </a:r>
            <a:r>
              <a:rPr lang="en-US" sz="2000" dirty="0">
                <a:latin typeface="Arial" pitchFamily="34" charset="0"/>
                <a:cs typeface="Arial" pitchFamily="34" charset="0"/>
              </a:rPr>
              <a:t> </a:t>
            </a:r>
            <a:r>
              <a:rPr lang="en-US" sz="2000" dirty="0" err="1">
                <a:latin typeface="Arial" pitchFamily="34" charset="0"/>
                <a:cs typeface="Arial" pitchFamily="34" charset="0"/>
              </a:rPr>
              <a:t>pokok</a:t>
            </a:r>
            <a:r>
              <a:rPr lang="en-US" sz="2000" dirty="0">
                <a:latin typeface="Arial" pitchFamily="34" charset="0"/>
                <a:cs typeface="Arial" pitchFamily="34" charset="0"/>
              </a:rPr>
              <a:t> </a:t>
            </a:r>
            <a:r>
              <a:rPr lang="en-US" sz="2000" dirty="0" err="1">
                <a:latin typeface="Arial" pitchFamily="34" charset="0"/>
                <a:cs typeface="Arial" pitchFamily="34" charset="0"/>
              </a:rPr>
              <a:t>dan</a:t>
            </a:r>
            <a:r>
              <a:rPr lang="en-US" sz="2000" dirty="0">
                <a:latin typeface="Arial" pitchFamily="34" charset="0"/>
                <a:cs typeface="Arial" pitchFamily="34" charset="0"/>
              </a:rPr>
              <a:t> </a:t>
            </a:r>
            <a:r>
              <a:rPr lang="en-US" sz="2000" dirty="0" err="1">
                <a:latin typeface="Arial" pitchFamily="34" charset="0"/>
                <a:cs typeface="Arial" pitchFamily="34" charset="0"/>
              </a:rPr>
              <a:t>fungsi</a:t>
            </a:r>
            <a:r>
              <a:rPr lang="en-US" sz="2000" dirty="0">
                <a:latin typeface="Arial" pitchFamily="34" charset="0"/>
                <a:cs typeface="Arial" pitchFamily="34" charset="0"/>
              </a:rPr>
              <a:t> BPBD </a:t>
            </a:r>
            <a:r>
              <a:rPr lang="en-US" sz="2000" dirty="0" err="1">
                <a:latin typeface="Arial" pitchFamily="34" charset="0"/>
                <a:cs typeface="Arial" pitchFamily="34" charset="0"/>
              </a:rPr>
              <a:t>Kabupaten</a:t>
            </a:r>
            <a:r>
              <a:rPr lang="en-US" sz="2000" dirty="0">
                <a:latin typeface="Arial" pitchFamily="34" charset="0"/>
                <a:cs typeface="Arial" pitchFamily="34" charset="0"/>
              </a:rPr>
              <a:t> </a:t>
            </a:r>
            <a:r>
              <a:rPr lang="en-US" sz="2000" dirty="0" err="1">
                <a:latin typeface="Arial" pitchFamily="34" charset="0"/>
                <a:cs typeface="Arial" pitchFamily="34" charset="0"/>
              </a:rPr>
              <a:t>Karanganyar</a:t>
            </a:r>
            <a:r>
              <a:rPr lang="en-US" sz="2000" dirty="0">
                <a:latin typeface="Arial" pitchFamily="34" charset="0"/>
                <a:cs typeface="Arial" pitchFamily="34" charset="0"/>
              </a:rPr>
              <a:t>, </a:t>
            </a:r>
            <a:r>
              <a:rPr lang="en-US" sz="2000" dirty="0" err="1">
                <a:latin typeface="Arial" pitchFamily="34" charset="0"/>
                <a:cs typeface="Arial" pitchFamily="34" charset="0"/>
              </a:rPr>
              <a:t>ditaur</a:t>
            </a:r>
            <a:r>
              <a:rPr lang="en-US" sz="2000" dirty="0">
                <a:latin typeface="Arial" pitchFamily="34" charset="0"/>
                <a:cs typeface="Arial" pitchFamily="34" charset="0"/>
              </a:rPr>
              <a:t> </a:t>
            </a:r>
            <a:r>
              <a:rPr lang="en-US" sz="2000" dirty="0" err="1">
                <a:latin typeface="Arial" pitchFamily="34" charset="0"/>
                <a:cs typeface="Arial" pitchFamily="34" charset="0"/>
              </a:rPr>
              <a:t>melalui</a:t>
            </a:r>
            <a:r>
              <a:rPr lang="en-US" sz="2000" dirty="0">
                <a:latin typeface="Arial" pitchFamily="34" charset="0"/>
                <a:cs typeface="Arial" pitchFamily="34" charset="0"/>
              </a:rPr>
              <a:t> </a:t>
            </a:r>
            <a:r>
              <a:rPr lang="en-US" sz="2000" dirty="0" err="1" smtClean="0">
                <a:latin typeface="Arial" pitchFamily="34" charset="0"/>
                <a:cs typeface="Arial" pitchFamily="34" charset="0"/>
              </a:rPr>
              <a:t>Peraturan</a:t>
            </a:r>
            <a:r>
              <a:rPr lang="id-ID" sz="2000" dirty="0" smtClean="0">
                <a:latin typeface="Arial" pitchFamily="34" charset="0"/>
                <a:cs typeface="Arial" pitchFamily="34" charset="0"/>
              </a:rPr>
              <a:t> </a:t>
            </a:r>
            <a:r>
              <a:rPr lang="en-US" sz="2000" dirty="0" err="1" smtClean="0">
                <a:latin typeface="Arial" pitchFamily="34" charset="0"/>
                <a:cs typeface="Arial" pitchFamily="34" charset="0"/>
              </a:rPr>
              <a:t>Bupati</a:t>
            </a:r>
            <a:r>
              <a:rPr lang="en-US" sz="2000" dirty="0" smtClean="0">
                <a:latin typeface="Arial" pitchFamily="34" charset="0"/>
                <a:cs typeface="Arial" pitchFamily="34" charset="0"/>
              </a:rPr>
              <a:t> </a:t>
            </a:r>
            <a:r>
              <a:rPr lang="en-US" sz="2000" dirty="0" err="1">
                <a:latin typeface="Arial" pitchFamily="34" charset="0"/>
                <a:cs typeface="Arial" pitchFamily="34" charset="0"/>
              </a:rPr>
              <a:t>Karanganyar</a:t>
            </a:r>
            <a:r>
              <a:rPr lang="en-US" sz="2000" dirty="0">
                <a:latin typeface="Arial" pitchFamily="34" charset="0"/>
                <a:cs typeface="Arial" pitchFamily="34" charset="0"/>
              </a:rPr>
              <a:t> </a:t>
            </a:r>
            <a:r>
              <a:rPr lang="en-US" sz="2000" dirty="0" err="1">
                <a:latin typeface="Arial" pitchFamily="34" charset="0"/>
                <a:cs typeface="Arial" pitchFamily="34" charset="0"/>
              </a:rPr>
              <a:t>Nomor</a:t>
            </a:r>
            <a:r>
              <a:rPr lang="en-US" sz="2000" dirty="0">
                <a:latin typeface="Arial" pitchFamily="34" charset="0"/>
                <a:cs typeface="Arial" pitchFamily="34" charset="0"/>
              </a:rPr>
              <a:t> 32 </a:t>
            </a:r>
            <a:r>
              <a:rPr lang="en-US" sz="2000" dirty="0" err="1">
                <a:latin typeface="Arial" pitchFamily="34" charset="0"/>
                <a:cs typeface="Arial" pitchFamily="34" charset="0"/>
              </a:rPr>
              <a:t>Tahun</a:t>
            </a:r>
            <a:r>
              <a:rPr lang="en-US" sz="2000" dirty="0">
                <a:latin typeface="Arial" pitchFamily="34" charset="0"/>
                <a:cs typeface="Arial" pitchFamily="34" charset="0"/>
              </a:rPr>
              <a:t> 2011 </a:t>
            </a:r>
            <a:r>
              <a:rPr lang="en-US" sz="2000" dirty="0" err="1">
                <a:latin typeface="Arial" pitchFamily="34" charset="0"/>
                <a:cs typeface="Arial" pitchFamily="34" charset="0"/>
              </a:rPr>
              <a:t>tentang</a:t>
            </a:r>
            <a:r>
              <a:rPr lang="en-US" sz="2000" dirty="0">
                <a:latin typeface="Arial" pitchFamily="34" charset="0"/>
                <a:cs typeface="Arial" pitchFamily="34" charset="0"/>
              </a:rPr>
              <a:t> </a:t>
            </a:r>
            <a:r>
              <a:rPr lang="en-US" sz="2000" dirty="0" err="1">
                <a:latin typeface="Arial" pitchFamily="34" charset="0"/>
                <a:cs typeface="Arial" pitchFamily="34" charset="0"/>
              </a:rPr>
              <a:t>Tugas</a:t>
            </a:r>
            <a:r>
              <a:rPr lang="en-US" sz="2000" dirty="0">
                <a:latin typeface="Arial" pitchFamily="34" charset="0"/>
                <a:cs typeface="Arial" pitchFamily="34" charset="0"/>
              </a:rPr>
              <a:t> </a:t>
            </a:r>
            <a:r>
              <a:rPr lang="en-US" sz="2000" dirty="0" err="1">
                <a:latin typeface="Arial" pitchFamily="34" charset="0"/>
                <a:cs typeface="Arial" pitchFamily="34" charset="0"/>
              </a:rPr>
              <a:t>Pokok</a:t>
            </a:r>
            <a:r>
              <a:rPr lang="en-US" sz="2000" dirty="0">
                <a:latin typeface="Arial" pitchFamily="34" charset="0"/>
                <a:cs typeface="Arial" pitchFamily="34" charset="0"/>
              </a:rPr>
              <a:t> </a:t>
            </a:r>
            <a:r>
              <a:rPr lang="en-US" sz="2000" dirty="0" err="1">
                <a:latin typeface="Arial" pitchFamily="34" charset="0"/>
                <a:cs typeface="Arial" pitchFamily="34" charset="0"/>
              </a:rPr>
              <a:t>dan</a:t>
            </a:r>
            <a:r>
              <a:rPr lang="en-US" sz="2000" dirty="0">
                <a:latin typeface="Arial" pitchFamily="34" charset="0"/>
                <a:cs typeface="Arial" pitchFamily="34" charset="0"/>
              </a:rPr>
              <a:t> </a:t>
            </a:r>
            <a:r>
              <a:rPr lang="en-US" sz="2000" dirty="0" err="1">
                <a:latin typeface="Arial" pitchFamily="34" charset="0"/>
                <a:cs typeface="Arial" pitchFamily="34" charset="0"/>
              </a:rPr>
              <a:t>Fungsi</a:t>
            </a:r>
            <a:r>
              <a:rPr lang="en-US" sz="2000" dirty="0">
                <a:latin typeface="Arial" pitchFamily="34" charset="0"/>
                <a:cs typeface="Arial" pitchFamily="34" charset="0"/>
              </a:rPr>
              <a:t> </a:t>
            </a:r>
            <a:r>
              <a:rPr lang="en-US" sz="2000" dirty="0" err="1" smtClean="0">
                <a:latin typeface="Arial" pitchFamily="34" charset="0"/>
                <a:cs typeface="Arial" pitchFamily="34" charset="0"/>
              </a:rPr>
              <a:t>Badan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Penanggulangan</a:t>
            </a:r>
            <a:r>
              <a:rPr lang="en-US" sz="2000" dirty="0" smtClean="0">
                <a:latin typeface="Arial" pitchFamily="34" charset="0"/>
                <a:cs typeface="Arial" pitchFamily="34" charset="0"/>
              </a:rPr>
              <a:t> </a:t>
            </a:r>
            <a:r>
              <a:rPr lang="en-US" sz="2000" dirty="0" err="1">
                <a:latin typeface="Arial" pitchFamily="34" charset="0"/>
                <a:cs typeface="Arial" pitchFamily="34" charset="0"/>
              </a:rPr>
              <a:t>Bencana</a:t>
            </a:r>
            <a:r>
              <a:rPr lang="en-US" sz="2000" dirty="0">
                <a:latin typeface="Arial" pitchFamily="34" charset="0"/>
                <a:cs typeface="Arial" pitchFamily="34" charset="0"/>
              </a:rPr>
              <a:t> </a:t>
            </a:r>
            <a:r>
              <a:rPr lang="en-US" sz="2000" dirty="0" smtClean="0">
                <a:latin typeface="Arial" pitchFamily="34" charset="0"/>
                <a:cs typeface="Arial" pitchFamily="34" charset="0"/>
              </a:rPr>
              <a:t>Daerah </a:t>
            </a:r>
            <a:r>
              <a:rPr lang="en-US" sz="2000" dirty="0" err="1">
                <a:latin typeface="Arial" pitchFamily="34" charset="0"/>
                <a:cs typeface="Arial" pitchFamily="34" charset="0"/>
              </a:rPr>
              <a:t>Kabupaten</a:t>
            </a:r>
            <a:r>
              <a:rPr lang="en-US" sz="2000" dirty="0">
                <a:latin typeface="Arial" pitchFamily="34" charset="0"/>
                <a:cs typeface="Arial" pitchFamily="34" charset="0"/>
              </a:rPr>
              <a:t> </a:t>
            </a:r>
            <a:r>
              <a:rPr lang="en-US" sz="2000" dirty="0" err="1" smtClean="0">
                <a:latin typeface="Arial" pitchFamily="34" charset="0"/>
                <a:cs typeface="Arial" pitchFamily="34" charset="0"/>
              </a:rPr>
              <a:t>Karanganyar</a:t>
            </a:r>
            <a:r>
              <a:rPr lang="en-US" sz="2000" dirty="0" smtClean="0">
                <a:latin typeface="Arial" pitchFamily="34" charset="0"/>
                <a:cs typeface="Arial" pitchFamily="34" charset="0"/>
              </a:rPr>
              <a:t>.</a:t>
            </a:r>
            <a:endParaRPr lang="id-ID" sz="2000" dirty="0" smtClean="0">
              <a:latin typeface="Arial" pitchFamily="34" charset="0"/>
              <a:cs typeface="Arial" pitchFamily="34" charset="0"/>
            </a:endParaRPr>
          </a:p>
          <a:p>
            <a:pPr marL="457200" lvl="0" indent="-457200">
              <a:buAutoNum type="arabicPeriod"/>
            </a:pPr>
            <a:r>
              <a:rPr lang="en-US" sz="2000" dirty="0" err="1" smtClean="0">
                <a:latin typeface="Arial" pitchFamily="34" charset="0"/>
                <a:cs typeface="Arial" pitchFamily="34" charset="0"/>
              </a:rPr>
              <a:t>Sebagai</a:t>
            </a:r>
            <a:r>
              <a:rPr lang="en-US" sz="2000" dirty="0" smtClean="0">
                <a:latin typeface="Arial" pitchFamily="34" charset="0"/>
                <a:cs typeface="Arial" pitchFamily="34" charset="0"/>
              </a:rPr>
              <a:t> </a:t>
            </a:r>
            <a:r>
              <a:rPr lang="en-US" sz="2000" dirty="0" err="1">
                <a:latin typeface="Arial" pitchFamily="34" charset="0"/>
                <a:cs typeface="Arial" pitchFamily="34" charset="0"/>
              </a:rPr>
              <a:t>tindak</a:t>
            </a:r>
            <a:r>
              <a:rPr lang="en-US" sz="2000" dirty="0">
                <a:latin typeface="Arial" pitchFamily="34" charset="0"/>
                <a:cs typeface="Arial" pitchFamily="34" charset="0"/>
              </a:rPr>
              <a:t> </a:t>
            </a:r>
            <a:r>
              <a:rPr lang="en-US" sz="2000" dirty="0" err="1">
                <a:latin typeface="Arial" pitchFamily="34" charset="0"/>
                <a:cs typeface="Arial" pitchFamily="34" charset="0"/>
              </a:rPr>
              <a:t>lanjut</a:t>
            </a:r>
            <a:r>
              <a:rPr lang="en-US" sz="2000" dirty="0">
                <a:latin typeface="Arial" pitchFamily="34" charset="0"/>
                <a:cs typeface="Arial" pitchFamily="34" charset="0"/>
              </a:rPr>
              <a:t> </a:t>
            </a:r>
            <a:r>
              <a:rPr lang="en-US" sz="2000" dirty="0" err="1">
                <a:latin typeface="Arial" pitchFamily="34" charset="0"/>
                <a:cs typeface="Arial" pitchFamily="34" charset="0"/>
              </a:rPr>
              <a:t>amanat</a:t>
            </a:r>
            <a:r>
              <a:rPr lang="en-US" sz="2000" dirty="0">
                <a:latin typeface="Arial" pitchFamily="34" charset="0"/>
                <a:cs typeface="Arial" pitchFamily="34" charset="0"/>
              </a:rPr>
              <a:t> </a:t>
            </a:r>
            <a:r>
              <a:rPr lang="en-US" sz="2000" dirty="0" err="1">
                <a:latin typeface="Arial" pitchFamily="34" charset="0"/>
                <a:cs typeface="Arial" pitchFamily="34" charset="0"/>
              </a:rPr>
              <a:t>ketentuan</a:t>
            </a:r>
            <a:r>
              <a:rPr lang="en-US" sz="2000" dirty="0">
                <a:latin typeface="Arial" pitchFamily="34" charset="0"/>
                <a:cs typeface="Arial" pitchFamily="34" charset="0"/>
              </a:rPr>
              <a:t> </a:t>
            </a:r>
            <a:r>
              <a:rPr lang="en-US" sz="2000" dirty="0" err="1">
                <a:latin typeface="Arial" pitchFamily="34" charset="0"/>
                <a:cs typeface="Arial" pitchFamily="34" charset="0"/>
              </a:rPr>
              <a:t>peraturan</a:t>
            </a:r>
            <a:r>
              <a:rPr lang="en-US" sz="2000" dirty="0">
                <a:latin typeface="Arial" pitchFamily="34" charset="0"/>
                <a:cs typeface="Arial" pitchFamily="34" charset="0"/>
              </a:rPr>
              <a:t> </a:t>
            </a:r>
            <a:r>
              <a:rPr lang="en-US" sz="2000" dirty="0" err="1">
                <a:latin typeface="Arial" pitchFamily="34" charset="0"/>
                <a:cs typeface="Arial" pitchFamily="34" charset="0"/>
              </a:rPr>
              <a:t>perundang-undangan</a:t>
            </a:r>
            <a:r>
              <a:rPr lang="en-US" sz="2000" dirty="0">
                <a:latin typeface="Arial" pitchFamily="34" charset="0"/>
                <a:cs typeface="Arial" pitchFamily="34" charset="0"/>
              </a:rPr>
              <a:t>, </a:t>
            </a:r>
            <a:r>
              <a:rPr lang="en-US" sz="2000" dirty="0" err="1">
                <a:latin typeface="Arial" pitchFamily="34" charset="0"/>
                <a:cs typeface="Arial" pitchFamily="34" charset="0"/>
              </a:rPr>
              <a:t>kewenagan</a:t>
            </a:r>
            <a:r>
              <a:rPr lang="en-US" sz="2000" dirty="0">
                <a:latin typeface="Arial" pitchFamily="34" charset="0"/>
                <a:cs typeface="Arial" pitchFamily="34" charset="0"/>
              </a:rPr>
              <a:t> </a:t>
            </a:r>
            <a:r>
              <a:rPr lang="en-US" sz="2000" dirty="0" err="1">
                <a:latin typeface="Arial" pitchFamily="34" charset="0"/>
                <a:cs typeface="Arial" pitchFamily="34" charset="0"/>
              </a:rPr>
              <a:t>dan</a:t>
            </a:r>
            <a:r>
              <a:rPr lang="en-US" sz="2000" dirty="0">
                <a:latin typeface="Arial" pitchFamily="34" charset="0"/>
                <a:cs typeface="Arial" pitchFamily="34" charset="0"/>
              </a:rPr>
              <a:t> </a:t>
            </a:r>
            <a:r>
              <a:rPr lang="en-US" sz="2000" dirty="0" err="1">
                <a:latin typeface="Arial" pitchFamily="34" charset="0"/>
                <a:cs typeface="Arial" pitchFamily="34" charset="0"/>
              </a:rPr>
              <a:t>kebijakan</a:t>
            </a:r>
            <a:r>
              <a:rPr lang="en-US" sz="2000" dirty="0">
                <a:latin typeface="Arial" pitchFamily="34" charset="0"/>
                <a:cs typeface="Arial" pitchFamily="34" charset="0"/>
              </a:rPr>
              <a:t> </a:t>
            </a:r>
            <a:r>
              <a:rPr lang="en-US" sz="2000" dirty="0" err="1" smtClean="0">
                <a:latin typeface="Arial" pitchFamily="34" charset="0"/>
                <a:cs typeface="Arial" pitchFamily="34" charset="0"/>
              </a:rPr>
              <a:t>Pemerintah</a:t>
            </a:r>
            <a:r>
              <a:rPr lang="en-US" sz="2000" dirty="0" smtClean="0">
                <a:latin typeface="Arial" pitchFamily="34" charset="0"/>
                <a:cs typeface="Arial" pitchFamily="34" charset="0"/>
              </a:rPr>
              <a:t> </a:t>
            </a:r>
            <a:r>
              <a:rPr lang="en-US" sz="2000" dirty="0">
                <a:latin typeface="Arial" pitchFamily="34" charset="0"/>
                <a:cs typeface="Arial" pitchFamily="34" charset="0"/>
              </a:rPr>
              <a:t>Daerah </a:t>
            </a:r>
            <a:r>
              <a:rPr lang="en-US" sz="2000" dirty="0" err="1">
                <a:latin typeface="Arial" pitchFamily="34" charset="0"/>
                <a:cs typeface="Arial" pitchFamily="34" charset="0"/>
              </a:rPr>
              <a:t>dalam</a:t>
            </a:r>
            <a:r>
              <a:rPr lang="en-US" sz="2000" dirty="0">
                <a:latin typeface="Arial" pitchFamily="34" charset="0"/>
                <a:cs typeface="Arial" pitchFamily="34" charset="0"/>
              </a:rPr>
              <a:t> </a:t>
            </a:r>
            <a:r>
              <a:rPr lang="en-US" sz="2000" dirty="0" err="1">
                <a:latin typeface="Arial" pitchFamily="34" charset="0"/>
                <a:cs typeface="Arial" pitchFamily="34" charset="0"/>
              </a:rPr>
              <a:t>penyelenggaraan</a:t>
            </a:r>
            <a:r>
              <a:rPr lang="en-US" sz="2000" dirty="0">
                <a:latin typeface="Arial" pitchFamily="34" charset="0"/>
                <a:cs typeface="Arial" pitchFamily="34" charset="0"/>
              </a:rPr>
              <a:t> </a:t>
            </a:r>
            <a:r>
              <a:rPr lang="en-US" sz="2000" dirty="0" err="1">
                <a:latin typeface="Arial" pitchFamily="34" charset="0"/>
                <a:cs typeface="Arial" pitchFamily="34" charset="0"/>
              </a:rPr>
              <a:t>penanggulangan</a:t>
            </a:r>
            <a:r>
              <a:rPr lang="en-US" sz="2000" dirty="0">
                <a:latin typeface="Arial" pitchFamily="34" charset="0"/>
                <a:cs typeface="Arial" pitchFamily="34" charset="0"/>
              </a:rPr>
              <a:t> </a:t>
            </a:r>
            <a:r>
              <a:rPr lang="en-US" sz="2000" dirty="0" err="1">
                <a:latin typeface="Arial" pitchFamily="34" charset="0"/>
                <a:cs typeface="Arial" pitchFamily="34" charset="0"/>
              </a:rPr>
              <a:t>bencana</a:t>
            </a:r>
            <a:r>
              <a:rPr lang="en-US" sz="2000" dirty="0">
                <a:latin typeface="Arial" pitchFamily="34" charset="0"/>
                <a:cs typeface="Arial" pitchFamily="34" charset="0"/>
              </a:rPr>
              <a:t> di </a:t>
            </a:r>
            <a:r>
              <a:rPr lang="en-US" sz="2000" dirty="0" err="1">
                <a:latin typeface="Arial" pitchFamily="34" charset="0"/>
                <a:cs typeface="Arial" pitchFamily="34" charset="0"/>
              </a:rPr>
              <a:t>Kabupaten</a:t>
            </a:r>
            <a:r>
              <a:rPr lang="en-US" sz="2000" dirty="0">
                <a:latin typeface="Arial" pitchFamily="34" charset="0"/>
                <a:cs typeface="Arial" pitchFamily="34" charset="0"/>
              </a:rPr>
              <a:t> </a:t>
            </a:r>
            <a:r>
              <a:rPr lang="en-US" sz="2000" dirty="0" err="1" smtClean="0">
                <a:latin typeface="Arial" pitchFamily="34" charset="0"/>
                <a:cs typeface="Arial" pitchFamily="34" charset="0"/>
              </a:rPr>
              <a:t>Karanganyar</a:t>
            </a:r>
            <a:r>
              <a:rPr lang="en-US" sz="2000" dirty="0" smtClean="0">
                <a:latin typeface="Arial" pitchFamily="34" charset="0"/>
                <a:cs typeface="Arial" pitchFamily="34" charset="0"/>
              </a:rPr>
              <a:t>,</a:t>
            </a:r>
            <a:r>
              <a:rPr lang="id-ID" sz="2000" dirty="0" smtClean="0">
                <a:latin typeface="Arial" pitchFamily="34" charset="0"/>
                <a:cs typeface="Arial" pitchFamily="34" charset="0"/>
              </a:rPr>
              <a:t>   </a:t>
            </a:r>
            <a:r>
              <a:rPr lang="en-US" sz="2000" dirty="0" err="1" smtClean="0">
                <a:latin typeface="Arial" pitchFamily="34" charset="0"/>
                <a:cs typeface="Arial" pitchFamily="34" charset="0"/>
              </a:rPr>
              <a:t>Pemerintah</a:t>
            </a:r>
            <a:r>
              <a:rPr lang="id-ID" sz="2000" dirty="0">
                <a:latin typeface="Arial" pitchFamily="34" charset="0"/>
                <a:cs typeface="Arial" pitchFamily="34" charset="0"/>
              </a:rPr>
              <a:t> </a:t>
            </a:r>
            <a:r>
              <a:rPr lang="en-US" sz="2000" dirty="0" err="1" smtClean="0">
                <a:latin typeface="Arial" pitchFamily="34" charset="0"/>
                <a:cs typeface="Arial" pitchFamily="34" charset="0"/>
              </a:rPr>
              <a:t>Kabupaten</a:t>
            </a:r>
            <a:r>
              <a:rPr lang="en-US" sz="2000" dirty="0" smtClean="0">
                <a:latin typeface="Arial" pitchFamily="34" charset="0"/>
                <a:cs typeface="Arial" pitchFamily="34" charset="0"/>
              </a:rPr>
              <a:t> </a:t>
            </a:r>
            <a:r>
              <a:rPr lang="en-US" sz="2000" dirty="0" err="1">
                <a:latin typeface="Arial" pitchFamily="34" charset="0"/>
                <a:cs typeface="Arial" pitchFamily="34" charset="0"/>
              </a:rPr>
              <a:t>Karanganyar</a:t>
            </a:r>
            <a:r>
              <a:rPr lang="en-US" sz="2000" dirty="0">
                <a:latin typeface="Arial" pitchFamily="34" charset="0"/>
                <a:cs typeface="Arial" pitchFamily="34" charset="0"/>
              </a:rPr>
              <a:t> </a:t>
            </a:r>
            <a:r>
              <a:rPr lang="en-US" sz="2000" dirty="0" err="1">
                <a:latin typeface="Arial" pitchFamily="34" charset="0"/>
                <a:cs typeface="Arial" pitchFamily="34" charset="0"/>
              </a:rPr>
              <a:t>dan</a:t>
            </a:r>
            <a:r>
              <a:rPr lang="en-US" sz="2000" dirty="0">
                <a:latin typeface="Arial" pitchFamily="34" charset="0"/>
                <a:cs typeface="Arial" pitchFamily="34" charset="0"/>
              </a:rPr>
              <a:t> DPRD </a:t>
            </a:r>
            <a:r>
              <a:rPr lang="en-US" sz="2000" dirty="0" err="1">
                <a:latin typeface="Arial" pitchFamily="34" charset="0"/>
                <a:cs typeface="Arial" pitchFamily="34" charset="0"/>
              </a:rPr>
              <a:t>Kabupaten</a:t>
            </a:r>
            <a:r>
              <a:rPr lang="en-US" sz="2000" dirty="0">
                <a:latin typeface="Arial" pitchFamily="34" charset="0"/>
                <a:cs typeface="Arial" pitchFamily="34" charset="0"/>
              </a:rPr>
              <a:t> </a:t>
            </a:r>
            <a:r>
              <a:rPr lang="en-US" sz="2000" dirty="0" err="1">
                <a:latin typeface="Arial" pitchFamily="34" charset="0"/>
                <a:cs typeface="Arial" pitchFamily="34" charset="0"/>
              </a:rPr>
              <a:t>Karanganyar</a:t>
            </a:r>
            <a:r>
              <a:rPr lang="en-US" sz="2000" dirty="0">
                <a:latin typeface="Arial" pitchFamily="34" charset="0"/>
                <a:cs typeface="Arial" pitchFamily="34" charset="0"/>
              </a:rPr>
              <a:t> </a:t>
            </a:r>
            <a:r>
              <a:rPr lang="en-US" sz="2000" dirty="0" err="1">
                <a:latin typeface="Arial" pitchFamily="34" charset="0"/>
                <a:cs typeface="Arial" pitchFamily="34" charset="0"/>
              </a:rPr>
              <a:t>mengundangkan</a:t>
            </a:r>
            <a:r>
              <a:rPr lang="en-US" sz="2000" dirty="0">
                <a:latin typeface="Arial" pitchFamily="34" charset="0"/>
                <a:cs typeface="Arial" pitchFamily="34" charset="0"/>
              </a:rPr>
              <a:t> </a:t>
            </a:r>
            <a:r>
              <a:rPr lang="en-US" sz="2000" dirty="0" err="1" smtClean="0">
                <a:latin typeface="Arial" pitchFamily="34" charset="0"/>
                <a:cs typeface="Arial" pitchFamily="34" charset="0"/>
              </a:rPr>
              <a:t>Peraturan</a:t>
            </a:r>
            <a:r>
              <a:rPr lang="id-ID" sz="2000" dirty="0" smtClean="0">
                <a:latin typeface="Arial" pitchFamily="34" charset="0"/>
                <a:cs typeface="Arial" pitchFamily="34" charset="0"/>
              </a:rPr>
              <a:t> </a:t>
            </a:r>
            <a:r>
              <a:rPr lang="en-US" sz="2000" dirty="0" smtClean="0">
                <a:latin typeface="Arial" pitchFamily="34" charset="0"/>
                <a:cs typeface="Arial" pitchFamily="34" charset="0"/>
              </a:rPr>
              <a:t>Daerah </a:t>
            </a:r>
            <a:r>
              <a:rPr lang="en-US" sz="2000" dirty="0" err="1" smtClean="0">
                <a:latin typeface="Arial" pitchFamily="34" charset="0"/>
                <a:cs typeface="Arial" pitchFamily="34" charset="0"/>
              </a:rPr>
              <a:t>Kabupaten</a:t>
            </a:r>
            <a:r>
              <a:rPr lang="id-ID" sz="2000" dirty="0" smtClean="0">
                <a:latin typeface="Arial" pitchFamily="34" charset="0"/>
                <a:cs typeface="Arial" pitchFamily="34" charset="0"/>
              </a:rPr>
              <a:t> </a:t>
            </a:r>
            <a:r>
              <a:rPr lang="en-US" sz="2000" dirty="0" err="1" smtClean="0">
                <a:latin typeface="Arial" pitchFamily="34" charset="0"/>
                <a:cs typeface="Arial" pitchFamily="34" charset="0"/>
              </a:rPr>
              <a:t>Karanganyar</a:t>
            </a:r>
            <a:r>
              <a:rPr lang="en-US" sz="2000" dirty="0" smtClean="0">
                <a:latin typeface="Arial" pitchFamily="34" charset="0"/>
                <a:cs typeface="Arial" pitchFamily="34" charset="0"/>
              </a:rPr>
              <a:t> </a:t>
            </a:r>
            <a:r>
              <a:rPr lang="en-US" sz="2000" dirty="0" err="1">
                <a:latin typeface="Arial" pitchFamily="34" charset="0"/>
                <a:cs typeface="Arial" pitchFamily="34" charset="0"/>
              </a:rPr>
              <a:t>Nomor</a:t>
            </a:r>
            <a:r>
              <a:rPr lang="en-US" sz="2000" dirty="0">
                <a:latin typeface="Arial" pitchFamily="34" charset="0"/>
                <a:cs typeface="Arial" pitchFamily="34" charset="0"/>
              </a:rPr>
              <a:t> 23 </a:t>
            </a:r>
            <a:r>
              <a:rPr lang="en-US" sz="2000" dirty="0" err="1">
                <a:latin typeface="Arial" pitchFamily="34" charset="0"/>
                <a:cs typeface="Arial" pitchFamily="34" charset="0"/>
              </a:rPr>
              <a:t>Tahun</a:t>
            </a:r>
            <a:r>
              <a:rPr lang="en-US" sz="2000" dirty="0">
                <a:latin typeface="Arial" pitchFamily="34" charset="0"/>
                <a:cs typeface="Arial" pitchFamily="34" charset="0"/>
              </a:rPr>
              <a:t> 2015 </a:t>
            </a:r>
            <a:r>
              <a:rPr lang="en-US" sz="2000" dirty="0" err="1">
                <a:latin typeface="Arial" pitchFamily="34" charset="0"/>
                <a:cs typeface="Arial" pitchFamily="34" charset="0"/>
              </a:rPr>
              <a:t>tentang</a:t>
            </a:r>
            <a:r>
              <a:rPr lang="en-US" sz="2000" dirty="0">
                <a:latin typeface="Arial" pitchFamily="34" charset="0"/>
                <a:cs typeface="Arial" pitchFamily="34" charset="0"/>
              </a:rPr>
              <a:t> </a:t>
            </a:r>
            <a:r>
              <a:rPr lang="en-US" sz="2000" dirty="0" err="1">
                <a:latin typeface="Arial" pitchFamily="34" charset="0"/>
                <a:cs typeface="Arial" pitchFamily="34" charset="0"/>
              </a:rPr>
              <a:t>Penyelenggaraan</a:t>
            </a:r>
            <a:r>
              <a:rPr lang="en-US" sz="2000" dirty="0">
                <a:latin typeface="Arial" pitchFamily="34" charset="0"/>
                <a:cs typeface="Arial" pitchFamily="34" charset="0"/>
              </a:rPr>
              <a:t> </a:t>
            </a:r>
            <a:r>
              <a:rPr lang="en-US" sz="2000" dirty="0" err="1" smtClean="0">
                <a:latin typeface="Arial" pitchFamily="34" charset="0"/>
                <a:cs typeface="Arial" pitchFamily="34" charset="0"/>
              </a:rPr>
              <a:t>Penanggulangan</a:t>
            </a:r>
            <a:r>
              <a:rPr lang="id-ID" sz="2000" dirty="0" smtClean="0">
                <a:latin typeface="Arial" pitchFamily="34" charset="0"/>
                <a:cs typeface="Arial" pitchFamily="34" charset="0"/>
              </a:rPr>
              <a:t> </a:t>
            </a:r>
            <a:r>
              <a:rPr lang="en-US" sz="2000" dirty="0" err="1" smtClean="0">
                <a:latin typeface="Arial" pitchFamily="34" charset="0"/>
                <a:cs typeface="Arial" pitchFamily="34" charset="0"/>
              </a:rPr>
              <a:t>Bencana</a:t>
            </a:r>
            <a:r>
              <a:rPr lang="en-US" sz="2000" dirty="0">
                <a:latin typeface="Arial" pitchFamily="34" charset="0"/>
                <a:cs typeface="Arial" pitchFamily="34" charset="0"/>
              </a:rPr>
              <a:t>, </a:t>
            </a:r>
            <a:r>
              <a:rPr lang="en-US" sz="2000" dirty="0" err="1">
                <a:latin typeface="Arial" pitchFamily="34" charset="0"/>
                <a:cs typeface="Arial" pitchFamily="34" charset="0"/>
              </a:rPr>
              <a:t>pada</a:t>
            </a:r>
            <a:r>
              <a:rPr lang="en-US" sz="2000" dirty="0">
                <a:latin typeface="Arial" pitchFamily="34" charset="0"/>
                <a:cs typeface="Arial" pitchFamily="34" charset="0"/>
              </a:rPr>
              <a:t> </a:t>
            </a:r>
            <a:r>
              <a:rPr lang="en-US" sz="2000" dirty="0" err="1">
                <a:latin typeface="Arial" pitchFamily="34" charset="0"/>
                <a:cs typeface="Arial" pitchFamily="34" charset="0"/>
              </a:rPr>
              <a:t>tanggal</a:t>
            </a:r>
            <a:r>
              <a:rPr lang="en-US" sz="2000" dirty="0">
                <a:latin typeface="Arial" pitchFamily="34" charset="0"/>
                <a:cs typeface="Arial" pitchFamily="34" charset="0"/>
              </a:rPr>
              <a:t> 31 </a:t>
            </a:r>
            <a:r>
              <a:rPr lang="en-US" sz="2000" dirty="0" err="1" smtClean="0">
                <a:latin typeface="Arial" pitchFamily="34" charset="0"/>
                <a:cs typeface="Arial" pitchFamily="34" charset="0"/>
              </a:rPr>
              <a:t>Desember</a:t>
            </a:r>
            <a:r>
              <a:rPr lang="en-US" sz="2000" dirty="0" smtClean="0">
                <a:latin typeface="Arial" pitchFamily="34" charset="0"/>
                <a:cs typeface="Arial" pitchFamily="34" charset="0"/>
              </a:rPr>
              <a:t> </a:t>
            </a:r>
            <a:r>
              <a:rPr lang="en-US" sz="2000" dirty="0">
                <a:latin typeface="Arial" pitchFamily="34" charset="0"/>
                <a:cs typeface="Arial" pitchFamily="34" charset="0"/>
              </a:rPr>
              <a:t>2015.</a:t>
            </a:r>
          </a:p>
          <a:p>
            <a:pPr marL="457200" lvl="0" indent="-457200">
              <a:buAutoNum type="arabicPeriod"/>
            </a:pPr>
            <a:endParaRPr lang="id-ID" sz="2000" dirty="0" smtClean="0">
              <a:latin typeface="Arial" pitchFamily="34" charset="0"/>
              <a:cs typeface="Arial" pitchFamily="34" charset="0"/>
            </a:endParaRPr>
          </a:p>
          <a:p>
            <a:pPr marL="457200" lvl="0" indent="-457200">
              <a:buAutoNum type="arabicPeriod"/>
            </a:pPr>
            <a:endParaRPr lang="en-US" sz="2000" dirty="0">
              <a:latin typeface="Arial" pitchFamily="34" charset="0"/>
              <a:cs typeface="Arial" pitchFamily="34" charset="0"/>
            </a:endParaRPr>
          </a:p>
          <a:p>
            <a:pPr lvl="0"/>
            <a:endParaRPr lang="en-US" sz="2000" dirty="0">
              <a:latin typeface="Arial" pitchFamily="34" charset="0"/>
              <a:cs typeface="Arial" pitchFamily="34" charset="0"/>
            </a:endParaRPr>
          </a:p>
        </p:txBody>
      </p:sp>
      <p:sp>
        <p:nvSpPr>
          <p:cNvPr id="4" name="Rectangle 3"/>
          <p:cNvSpPr/>
          <p:nvPr/>
        </p:nvSpPr>
        <p:spPr>
          <a:xfrm>
            <a:off x="198437" y="438705"/>
            <a:ext cx="118110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1800"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pitchFamily="34" charset="0"/>
                <a:cs typeface="Arial" pitchFamily="34" charset="0"/>
              </a:rPr>
              <a:t>SEJARAH </a:t>
            </a:r>
            <a:r>
              <a:rPr lang="en-US" sz="1800" b="1" dirty="0">
                <a:ln w="19050">
                  <a:solidFill>
                    <a:schemeClr val="tx2">
                      <a:tint val="1000"/>
                    </a:schemeClr>
                  </a:solidFill>
                  <a:prstDash val="solid"/>
                </a:ln>
                <a:effectLst>
                  <a:outerShdw blurRad="50000" dist="50800" dir="7500000" algn="tl">
                    <a:srgbClr val="000000">
                      <a:shade val="5000"/>
                      <a:alpha val="35000"/>
                    </a:srgbClr>
                  </a:outerShdw>
                </a:effectLst>
                <a:latin typeface="Arial" pitchFamily="34" charset="0"/>
                <a:cs typeface="Arial" pitchFamily="34" charset="0"/>
              </a:rPr>
              <a:t>SINGKAT </a:t>
            </a:r>
            <a:r>
              <a:rPr lang="id-ID" sz="1800"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pitchFamily="34" charset="0"/>
                <a:cs typeface="Arial" pitchFamily="34" charset="0"/>
              </a:rPr>
              <a:t>BADAN </a:t>
            </a:r>
            <a:r>
              <a:rPr lang="id-ID" sz="1800" b="1" dirty="0">
                <a:ln w="19050">
                  <a:solidFill>
                    <a:schemeClr val="tx2">
                      <a:tint val="1000"/>
                    </a:schemeClr>
                  </a:solidFill>
                  <a:prstDash val="solid"/>
                </a:ln>
                <a:effectLst>
                  <a:outerShdw blurRad="50000" dist="50800" dir="7500000" algn="tl">
                    <a:srgbClr val="000000">
                      <a:shade val="5000"/>
                      <a:alpha val="35000"/>
                    </a:srgbClr>
                  </a:outerShdw>
                </a:effectLst>
                <a:latin typeface="Arial" pitchFamily="34" charset="0"/>
                <a:cs typeface="Arial" pitchFamily="34" charset="0"/>
              </a:rPr>
              <a:t>PENANGGULANGAN BENCANA DAERAH KABUPATEN KARANGANYAR</a:t>
            </a:r>
            <a:endParaRPr lang="en-US" sz="1800" b="1" dirty="0">
              <a:ln w="19050">
                <a:solidFill>
                  <a:schemeClr val="tx2">
                    <a:tint val="1000"/>
                  </a:schemeClr>
                </a:solidFill>
                <a:prstDash val="solid"/>
              </a:ln>
              <a:effectLst>
                <a:outerShdw blurRad="50000" dist="50800" dir="7500000" algn="tl">
                  <a:srgbClr val="000000">
                    <a:shade val="5000"/>
                    <a:alpha val="35000"/>
                  </a:srgbClr>
                </a:outerShdw>
              </a:effectLst>
              <a:latin typeface="Arial" pitchFamily="34" charset="0"/>
              <a:cs typeface="Arial" pitchFamily="34" charset="0"/>
            </a:endParaRPr>
          </a:p>
        </p:txBody>
      </p:sp>
    </p:spTree>
    <p:extLst>
      <p:ext uri="{BB962C8B-B14F-4D97-AF65-F5344CB8AC3E}">
        <p14:creationId xmlns:p14="http://schemas.microsoft.com/office/powerpoint/2010/main" val="2133487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4"/>
          <p:cNvSpPr>
            <a:spLocks noChangeArrowheads="1"/>
          </p:cNvSpPr>
          <p:nvPr/>
        </p:nvSpPr>
        <p:spPr bwMode="auto">
          <a:xfrm>
            <a:off x="122236" y="839964"/>
            <a:ext cx="12192001" cy="6467722"/>
          </a:xfrm>
          <a:prstGeom prst="rect">
            <a:avLst/>
          </a:prstGeom>
          <a:solidFill>
            <a:schemeClr val="accent5">
              <a:lumMod val="60000"/>
              <a:lumOff val="40000"/>
              <a:alpha val="30000"/>
            </a:schemeClr>
          </a:solidFill>
          <a:ln w="9525">
            <a:noFill/>
            <a:miter lim="800000"/>
            <a:headEnd/>
            <a:tailEnd/>
          </a:ln>
          <a:effectLst>
            <a:innerShdw blurRad="114300">
              <a:prstClr val="black"/>
            </a:innerShdw>
          </a:effectLst>
        </p:spPr>
        <p:txBody>
          <a:bodyPr lIns="115130" tIns="57565" rIns="115130" bIns="57565"/>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buClr>
                <a:prstClr val="black"/>
              </a:buClr>
              <a:buSzPct val="75000"/>
              <a:buFont typeface="Wingdings" pitchFamily="2" charset="2"/>
              <a:buChar char="q"/>
              <a:defRPr/>
            </a:pPr>
            <a:r>
              <a:rPr lang="en-US" sz="2000" b="1" dirty="0" smtClean="0">
                <a:latin typeface="Arial" pitchFamily="34" charset="0"/>
                <a:cs typeface="Arial" pitchFamily="34" charset="0"/>
              </a:rPr>
              <a:t>UUD1945</a:t>
            </a:r>
            <a:endParaRPr lang="id-ID" sz="2000" b="1" dirty="0" smtClean="0">
              <a:latin typeface="Arial" pitchFamily="34" charset="0"/>
              <a:cs typeface="Arial" pitchFamily="34" charset="0"/>
            </a:endParaRPr>
          </a:p>
          <a:p>
            <a:pPr algn="just" eaLnBrk="1" hangingPunct="1">
              <a:spcBef>
                <a:spcPct val="20000"/>
              </a:spcBef>
              <a:buClr>
                <a:prstClr val="black"/>
              </a:buClr>
              <a:buSzPct val="75000"/>
              <a:buFont typeface="Wingdings" pitchFamily="2" charset="2"/>
              <a:buChar char="q"/>
              <a:defRPr/>
            </a:pPr>
            <a:r>
              <a:rPr lang="id-ID" sz="2000" b="1" dirty="0" smtClean="0">
                <a:latin typeface="Arial" pitchFamily="34" charset="0"/>
                <a:cs typeface="Arial" pitchFamily="34" charset="0"/>
              </a:rPr>
              <a:t>UU 13 / 1950 t</a:t>
            </a:r>
            <a:r>
              <a:rPr lang="en-US" sz="2000" b="1" dirty="0" err="1" smtClean="0">
                <a:latin typeface="Arial" pitchFamily="34" charset="0"/>
                <a:cs typeface="Arial" pitchFamily="34" charset="0"/>
              </a:rPr>
              <a:t>entang</a:t>
            </a:r>
            <a:r>
              <a:rPr lang="id-ID" sz="2000" b="1" dirty="0" smtClean="0">
                <a:latin typeface="Arial" pitchFamily="34" charset="0"/>
                <a:cs typeface="Arial" pitchFamily="34" charset="0"/>
              </a:rPr>
              <a:t> Pembentukan Daerah</a:t>
            </a:r>
            <a:r>
              <a:rPr lang="en-US" sz="2000" b="1" dirty="0" smtClean="0">
                <a:latin typeface="Arial" pitchFamily="34" charset="0"/>
                <a:cs typeface="Arial" pitchFamily="34" charset="0"/>
              </a:rPr>
              <a:t>-</a:t>
            </a:r>
            <a:r>
              <a:rPr lang="id-ID" sz="2000" b="1" dirty="0" smtClean="0">
                <a:latin typeface="Arial" pitchFamily="34" charset="0"/>
                <a:cs typeface="Arial" pitchFamily="34" charset="0"/>
              </a:rPr>
              <a:t>Daerah Kabupaten dalam Lingkungan Provinsi Jawa Tengah;</a:t>
            </a:r>
          </a:p>
          <a:p>
            <a:pPr algn="just" eaLnBrk="1" hangingPunct="1">
              <a:spcBef>
                <a:spcPct val="20000"/>
              </a:spcBef>
              <a:buClr>
                <a:prstClr val="black"/>
              </a:buClr>
              <a:buSzPct val="75000"/>
              <a:buFont typeface="Wingdings" pitchFamily="2" charset="2"/>
              <a:buChar char="q"/>
              <a:defRPr/>
            </a:pPr>
            <a:r>
              <a:rPr lang="en-US" sz="2000" b="1" dirty="0" smtClean="0">
                <a:latin typeface="Arial" pitchFamily="34" charset="0"/>
                <a:cs typeface="Arial" pitchFamily="34" charset="0"/>
              </a:rPr>
              <a:t>UU 24 / 2007 </a:t>
            </a:r>
            <a:r>
              <a:rPr lang="id-ID" sz="2000" b="1" dirty="0" smtClean="0">
                <a:latin typeface="Arial" pitchFamily="34" charset="0"/>
                <a:cs typeface="Arial" pitchFamily="34" charset="0"/>
              </a:rPr>
              <a:t>t</a:t>
            </a:r>
            <a:r>
              <a:rPr lang="en-US" sz="2000" b="1" dirty="0" err="1" smtClean="0">
                <a:latin typeface="Arial" pitchFamily="34" charset="0"/>
                <a:cs typeface="Arial" pitchFamily="34" charset="0"/>
              </a:rPr>
              <a: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Penanggulangan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Bencana</a:t>
            </a:r>
            <a:r>
              <a:rPr lang="en-US" sz="2000" b="1" dirty="0" smtClean="0">
                <a:latin typeface="Arial" pitchFamily="34" charset="0"/>
                <a:cs typeface="Arial" pitchFamily="34" charset="0"/>
              </a:rPr>
              <a:t>; </a:t>
            </a:r>
          </a:p>
          <a:p>
            <a:pPr algn="just" eaLnBrk="1" hangingPunct="1">
              <a:spcBef>
                <a:spcPct val="20000"/>
              </a:spcBef>
              <a:buClr>
                <a:prstClr val="black"/>
              </a:buClr>
              <a:buSzPct val="75000"/>
              <a:buFont typeface="Wingdings" pitchFamily="2" charset="2"/>
              <a:buChar char="q"/>
              <a:defRPr/>
            </a:pPr>
            <a:r>
              <a:rPr lang="en-US" sz="2000" b="1" dirty="0" smtClean="0">
                <a:latin typeface="Arial" pitchFamily="34" charset="0"/>
                <a:cs typeface="Arial" pitchFamily="34" charset="0"/>
              </a:rPr>
              <a:t>UU </a:t>
            </a:r>
            <a:r>
              <a:rPr lang="id-ID" sz="2000" b="1" dirty="0" smtClean="0">
                <a:latin typeface="Arial" pitchFamily="34" charset="0"/>
                <a:cs typeface="Arial" pitchFamily="34" charset="0"/>
              </a:rPr>
              <a:t>23</a:t>
            </a:r>
            <a:r>
              <a:rPr lang="en-US" sz="2000" b="1" dirty="0" smtClean="0">
                <a:latin typeface="Arial" pitchFamily="34" charset="0"/>
                <a:cs typeface="Arial" pitchFamily="34" charset="0"/>
              </a:rPr>
              <a:t> / 20</a:t>
            </a:r>
            <a:r>
              <a:rPr lang="id-ID" sz="2000" b="1" dirty="0" smtClean="0">
                <a:latin typeface="Arial" pitchFamily="34" charset="0"/>
                <a:cs typeface="Arial" pitchFamily="34" charset="0"/>
              </a:rPr>
              <a:t>1</a:t>
            </a:r>
            <a:r>
              <a:rPr lang="en-US" sz="2000" b="1" dirty="0" smtClean="0">
                <a:latin typeface="Arial" pitchFamily="34" charset="0"/>
                <a:cs typeface="Arial" pitchFamily="34" charset="0"/>
              </a:rPr>
              <a:t>4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Pemerintahan</a:t>
            </a:r>
            <a:r>
              <a:rPr lang="en-US" sz="2000" b="1" dirty="0" smtClean="0">
                <a:latin typeface="Arial" pitchFamily="34" charset="0"/>
                <a:cs typeface="Arial" pitchFamily="34" charset="0"/>
              </a:rPr>
              <a:t> Daerah, </a:t>
            </a:r>
            <a:r>
              <a:rPr lang="en-US" sz="2000" b="1" dirty="0" err="1" smtClean="0">
                <a:latin typeface="Arial" pitchFamily="34" charset="0"/>
                <a:cs typeface="Arial" pitchFamily="34" charset="0"/>
              </a:rPr>
              <a:t>sebagaimana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telah</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diubah</a:t>
            </a:r>
            <a:r>
              <a:rPr lang="en-US" sz="2000" b="1" dirty="0" smtClean="0">
                <a:latin typeface="Arial" pitchFamily="34" charset="0"/>
                <a:cs typeface="Arial" pitchFamily="34" charset="0"/>
              </a:rPr>
              <a:t> </a:t>
            </a:r>
            <a:r>
              <a:rPr lang="id-ID" sz="2000" b="1" dirty="0" smtClean="0">
                <a:latin typeface="Arial" pitchFamily="34" charset="0"/>
                <a:cs typeface="Arial" pitchFamily="34" charset="0"/>
              </a:rPr>
              <a:t>beberapa kali terakhir </a:t>
            </a:r>
            <a:r>
              <a:rPr lang="en-US" sz="2000" b="1" dirty="0" err="1" smtClean="0">
                <a:latin typeface="Arial" pitchFamily="34" charset="0"/>
                <a:cs typeface="Arial" pitchFamily="34" charset="0"/>
              </a:rPr>
              <a:t>dengan</a:t>
            </a:r>
            <a:r>
              <a:rPr lang="en-US" sz="2000" b="1" dirty="0" smtClean="0">
                <a:latin typeface="Arial" pitchFamily="34" charset="0"/>
                <a:cs typeface="Arial" pitchFamily="34" charset="0"/>
              </a:rPr>
              <a:t> UU </a:t>
            </a:r>
            <a:r>
              <a:rPr lang="id-ID" sz="2000" b="1" dirty="0" smtClean="0">
                <a:latin typeface="Arial" pitchFamily="34" charset="0"/>
                <a:cs typeface="Arial" pitchFamily="34" charset="0"/>
              </a:rPr>
              <a:t>9</a:t>
            </a:r>
            <a:r>
              <a:rPr lang="en-US" sz="2000" b="1" dirty="0" smtClean="0">
                <a:latin typeface="Arial" pitchFamily="34" charset="0"/>
                <a:cs typeface="Arial" pitchFamily="34" charset="0"/>
              </a:rPr>
              <a:t> / 20</a:t>
            </a:r>
            <a:r>
              <a:rPr lang="id-ID" sz="2000" b="1" dirty="0" smtClean="0">
                <a:latin typeface="Arial" pitchFamily="34" charset="0"/>
                <a:cs typeface="Arial" pitchFamily="34" charset="0"/>
              </a:rPr>
              <a:t>1</a:t>
            </a:r>
            <a:r>
              <a:rPr lang="en-US" sz="2000" b="1" dirty="0" smtClean="0">
                <a:latin typeface="Arial" pitchFamily="34" charset="0"/>
                <a:cs typeface="Arial" pitchFamily="34" charset="0"/>
              </a:rPr>
              <a:t>5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id-ID" sz="2000" b="1" dirty="0" smtClean="0">
                <a:latin typeface="Arial" pitchFamily="34" charset="0"/>
                <a:cs typeface="Arial" pitchFamily="34" charset="0"/>
              </a:rPr>
              <a:t>Perubahan Kedua atas </a:t>
            </a:r>
            <a:r>
              <a:rPr lang="en-US" sz="2000" b="1" dirty="0" smtClean="0">
                <a:latin typeface="Arial" pitchFamily="34" charset="0"/>
                <a:cs typeface="Arial" pitchFamily="34" charset="0"/>
              </a:rPr>
              <a:t>UU </a:t>
            </a:r>
            <a:r>
              <a:rPr lang="id-ID" sz="2000" b="1" dirty="0" smtClean="0">
                <a:latin typeface="Arial" pitchFamily="34" charset="0"/>
                <a:cs typeface="Arial" pitchFamily="34" charset="0"/>
              </a:rPr>
              <a:t>23 </a:t>
            </a:r>
            <a:r>
              <a:rPr lang="en-US" sz="2000" b="1" dirty="0" smtClean="0">
                <a:latin typeface="Arial" pitchFamily="34" charset="0"/>
                <a:cs typeface="Arial" pitchFamily="34" charset="0"/>
              </a:rPr>
              <a:t>/ 20</a:t>
            </a:r>
            <a:r>
              <a:rPr lang="id-ID" sz="2000" b="1" dirty="0" smtClean="0">
                <a:latin typeface="Arial" pitchFamily="34" charset="0"/>
                <a:cs typeface="Arial" pitchFamily="34" charset="0"/>
              </a:rPr>
              <a:t>1</a:t>
            </a:r>
            <a:r>
              <a:rPr lang="en-US" sz="2000" b="1" dirty="0" smtClean="0">
                <a:latin typeface="Arial" pitchFamily="34" charset="0"/>
                <a:cs typeface="Arial" pitchFamily="34" charset="0"/>
              </a:rPr>
              <a:t>4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Pemerintahan</a:t>
            </a:r>
            <a:r>
              <a:rPr lang="en-US" sz="2000" b="1" dirty="0" smtClean="0">
                <a:latin typeface="Arial" pitchFamily="34" charset="0"/>
                <a:cs typeface="Arial" pitchFamily="34" charset="0"/>
              </a:rPr>
              <a:t> Daerah;</a:t>
            </a:r>
          </a:p>
          <a:p>
            <a:pPr algn="just" eaLnBrk="1" hangingPunct="1">
              <a:spcBef>
                <a:spcPct val="20000"/>
              </a:spcBef>
              <a:buClr>
                <a:prstClr val="black"/>
              </a:buClr>
              <a:buSzPct val="75000"/>
              <a:buFont typeface="Wingdings" pitchFamily="2" charset="2"/>
              <a:buChar char="q"/>
              <a:defRPr/>
            </a:pPr>
            <a:r>
              <a:rPr lang="en-US" sz="2000" b="1" dirty="0" smtClean="0">
                <a:latin typeface="Arial" pitchFamily="34" charset="0"/>
                <a:cs typeface="Arial" pitchFamily="34" charset="0"/>
              </a:rPr>
              <a:t>PP. 21 </a:t>
            </a:r>
            <a:r>
              <a:rPr lang="en-US" sz="2000" b="1" dirty="0" err="1" smtClean="0">
                <a:latin typeface="Arial" pitchFamily="34" charset="0"/>
                <a:cs typeface="Arial" pitchFamily="34" charset="0"/>
              </a:rPr>
              <a:t>Tahun</a:t>
            </a:r>
            <a:r>
              <a:rPr lang="en-US" sz="2000" b="1" dirty="0" smtClean="0">
                <a:latin typeface="Arial" pitchFamily="34" charset="0"/>
                <a:cs typeface="Arial" pitchFamily="34" charset="0"/>
              </a:rPr>
              <a:t> 2008,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Penyelenggaraan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Penanggulangan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Bencana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Alam</a:t>
            </a:r>
            <a:r>
              <a:rPr lang="en-US" sz="2000" b="1" dirty="0" smtClean="0">
                <a:latin typeface="Arial" pitchFamily="34" charset="0"/>
                <a:cs typeface="Arial" pitchFamily="34" charset="0"/>
              </a:rPr>
              <a:t>;</a:t>
            </a:r>
          </a:p>
          <a:p>
            <a:pPr algn="just" eaLnBrk="1" hangingPunct="1">
              <a:spcBef>
                <a:spcPct val="20000"/>
              </a:spcBef>
              <a:buClr>
                <a:prstClr val="black"/>
              </a:buClr>
              <a:buSzPct val="75000"/>
              <a:buFont typeface="Wingdings" pitchFamily="2" charset="2"/>
              <a:buChar char="q"/>
              <a:defRPr/>
            </a:pPr>
            <a:r>
              <a:rPr lang="en-US" sz="2000" b="1" dirty="0" smtClean="0"/>
              <a:t>PP. </a:t>
            </a:r>
            <a:r>
              <a:rPr lang="id-ID" sz="2000" b="1" dirty="0" smtClean="0"/>
              <a:t>22 Tahun 2008 tentang Pendanaan dan Pengelolaan Bantuan Bencana</a:t>
            </a:r>
            <a:r>
              <a:rPr lang="en-US" sz="2000" b="1" dirty="0" smtClean="0"/>
              <a:t>;</a:t>
            </a:r>
            <a:endParaRPr lang="pt-BR" sz="2000" b="1" dirty="0" smtClean="0"/>
          </a:p>
          <a:p>
            <a:pPr algn="just" eaLnBrk="1" hangingPunct="1">
              <a:spcBef>
                <a:spcPct val="20000"/>
              </a:spcBef>
              <a:buClr>
                <a:prstClr val="black"/>
              </a:buClr>
              <a:buSzPct val="75000"/>
              <a:buFont typeface="Wingdings" pitchFamily="2" charset="2"/>
              <a:buChar char="q"/>
              <a:defRPr/>
            </a:pPr>
            <a:r>
              <a:rPr lang="pt-BR" sz="2000" b="1" dirty="0" smtClean="0"/>
              <a:t>Perpres 8 / 2008 tentang BNPB;</a:t>
            </a:r>
            <a:endParaRPr lang="en-US" sz="2000" b="1" dirty="0" smtClean="0">
              <a:latin typeface="Arial" pitchFamily="34" charset="0"/>
              <a:cs typeface="Arial" pitchFamily="34" charset="0"/>
            </a:endParaRPr>
          </a:p>
          <a:p>
            <a:pPr algn="just" eaLnBrk="1" hangingPunct="1">
              <a:spcBef>
                <a:spcPct val="20000"/>
              </a:spcBef>
              <a:buClr>
                <a:prstClr val="black"/>
              </a:buClr>
              <a:buSzPct val="75000"/>
              <a:buFont typeface="Wingdings" pitchFamily="2" charset="2"/>
              <a:buChar char="q"/>
              <a:defRPr/>
            </a:pPr>
            <a:r>
              <a:rPr lang="en-US" sz="2000" b="1" dirty="0" err="1" smtClean="0">
                <a:latin typeface="Arial" pitchFamily="34" charset="0"/>
                <a:cs typeface="Arial" pitchFamily="34" charset="0"/>
              </a:rPr>
              <a:t>Permendagri</a:t>
            </a:r>
            <a:r>
              <a:rPr lang="en-US" sz="2000" b="1" dirty="0" smtClean="0">
                <a:latin typeface="Arial" pitchFamily="34" charset="0"/>
                <a:cs typeface="Arial" pitchFamily="34" charset="0"/>
              </a:rPr>
              <a:t> No. 46 / 2008 </a:t>
            </a:r>
            <a:r>
              <a:rPr lang="id-ID" sz="2000" b="1" dirty="0" smtClean="0">
                <a:latin typeface="Arial" pitchFamily="34" charset="0"/>
                <a:cs typeface="Arial" pitchFamily="34" charset="0"/>
              </a:rPr>
              <a:t>t</a:t>
            </a:r>
            <a:r>
              <a:rPr lang="en-US" sz="2000" b="1" dirty="0" err="1" smtClean="0">
                <a:latin typeface="Arial" pitchFamily="34" charset="0"/>
                <a:cs typeface="Arial" pitchFamily="34" charset="0"/>
              </a:rPr>
              <a: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Pedoman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Organisasi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dan</a:t>
            </a:r>
            <a:r>
              <a:rPr lang="en-US" sz="2000" b="1" dirty="0" smtClean="0">
                <a:latin typeface="Arial" pitchFamily="34" charset="0"/>
                <a:cs typeface="Arial" pitchFamily="34" charset="0"/>
              </a:rPr>
              <a:t> Tata </a:t>
            </a:r>
            <a:r>
              <a:rPr lang="en-US" sz="2000" b="1" dirty="0" err="1" smtClean="0">
                <a:latin typeface="Arial" pitchFamily="34" charset="0"/>
                <a:cs typeface="Arial" pitchFamily="34" charset="0"/>
              </a:rPr>
              <a:t>Kerja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Badan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Penangulangan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Bencana</a:t>
            </a:r>
            <a:r>
              <a:rPr lang="en-US" sz="2000" b="1" dirty="0" smtClean="0">
                <a:latin typeface="Arial" pitchFamily="34" charset="0"/>
                <a:cs typeface="Arial" pitchFamily="34" charset="0"/>
              </a:rPr>
              <a:t> Daerah ;</a:t>
            </a:r>
          </a:p>
          <a:p>
            <a:pPr algn="just" eaLnBrk="1" hangingPunct="1">
              <a:spcBef>
                <a:spcPct val="20000"/>
              </a:spcBef>
              <a:buClr>
                <a:prstClr val="black"/>
              </a:buClr>
              <a:buSzPct val="75000"/>
              <a:buFont typeface="Wingdings" pitchFamily="2" charset="2"/>
              <a:buChar char="q"/>
              <a:defRPr/>
            </a:pPr>
            <a:r>
              <a:rPr lang="en-US" sz="2000" b="1" dirty="0" err="1" smtClean="0"/>
              <a:t>Perka</a:t>
            </a:r>
            <a:r>
              <a:rPr lang="en-US" sz="2000" b="1" dirty="0" smtClean="0"/>
              <a:t> BNPB </a:t>
            </a:r>
            <a:r>
              <a:rPr lang="en-US" sz="2000" b="1" dirty="0" err="1" smtClean="0"/>
              <a:t>Nomor</a:t>
            </a:r>
            <a:r>
              <a:rPr lang="en-US" sz="2000" b="1" dirty="0" smtClean="0"/>
              <a:t> 3 </a:t>
            </a:r>
            <a:r>
              <a:rPr lang="en-US" sz="2000" b="1" dirty="0" err="1" smtClean="0"/>
              <a:t>Tahun</a:t>
            </a:r>
            <a:r>
              <a:rPr lang="en-US" sz="2000" b="1" dirty="0" smtClean="0"/>
              <a:t> 2008 </a:t>
            </a:r>
            <a:r>
              <a:rPr lang="en-US" sz="2000" b="1" dirty="0" err="1" smtClean="0"/>
              <a:t>tentang</a:t>
            </a:r>
            <a:r>
              <a:rPr lang="en-US" sz="2000" b="1" dirty="0" smtClean="0"/>
              <a:t> </a:t>
            </a:r>
            <a:r>
              <a:rPr lang="en-US" sz="2000" b="1" dirty="0" err="1" smtClean="0"/>
              <a:t>Pembentukan</a:t>
            </a:r>
            <a:r>
              <a:rPr lang="en-US" sz="2000" b="1" dirty="0" smtClean="0"/>
              <a:t> </a:t>
            </a:r>
            <a:r>
              <a:rPr lang="en-US" sz="2000" b="1" dirty="0" err="1" smtClean="0"/>
              <a:t>Badan</a:t>
            </a:r>
            <a:r>
              <a:rPr lang="en-US" sz="2000" b="1" dirty="0" smtClean="0"/>
              <a:t> </a:t>
            </a:r>
            <a:r>
              <a:rPr lang="en-US" sz="2000" b="1" dirty="0" err="1" smtClean="0"/>
              <a:t>Penanggulangan</a:t>
            </a:r>
            <a:r>
              <a:rPr lang="en-US" sz="2000" b="1" dirty="0" smtClean="0"/>
              <a:t> </a:t>
            </a:r>
            <a:r>
              <a:rPr lang="en-US" sz="2000" b="1" dirty="0" err="1" smtClean="0"/>
              <a:t>Bencana</a:t>
            </a:r>
            <a:r>
              <a:rPr lang="en-US" sz="2000" b="1" dirty="0" smtClean="0"/>
              <a:t> Daerah;</a:t>
            </a:r>
            <a:endParaRPr lang="en-US" sz="2000" b="1" dirty="0" smtClean="0">
              <a:latin typeface="Arial" pitchFamily="34" charset="0"/>
              <a:cs typeface="Arial" pitchFamily="34" charset="0"/>
            </a:endParaRPr>
          </a:p>
          <a:p>
            <a:pPr algn="just" eaLnBrk="1" hangingPunct="1">
              <a:spcBef>
                <a:spcPct val="20000"/>
              </a:spcBef>
              <a:buClr>
                <a:prstClr val="black"/>
              </a:buClr>
              <a:buSzPct val="75000"/>
              <a:buFont typeface="Wingdings" pitchFamily="2" charset="2"/>
              <a:buChar char="q"/>
              <a:defRPr/>
            </a:pPr>
            <a:r>
              <a:rPr lang="en-US" sz="2000" b="1" dirty="0" err="1" smtClean="0">
                <a:latin typeface="Arial" pitchFamily="34" charset="0"/>
                <a:cs typeface="Arial" pitchFamily="34" charset="0"/>
              </a:rPr>
              <a:t>Perda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Nomor</a:t>
            </a:r>
            <a:r>
              <a:rPr lang="en-US" sz="2000" b="1" dirty="0" smtClean="0">
                <a:latin typeface="Arial" pitchFamily="34" charset="0"/>
                <a:cs typeface="Arial" pitchFamily="34" charset="0"/>
              </a:rPr>
              <a:t> 08 </a:t>
            </a:r>
            <a:r>
              <a:rPr lang="en-US" sz="2000" b="1" dirty="0" err="1" smtClean="0">
                <a:latin typeface="Arial" pitchFamily="34" charset="0"/>
                <a:cs typeface="Arial" pitchFamily="34" charset="0"/>
              </a:rPr>
              <a:t>Tahun</a:t>
            </a:r>
            <a:r>
              <a:rPr lang="en-US" sz="2000" b="1" dirty="0" smtClean="0">
                <a:latin typeface="Arial" pitchFamily="34" charset="0"/>
                <a:cs typeface="Arial" pitchFamily="34" charset="0"/>
              </a:rPr>
              <a:t> 2011, </a:t>
            </a:r>
            <a:r>
              <a:rPr lang="en-US" sz="2000" b="1" dirty="0" err="1" smtClean="0">
                <a:latin typeface="Arial" pitchFamily="34" charset="0"/>
                <a:cs typeface="Arial" pitchFamily="34" charset="0"/>
              </a:rPr>
              <a:t>tanggal</a:t>
            </a:r>
            <a:r>
              <a:rPr lang="en-US" sz="2000" b="1" dirty="0" smtClean="0">
                <a:latin typeface="Arial" pitchFamily="34" charset="0"/>
                <a:cs typeface="Arial" pitchFamily="34" charset="0"/>
              </a:rPr>
              <a:t> 04 April 2011,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Organisasi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dan</a:t>
            </a:r>
            <a:r>
              <a:rPr lang="en-US" sz="2000" b="1" dirty="0" smtClean="0">
                <a:latin typeface="Arial" pitchFamily="34" charset="0"/>
                <a:cs typeface="Arial" pitchFamily="34" charset="0"/>
              </a:rPr>
              <a:t> Tata </a:t>
            </a:r>
            <a:r>
              <a:rPr lang="en-US" sz="2000" b="1" dirty="0" err="1" smtClean="0">
                <a:latin typeface="Arial" pitchFamily="34" charset="0"/>
                <a:cs typeface="Arial" pitchFamily="34" charset="0"/>
              </a:rPr>
              <a:t>Kerja</a:t>
            </a:r>
            <a:r>
              <a:rPr lang="en-US" sz="2000" b="1" dirty="0" smtClean="0">
                <a:latin typeface="Arial" pitchFamily="34" charset="0"/>
                <a:cs typeface="Arial" pitchFamily="34" charset="0"/>
              </a:rPr>
              <a:t> BPBD.</a:t>
            </a:r>
          </a:p>
          <a:p>
            <a:pPr algn="just" eaLnBrk="1" hangingPunct="1">
              <a:spcBef>
                <a:spcPct val="20000"/>
              </a:spcBef>
              <a:buClr>
                <a:prstClr val="black"/>
              </a:buClr>
              <a:buSzPct val="75000"/>
              <a:buFont typeface="Wingdings" pitchFamily="2" charset="2"/>
              <a:buChar char="q"/>
              <a:defRPr/>
            </a:pPr>
            <a:r>
              <a:rPr lang="en-US" sz="2000" b="1" dirty="0" err="1" smtClean="0">
                <a:latin typeface="Arial" pitchFamily="34" charset="0"/>
                <a:cs typeface="Arial" pitchFamily="34" charset="0"/>
              </a:rPr>
              <a:t>Perbup</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Nomor</a:t>
            </a:r>
            <a:r>
              <a:rPr lang="en-US" sz="2000" b="1" dirty="0" smtClean="0">
                <a:latin typeface="Arial" pitchFamily="34" charset="0"/>
                <a:cs typeface="Arial" pitchFamily="34" charset="0"/>
              </a:rPr>
              <a:t> 32 </a:t>
            </a:r>
            <a:r>
              <a:rPr lang="en-US" sz="2000" b="1" dirty="0" err="1" smtClean="0">
                <a:latin typeface="Arial" pitchFamily="34" charset="0"/>
                <a:cs typeface="Arial" pitchFamily="34" charset="0"/>
              </a:rPr>
              <a:t>Tahun</a:t>
            </a:r>
            <a:r>
              <a:rPr lang="en-US" sz="2000" b="1" dirty="0" smtClean="0">
                <a:latin typeface="Arial" pitchFamily="34" charset="0"/>
                <a:cs typeface="Arial" pitchFamily="34" charset="0"/>
              </a:rPr>
              <a:t> 2011, </a:t>
            </a:r>
            <a:r>
              <a:rPr lang="en-US" sz="2000" b="1" dirty="0" err="1" smtClean="0">
                <a:latin typeface="Arial" pitchFamily="34" charset="0"/>
                <a:cs typeface="Arial" pitchFamily="34" charset="0"/>
              </a:rPr>
              <a:t>Tanggal</a:t>
            </a:r>
            <a:r>
              <a:rPr lang="en-US" sz="2000" b="1" dirty="0" smtClean="0">
                <a:latin typeface="Arial" pitchFamily="34" charset="0"/>
                <a:cs typeface="Arial" pitchFamily="34" charset="0"/>
              </a:rPr>
              <a:t> 08 </a:t>
            </a:r>
            <a:r>
              <a:rPr lang="en-US" sz="2000" b="1" dirty="0" err="1" smtClean="0">
                <a:latin typeface="Arial" pitchFamily="34" charset="0"/>
                <a:cs typeface="Arial" pitchFamily="34" charset="0"/>
              </a:rPr>
              <a:t>Juni</a:t>
            </a:r>
            <a:r>
              <a:rPr lang="en-US" sz="2000" b="1" dirty="0" smtClean="0">
                <a:latin typeface="Arial" pitchFamily="34" charset="0"/>
                <a:cs typeface="Arial" pitchFamily="34" charset="0"/>
              </a:rPr>
              <a:t> 2011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Tugas</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Pokok</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Fungsi</a:t>
            </a:r>
            <a:r>
              <a:rPr lang="en-US" sz="2000" b="1" dirty="0" smtClean="0">
                <a:latin typeface="Arial" pitchFamily="34" charset="0"/>
                <a:cs typeface="Arial" pitchFamily="34" charset="0"/>
              </a:rPr>
              <a:t> BPBD </a:t>
            </a:r>
            <a:r>
              <a:rPr lang="en-US" sz="2000" b="1" dirty="0" err="1" smtClean="0">
                <a:latin typeface="Arial" pitchFamily="34" charset="0"/>
                <a:cs typeface="Arial" pitchFamily="34" charset="0"/>
              </a:rPr>
              <a:t>Kabupaten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Karanganyar</a:t>
            </a:r>
            <a:r>
              <a:rPr lang="en-US" sz="2000" b="1" dirty="0" smtClean="0">
                <a:latin typeface="Arial" pitchFamily="34" charset="0"/>
                <a:cs typeface="Arial" pitchFamily="34" charset="0"/>
              </a:rPr>
              <a:t>.</a:t>
            </a:r>
          </a:p>
          <a:p>
            <a:pPr algn="just" eaLnBrk="1" hangingPunct="1">
              <a:spcBef>
                <a:spcPct val="20000"/>
              </a:spcBef>
              <a:buClr>
                <a:prstClr val="black"/>
              </a:buClr>
              <a:buSzPct val="75000"/>
              <a:buFont typeface="Wingdings" pitchFamily="2" charset="2"/>
              <a:buChar char="q"/>
              <a:defRPr/>
            </a:pPr>
            <a:r>
              <a:rPr lang="en-US" sz="2000" b="1" dirty="0" err="1" smtClean="0">
                <a:latin typeface="Arial" pitchFamily="34" charset="0"/>
                <a:cs typeface="Arial" pitchFamily="34" charset="0"/>
              </a:rPr>
              <a:t>Perda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Kabupaten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Karanganyar</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Nomor</a:t>
            </a:r>
            <a:r>
              <a:rPr lang="en-US" sz="2000" b="1" dirty="0" smtClean="0">
                <a:latin typeface="Arial" pitchFamily="34" charset="0"/>
                <a:cs typeface="Arial" pitchFamily="34" charset="0"/>
              </a:rPr>
              <a:t> 23 </a:t>
            </a:r>
            <a:r>
              <a:rPr lang="en-US" sz="2000" b="1" dirty="0" err="1" smtClean="0">
                <a:latin typeface="Arial" pitchFamily="34" charset="0"/>
                <a:cs typeface="Arial" pitchFamily="34" charset="0"/>
              </a:rPr>
              <a:t>Tahun</a:t>
            </a:r>
            <a:r>
              <a:rPr lang="en-US" sz="2000" b="1" dirty="0" smtClean="0">
                <a:latin typeface="Arial" pitchFamily="34" charset="0"/>
                <a:cs typeface="Arial" pitchFamily="34" charset="0"/>
              </a:rPr>
              <a:t> 2015, </a:t>
            </a:r>
            <a:r>
              <a:rPr lang="en-US" sz="2000" b="1" dirty="0" err="1" smtClean="0">
                <a:latin typeface="Arial" pitchFamily="34" charset="0"/>
                <a:cs typeface="Arial" pitchFamily="34" charset="0"/>
              </a:rPr>
              <a:t>Tanggal</a:t>
            </a:r>
            <a:r>
              <a:rPr lang="en-US" sz="2000" b="1" dirty="0" smtClean="0">
                <a:latin typeface="Arial" pitchFamily="34" charset="0"/>
                <a:cs typeface="Arial" pitchFamily="34" charset="0"/>
              </a:rPr>
              <a:t> 31 </a:t>
            </a:r>
            <a:r>
              <a:rPr lang="en-US" sz="2000" b="1" dirty="0" err="1" smtClean="0">
                <a:latin typeface="Arial" pitchFamily="34" charset="0"/>
                <a:cs typeface="Arial" pitchFamily="34" charset="0"/>
              </a:rPr>
              <a:t>Desember</a:t>
            </a:r>
            <a:r>
              <a:rPr lang="en-US" sz="2000" b="1" dirty="0" smtClean="0">
                <a:latin typeface="Arial" pitchFamily="34" charset="0"/>
                <a:cs typeface="Arial" pitchFamily="34" charset="0"/>
              </a:rPr>
              <a:t> 2015</a:t>
            </a:r>
          </a:p>
          <a:p>
            <a:pPr marL="0" indent="0" algn="just" eaLnBrk="1" hangingPunct="1">
              <a:spcBef>
                <a:spcPct val="20000"/>
              </a:spcBef>
              <a:buClr>
                <a:prstClr val="black"/>
              </a:buClr>
              <a:buSzPct val="75000"/>
              <a:defRPr/>
            </a:pPr>
            <a:r>
              <a:rPr lang="en-US" sz="2000" b="1" dirty="0">
                <a:latin typeface="Arial" pitchFamily="34" charset="0"/>
                <a:cs typeface="Arial" pitchFamily="34" charset="0"/>
              </a:rPr>
              <a:t> </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tentang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Penyelenggaraan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Penanggulangan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Bencana</a:t>
            </a:r>
            <a:endParaRPr lang="en-US" sz="2000" b="1" dirty="0" smtClean="0">
              <a:latin typeface="Arial" pitchFamily="34" charset="0"/>
              <a:cs typeface="Arial" pitchFamily="34" charset="0"/>
            </a:endParaRPr>
          </a:p>
        </p:txBody>
      </p:sp>
      <p:sp>
        <p:nvSpPr>
          <p:cNvPr id="3" name="Rectangle 2"/>
          <p:cNvSpPr/>
          <p:nvPr/>
        </p:nvSpPr>
        <p:spPr>
          <a:xfrm>
            <a:off x="4008437" y="122177"/>
            <a:ext cx="8077861" cy="808752"/>
          </a:xfrm>
          <a:prstGeom prst="rect">
            <a:avLst/>
          </a:prstGeom>
          <a:noFill/>
        </p:spPr>
        <p:txBody>
          <a:bodyPr lIns="115130" tIns="57565" rIns="115130" bIns="57565">
            <a:spAutoFit/>
          </a:bodyPr>
          <a:lstStyle/>
          <a:p>
            <a:pPr algn="r">
              <a:defRPr/>
            </a:pPr>
            <a:r>
              <a:rPr lang="en-US" sz="4500" b="1" spc="63"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cs typeface="Arial" charset="0"/>
              </a:rPr>
              <a:t>DASAR HUKUM</a:t>
            </a:r>
          </a:p>
        </p:txBody>
      </p:sp>
      <p:pic>
        <p:nvPicPr>
          <p:cNvPr id="4" name="Picture 3" descr="E:\sip.jpg"/>
          <p:cNvPicPr>
            <a:picLocks noChangeAspect="1" noChangeArrowheads="1"/>
          </p:cNvPicPr>
          <p:nvPr/>
        </p:nvPicPr>
        <p:blipFill>
          <a:blip r:embed="rId2" cstate="print"/>
          <a:srcRect/>
          <a:stretch>
            <a:fillRect/>
          </a:stretch>
        </p:blipFill>
        <p:spPr bwMode="auto">
          <a:xfrm>
            <a:off x="10968157" y="6043730"/>
            <a:ext cx="1159271" cy="1267952"/>
          </a:xfrm>
          <a:prstGeom prst="ellipse">
            <a:avLst/>
          </a:prstGeom>
          <a:ln>
            <a:noFill/>
          </a:ln>
          <a:effectLst>
            <a:softEdge rad="112500"/>
          </a:effectLst>
        </p:spPr>
      </p:pic>
    </p:spTree>
    <p:extLst>
      <p:ext uri="{BB962C8B-B14F-4D97-AF65-F5344CB8AC3E}">
        <p14:creationId xmlns:p14="http://schemas.microsoft.com/office/powerpoint/2010/main" val="27600425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28"/>
            <a:ext cx="12588875" cy="731809"/>
          </a:xfrm>
          <a:prstGeom prst="rect">
            <a:avLst/>
          </a:prstGeom>
          <a:solidFill>
            <a:schemeClr val="accent2">
              <a:lumMod val="60000"/>
              <a:lumOff val="40000"/>
              <a:alpha val="57000"/>
            </a:schemeClr>
          </a:solidFill>
          <a:ln w="28575">
            <a:noFill/>
          </a:ln>
        </p:spPr>
        <p:txBody>
          <a:bodyPr wrap="square" lIns="115132" tIns="57566" rIns="115132" bIns="57566">
            <a:spAutoFit/>
          </a:bodyPr>
          <a:lstStyle/>
          <a:p>
            <a:pPr algn="ctr">
              <a:defRPr/>
            </a:pPr>
            <a:r>
              <a:rPr lang="id-ID" sz="4000" b="1" dirty="0" smtClean="0">
                <a:latin typeface="Britannic Bold" pitchFamily="34" charset="0"/>
                <a:cs typeface="Arial" charset="0"/>
              </a:rPr>
              <a:t>BPBD KABUPATEN KARANGANYAR</a:t>
            </a:r>
            <a:endParaRPr lang="en-US" sz="4000" b="1" spc="63" dirty="0">
              <a:ln w="12700" cmpd="sng">
                <a:solidFill>
                  <a:schemeClr val="accent6">
                    <a:satMod val="120000"/>
                    <a:shade val="80000"/>
                  </a:schemeClr>
                </a:solidFill>
                <a:prstDash val="solid"/>
              </a:ln>
              <a:effectLst>
                <a:glow rad="53100">
                  <a:schemeClr val="accent6">
                    <a:satMod val="180000"/>
                    <a:alpha val="30000"/>
                  </a:schemeClr>
                </a:glow>
              </a:effectLst>
              <a:latin typeface="Britannic Bold" pitchFamily="34" charset="0"/>
              <a:cs typeface="Arial" charset="0"/>
            </a:endParaRPr>
          </a:p>
        </p:txBody>
      </p:sp>
      <p:sp>
        <p:nvSpPr>
          <p:cNvPr id="3" name="Rectangle 2"/>
          <p:cNvSpPr/>
          <p:nvPr/>
        </p:nvSpPr>
        <p:spPr>
          <a:xfrm>
            <a:off x="503237" y="3717456"/>
            <a:ext cx="11120173" cy="2424581"/>
          </a:xfrm>
          <a:prstGeom prst="rect">
            <a:avLst/>
          </a:prstGeom>
          <a:solidFill>
            <a:schemeClr val="accent2">
              <a:lumMod val="60000"/>
              <a:lumOff val="40000"/>
              <a:alpha val="57000"/>
            </a:schemeClr>
          </a:solidFill>
          <a:ln w="28575">
            <a:noFill/>
          </a:ln>
        </p:spPr>
        <p:txBody>
          <a:bodyPr wrap="square" lIns="115132" tIns="57566" rIns="115132" bIns="57566">
            <a:spAutoFit/>
          </a:bodyPr>
          <a:lstStyle/>
          <a:p>
            <a:pPr>
              <a:defRPr/>
            </a:pPr>
            <a:r>
              <a:rPr lang="id-ID" sz="3000" dirty="0" smtClean="0">
                <a:latin typeface="Berlin Sans FB" pitchFamily="34" charset="0"/>
                <a:cs typeface="Arial" charset="0"/>
              </a:rPr>
              <a:t>Dalam perkembangan terbitlah Peraturan Daerah Kabupaten Karanganyar Nomor 23 Tahun 2015 tentang Penyelenggaraan Penanggulangan Bencana dimana secara jelas diatur tentang asas, prinsip, kewajiban dan tanggungjawab, kewenangan, tugas dan fungsi BPBD</a:t>
            </a:r>
            <a:endParaRPr lang="en-US" sz="3000" b="1" spc="63" dirty="0">
              <a:ln w="12700" cmpd="sng">
                <a:solidFill>
                  <a:schemeClr val="accent6">
                    <a:satMod val="120000"/>
                    <a:shade val="80000"/>
                  </a:schemeClr>
                </a:solidFill>
                <a:prstDash val="solid"/>
              </a:ln>
              <a:effectLst>
                <a:glow rad="53100">
                  <a:schemeClr val="accent6">
                    <a:satMod val="180000"/>
                    <a:alpha val="30000"/>
                  </a:schemeClr>
                </a:glow>
              </a:effectLst>
              <a:latin typeface="Berlin Sans FB" pitchFamily="34" charset="0"/>
              <a:cs typeface="Arial" charset="0"/>
            </a:endParaRPr>
          </a:p>
        </p:txBody>
      </p:sp>
      <p:sp>
        <p:nvSpPr>
          <p:cNvPr id="4" name="TextBox 3"/>
          <p:cNvSpPr txBox="1"/>
          <p:nvPr/>
        </p:nvSpPr>
        <p:spPr>
          <a:xfrm>
            <a:off x="427037" y="1921509"/>
            <a:ext cx="11658600" cy="1477328"/>
          </a:xfrm>
          <a:prstGeom prst="rect">
            <a:avLst/>
          </a:prstGeom>
          <a:noFill/>
        </p:spPr>
        <p:txBody>
          <a:bodyPr wrap="square" rtlCol="0">
            <a:spAutoFit/>
          </a:bodyPr>
          <a:lstStyle/>
          <a:p>
            <a:r>
              <a:rPr lang="id-ID" sz="3000" dirty="0" smtClean="0"/>
              <a:t>Dibentuk berdasarkan Peraturan Daerah Kabupaten Karanganyar Nomor 8 Tahun 2011 tentang Organisasi dan Tata Kerja Badan Penanggulangan Bencana Daerah</a:t>
            </a:r>
            <a:endParaRPr lang="en-US" sz="3000" dirty="0"/>
          </a:p>
        </p:txBody>
      </p:sp>
      <p:pic>
        <p:nvPicPr>
          <p:cNvPr id="5" name="Picture 3" descr="E:\sip.jpg"/>
          <p:cNvPicPr>
            <a:picLocks noChangeAspect="1" noChangeArrowheads="1"/>
          </p:cNvPicPr>
          <p:nvPr/>
        </p:nvPicPr>
        <p:blipFill>
          <a:blip r:embed="rId2"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21779919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621" y="20677"/>
            <a:ext cx="11644709" cy="978031"/>
          </a:xfrm>
          <a:prstGeom prst="rect">
            <a:avLst/>
          </a:prstGeom>
          <a:noFill/>
        </p:spPr>
        <p:txBody>
          <a:bodyPr wrap="square" lIns="115132" tIns="57566" rIns="115132" bIns="57566">
            <a:spAutoFit/>
          </a:bodyPr>
          <a:lstStyle/>
          <a:p>
            <a:pPr algn="ctr"/>
            <a:r>
              <a:rPr lang="en-US" sz="2800" b="1" dirty="0" smtClean="0">
                <a:ln w="18000">
                  <a:solidFill>
                    <a:schemeClr val="tx1"/>
                  </a:solidFill>
                  <a:prstDash val="solid"/>
                  <a:miter lim="800000"/>
                </a:ln>
                <a:noFill/>
                <a:effectLst>
                  <a:outerShdw blurRad="25500" dist="23000" dir="7020000" algn="tl">
                    <a:srgbClr val="000000">
                      <a:alpha val="50000"/>
                    </a:srgbClr>
                  </a:outerShdw>
                </a:effectLst>
                <a:latin typeface="Arial Rounded MT Bold" pitchFamily="34" charset="0"/>
              </a:rPr>
              <a:t>VISI DAN MISI</a:t>
            </a:r>
          </a:p>
          <a:p>
            <a:pPr algn="ctr"/>
            <a:r>
              <a:rPr lang="en-US" sz="2800" b="1" dirty="0" smtClean="0">
                <a:ln w="18000">
                  <a:solidFill>
                    <a:schemeClr val="tx1"/>
                  </a:solidFill>
                  <a:prstDash val="solid"/>
                  <a:miter lim="800000"/>
                </a:ln>
                <a:noFill/>
                <a:effectLst>
                  <a:outerShdw blurRad="25500" dist="23000" dir="7020000" algn="tl">
                    <a:srgbClr val="000000">
                      <a:alpha val="50000"/>
                    </a:srgbClr>
                  </a:outerShdw>
                </a:effectLst>
                <a:latin typeface="Arial Rounded MT Bold" pitchFamily="34" charset="0"/>
              </a:rPr>
              <a:t>BPBD KABUPATEN KARANGANYAR</a:t>
            </a:r>
            <a:endParaRPr lang="en-US" sz="2800" b="1" dirty="0">
              <a:ln w="18000">
                <a:solidFill>
                  <a:schemeClr val="tx1"/>
                </a:solidFill>
                <a:prstDash val="solid"/>
                <a:miter lim="800000"/>
              </a:ln>
              <a:noFill/>
              <a:effectLst>
                <a:outerShdw blurRad="25500" dist="23000" dir="7020000" algn="tl">
                  <a:srgbClr val="000000">
                    <a:alpha val="50000"/>
                  </a:srgbClr>
                </a:outerShdw>
              </a:effectLst>
              <a:latin typeface="Arial Rounded MT Bold" pitchFamily="34" charset="0"/>
            </a:endParaRPr>
          </a:p>
        </p:txBody>
      </p:sp>
      <p:sp>
        <p:nvSpPr>
          <p:cNvPr id="5" name="Rectangle 4"/>
          <p:cNvSpPr/>
          <p:nvPr/>
        </p:nvSpPr>
        <p:spPr>
          <a:xfrm>
            <a:off x="3170237" y="998237"/>
            <a:ext cx="5123355" cy="648000"/>
          </a:xfrm>
          <a:prstGeom prst="rect">
            <a:avLst/>
          </a:prstGeom>
          <a:solidFill>
            <a:schemeClr val="accent3">
              <a:lumMod val="60000"/>
              <a:lumOff val="40000"/>
              <a:alpha val="57000"/>
            </a:schemeClr>
          </a:solidFill>
          <a:ln w="28575">
            <a:solidFill>
              <a:schemeClr val="accent1">
                <a:lumMod val="75000"/>
              </a:schemeClr>
            </a:solidFill>
          </a:ln>
        </p:spPr>
        <p:txBody>
          <a:bodyPr wrap="square" lIns="115132" tIns="57566" rIns="115132" bIns="57566">
            <a:spAutoFit/>
          </a:bodyPr>
          <a:lstStyle/>
          <a:p>
            <a:pPr algn="ctr"/>
            <a:r>
              <a:rPr lang="en-US" sz="3600" b="1" spc="63" dirty="0" smtClean="0">
                <a:ln w="12700" cmpd="sng">
                  <a:solidFill>
                    <a:schemeClr val="accent6">
                      <a:satMod val="120000"/>
                      <a:shade val="80000"/>
                    </a:schemeClr>
                  </a:solidFill>
                  <a:prstDash val="solid"/>
                </a:ln>
                <a:effectLst>
                  <a:glow rad="53100">
                    <a:schemeClr val="accent6">
                      <a:satMod val="180000"/>
                      <a:alpha val="30000"/>
                    </a:schemeClr>
                  </a:glow>
                </a:effectLst>
              </a:rPr>
              <a:t>VISI</a:t>
            </a:r>
            <a:endParaRPr lang="en-US" sz="3600" b="1" spc="63" dirty="0">
              <a:ln w="12700" cmpd="sng">
                <a:solidFill>
                  <a:schemeClr val="accent6">
                    <a:satMod val="120000"/>
                    <a:shade val="80000"/>
                  </a:schemeClr>
                </a:solidFill>
                <a:prstDash val="solid"/>
              </a:ln>
              <a:effectLst>
                <a:glow rad="53100">
                  <a:schemeClr val="accent6">
                    <a:satMod val="180000"/>
                    <a:alpha val="30000"/>
                  </a:schemeClr>
                </a:glow>
              </a:effectLst>
            </a:endParaRPr>
          </a:p>
        </p:txBody>
      </p:sp>
      <p:sp>
        <p:nvSpPr>
          <p:cNvPr id="6" name="Rectangle 5"/>
          <p:cNvSpPr/>
          <p:nvPr/>
        </p:nvSpPr>
        <p:spPr>
          <a:xfrm>
            <a:off x="0" y="1646237"/>
            <a:ext cx="12169246" cy="1224252"/>
          </a:xfrm>
          <a:prstGeom prst="rect">
            <a:avLst/>
          </a:prstGeom>
          <a:solidFill>
            <a:schemeClr val="accent2">
              <a:lumMod val="60000"/>
              <a:lumOff val="40000"/>
              <a:alpha val="57000"/>
            </a:schemeClr>
          </a:solidFill>
          <a:ln w="28575">
            <a:noFill/>
          </a:ln>
        </p:spPr>
        <p:txBody>
          <a:bodyPr wrap="square" lIns="115132" tIns="57566" rIns="115132" bIns="57566">
            <a:spAutoFit/>
          </a:bodyPr>
          <a:lstStyle/>
          <a:p>
            <a:pPr algn="ctr"/>
            <a:r>
              <a:rPr lang="id-ID" sz="3600" b="1" dirty="0" smtClean="0">
                <a:latin typeface="Britannic Bold" pitchFamily="34" charset="0"/>
              </a:rPr>
              <a:t>“</a:t>
            </a:r>
            <a:r>
              <a:rPr lang="en-US" sz="3600" b="1" dirty="0" err="1" smtClean="0">
                <a:latin typeface="Britannic Bold" pitchFamily="34" charset="0"/>
              </a:rPr>
              <a:t>Siaga</a:t>
            </a:r>
            <a:r>
              <a:rPr lang="en-US" sz="3600" b="1" dirty="0" smtClean="0">
                <a:latin typeface="Britannic Bold" pitchFamily="34" charset="0"/>
              </a:rPr>
              <a:t> </a:t>
            </a:r>
            <a:r>
              <a:rPr lang="id-ID" sz="3600" b="1" dirty="0" smtClean="0">
                <a:latin typeface="Britannic Bold" pitchFamily="34" charset="0"/>
              </a:rPr>
              <a:t>Penanggulangan Bencana Tanpa Jeda</a:t>
            </a:r>
            <a:r>
              <a:rPr lang="en-US" sz="3600" b="1" dirty="0" smtClean="0">
                <a:latin typeface="Britannic Bold" pitchFamily="34" charset="0"/>
              </a:rPr>
              <a:t>, </a:t>
            </a:r>
            <a:r>
              <a:rPr lang="en-US" sz="3600" b="1" dirty="0" err="1" smtClean="0">
                <a:latin typeface="Britannic Bold" pitchFamily="34" charset="0"/>
              </a:rPr>
              <a:t>Menuju</a:t>
            </a:r>
            <a:r>
              <a:rPr lang="en-US" sz="3600" b="1" dirty="0" smtClean="0">
                <a:latin typeface="Britannic Bold" pitchFamily="34" charset="0"/>
              </a:rPr>
              <a:t> </a:t>
            </a:r>
            <a:r>
              <a:rPr lang="en-US" sz="3600" b="1" dirty="0" err="1" smtClean="0">
                <a:latin typeface="Britannic Bold" pitchFamily="34" charset="0"/>
              </a:rPr>
              <a:t>Karanganyar</a:t>
            </a:r>
            <a:r>
              <a:rPr lang="en-US" sz="3600" b="1" dirty="0" smtClean="0">
                <a:latin typeface="Britannic Bold" pitchFamily="34" charset="0"/>
              </a:rPr>
              <a:t> </a:t>
            </a:r>
            <a:r>
              <a:rPr lang="en-US" sz="3600" b="1" dirty="0" err="1" smtClean="0">
                <a:latin typeface="Britannic Bold" pitchFamily="34" charset="0"/>
              </a:rPr>
              <a:t>Tangguh</a:t>
            </a:r>
            <a:r>
              <a:rPr lang="en-US" sz="3600" b="1" dirty="0" smtClean="0">
                <a:latin typeface="Britannic Bold" pitchFamily="34" charset="0"/>
              </a:rPr>
              <a:t> </a:t>
            </a:r>
            <a:r>
              <a:rPr lang="en-US" sz="3600" b="1" dirty="0" err="1" smtClean="0">
                <a:latin typeface="Britannic Bold" pitchFamily="34" charset="0"/>
              </a:rPr>
              <a:t>Bencana</a:t>
            </a:r>
            <a:r>
              <a:rPr lang="es-ES" sz="3600" b="1" dirty="0" smtClean="0">
                <a:latin typeface="Britannic Bold" pitchFamily="34" charset="0"/>
              </a:rPr>
              <a:t>“</a:t>
            </a:r>
            <a:endParaRPr lang="en-US" sz="3600" b="1" spc="63" dirty="0">
              <a:ln w="12700" cmpd="sng">
                <a:solidFill>
                  <a:schemeClr val="accent6">
                    <a:satMod val="120000"/>
                    <a:shade val="80000"/>
                  </a:schemeClr>
                </a:solidFill>
                <a:prstDash val="solid"/>
              </a:ln>
              <a:effectLst>
                <a:glow rad="53100">
                  <a:schemeClr val="accent6">
                    <a:satMod val="180000"/>
                    <a:alpha val="30000"/>
                  </a:schemeClr>
                </a:glow>
              </a:effectLst>
              <a:latin typeface="Britannic Bold" pitchFamily="34" charset="0"/>
            </a:endParaRPr>
          </a:p>
        </p:txBody>
      </p:sp>
      <p:sp>
        <p:nvSpPr>
          <p:cNvPr id="7" name="Rectangle 6"/>
          <p:cNvSpPr/>
          <p:nvPr/>
        </p:nvSpPr>
        <p:spPr>
          <a:xfrm>
            <a:off x="1993239" y="2941637"/>
            <a:ext cx="8077861" cy="670254"/>
          </a:xfrm>
          <a:prstGeom prst="rect">
            <a:avLst/>
          </a:prstGeom>
          <a:solidFill>
            <a:schemeClr val="accent3">
              <a:lumMod val="60000"/>
              <a:lumOff val="40000"/>
              <a:alpha val="57000"/>
            </a:schemeClr>
          </a:solidFill>
          <a:ln w="28575">
            <a:solidFill>
              <a:schemeClr val="accent1">
                <a:lumMod val="75000"/>
              </a:schemeClr>
            </a:solidFill>
          </a:ln>
        </p:spPr>
        <p:txBody>
          <a:bodyPr wrap="square" lIns="115132" tIns="57566" rIns="115132" bIns="57566">
            <a:spAutoFit/>
          </a:bodyPr>
          <a:lstStyle/>
          <a:p>
            <a:pPr algn="ctr"/>
            <a:r>
              <a:rPr lang="en-US" sz="3600" b="1" spc="63" dirty="0" smtClean="0">
                <a:ln w="12700" cmpd="sng">
                  <a:solidFill>
                    <a:schemeClr val="accent6">
                      <a:satMod val="120000"/>
                      <a:shade val="80000"/>
                    </a:schemeClr>
                  </a:solidFill>
                  <a:prstDash val="solid"/>
                </a:ln>
                <a:effectLst>
                  <a:glow rad="53100">
                    <a:schemeClr val="accent6">
                      <a:satMod val="180000"/>
                      <a:alpha val="30000"/>
                    </a:schemeClr>
                  </a:glow>
                </a:effectLst>
              </a:rPr>
              <a:t>MISI</a:t>
            </a:r>
            <a:endParaRPr lang="en-US" sz="3600" b="1" spc="63" dirty="0">
              <a:ln w="12700" cmpd="sng">
                <a:solidFill>
                  <a:schemeClr val="accent6">
                    <a:satMod val="120000"/>
                    <a:shade val="80000"/>
                  </a:schemeClr>
                </a:solidFill>
                <a:prstDash val="solid"/>
              </a:ln>
              <a:effectLst>
                <a:glow rad="53100">
                  <a:schemeClr val="accent6">
                    <a:satMod val="180000"/>
                    <a:alpha val="30000"/>
                  </a:schemeClr>
                </a:glow>
              </a:effectLst>
            </a:endParaRPr>
          </a:p>
        </p:txBody>
      </p:sp>
      <p:sp>
        <p:nvSpPr>
          <p:cNvPr id="8" name="Rectangle 7"/>
          <p:cNvSpPr/>
          <p:nvPr/>
        </p:nvSpPr>
        <p:spPr>
          <a:xfrm>
            <a:off x="314722" y="3627437"/>
            <a:ext cx="11644709" cy="3655687"/>
          </a:xfrm>
          <a:prstGeom prst="rect">
            <a:avLst/>
          </a:prstGeom>
          <a:solidFill>
            <a:schemeClr val="accent2">
              <a:lumMod val="60000"/>
              <a:lumOff val="40000"/>
              <a:alpha val="57000"/>
            </a:schemeClr>
          </a:solidFill>
          <a:ln w="28575">
            <a:noFill/>
          </a:ln>
        </p:spPr>
        <p:txBody>
          <a:bodyPr wrap="square" lIns="115132" tIns="57566" rIns="115132" bIns="57566">
            <a:spAutoFit/>
          </a:bodyPr>
          <a:lstStyle/>
          <a:p>
            <a:pPr lvl="0">
              <a:buFont typeface="Wingdings" pitchFamily="2" charset="2"/>
              <a:buChar char="q"/>
            </a:pPr>
            <a:r>
              <a:rPr lang="en-US" dirty="0" smtClean="0">
                <a:latin typeface="Berlin Sans FB" pitchFamily="34" charset="0"/>
              </a:rPr>
              <a:t> </a:t>
            </a:r>
            <a:r>
              <a:rPr lang="id-ID" dirty="0" smtClean="0">
                <a:latin typeface="Berlin Sans FB" pitchFamily="34" charset="0"/>
              </a:rPr>
              <a:t>Memberikan perlindungan  kepada masyarakat dari ancaman bencana;</a:t>
            </a:r>
            <a:endParaRPr lang="en-US" dirty="0" smtClean="0">
              <a:latin typeface="Berlin Sans FB" pitchFamily="34" charset="0"/>
            </a:endParaRPr>
          </a:p>
          <a:p>
            <a:pPr lvl="0">
              <a:buFont typeface="Wingdings" pitchFamily="2" charset="2"/>
              <a:buChar char="q"/>
            </a:pPr>
            <a:r>
              <a:rPr lang="en-US" dirty="0" smtClean="0">
                <a:latin typeface="Berlin Sans FB" pitchFamily="34" charset="0"/>
              </a:rPr>
              <a:t> </a:t>
            </a:r>
            <a:r>
              <a:rPr lang="id-ID" dirty="0" smtClean="0">
                <a:latin typeface="Berlin Sans FB" pitchFamily="34" charset="0"/>
              </a:rPr>
              <a:t>Menyelaraskan peraturan perundang-undangan yang sudah ada;</a:t>
            </a:r>
            <a:endParaRPr lang="en-US" dirty="0" smtClean="0">
              <a:latin typeface="Berlin Sans FB" pitchFamily="34" charset="0"/>
            </a:endParaRPr>
          </a:p>
          <a:p>
            <a:pPr lvl="0">
              <a:buFont typeface="Wingdings" pitchFamily="2" charset="2"/>
              <a:buChar char="q"/>
            </a:pPr>
            <a:r>
              <a:rPr lang="en-US" dirty="0" smtClean="0">
                <a:latin typeface="Berlin Sans FB" pitchFamily="34" charset="0"/>
              </a:rPr>
              <a:t> </a:t>
            </a:r>
            <a:r>
              <a:rPr lang="id-ID" dirty="0" smtClean="0">
                <a:latin typeface="Berlin Sans FB" pitchFamily="34" charset="0"/>
              </a:rPr>
              <a:t>Menjamin terselenggaranya  penanggulangan bencana secara terencana, </a:t>
            </a:r>
            <a:r>
              <a:rPr lang="en-US" dirty="0" smtClean="0">
                <a:latin typeface="Berlin Sans FB" pitchFamily="34" charset="0"/>
              </a:rPr>
              <a:t> </a:t>
            </a:r>
            <a:r>
              <a:rPr lang="id-ID" dirty="0" smtClean="0">
                <a:latin typeface="Berlin Sans FB" pitchFamily="34" charset="0"/>
              </a:rPr>
              <a:t>terpadu, </a:t>
            </a:r>
            <a:r>
              <a:rPr lang="en-US" dirty="0" smtClean="0">
                <a:latin typeface="Berlin Sans FB" pitchFamily="34" charset="0"/>
              </a:rPr>
              <a:t> </a:t>
            </a:r>
          </a:p>
          <a:p>
            <a:pPr lvl="0"/>
            <a:r>
              <a:rPr lang="en-US" dirty="0">
                <a:latin typeface="Berlin Sans FB" pitchFamily="34" charset="0"/>
              </a:rPr>
              <a:t> </a:t>
            </a:r>
            <a:r>
              <a:rPr lang="en-US" dirty="0" smtClean="0">
                <a:latin typeface="Berlin Sans FB" pitchFamily="34" charset="0"/>
              </a:rPr>
              <a:t>    </a:t>
            </a:r>
            <a:r>
              <a:rPr lang="id-ID" dirty="0" smtClean="0">
                <a:latin typeface="Berlin Sans FB" pitchFamily="34" charset="0"/>
              </a:rPr>
              <a:t>terkoordinasi, dan menyeluruh;</a:t>
            </a:r>
            <a:endParaRPr lang="en-US" dirty="0" smtClean="0">
              <a:latin typeface="Berlin Sans FB" pitchFamily="34" charset="0"/>
            </a:endParaRPr>
          </a:p>
          <a:p>
            <a:pPr lvl="0">
              <a:buFont typeface="Wingdings" pitchFamily="2" charset="2"/>
              <a:buChar char="q"/>
            </a:pPr>
            <a:r>
              <a:rPr lang="id-ID" dirty="0" smtClean="0">
                <a:latin typeface="Berlin Sans FB" pitchFamily="34" charset="0"/>
              </a:rPr>
              <a:t>Menghargai budaya dan ke</a:t>
            </a:r>
            <a:r>
              <a:rPr lang="en-US" dirty="0" smtClean="0">
                <a:latin typeface="Berlin Sans FB" pitchFamily="34" charset="0"/>
              </a:rPr>
              <a:t>a</a:t>
            </a:r>
            <a:r>
              <a:rPr lang="id-ID" dirty="0" smtClean="0">
                <a:latin typeface="Berlin Sans FB" pitchFamily="34" charset="0"/>
              </a:rPr>
              <a:t>rifan lokal;</a:t>
            </a:r>
            <a:endParaRPr lang="en-US" dirty="0" smtClean="0">
              <a:latin typeface="Berlin Sans FB" pitchFamily="34" charset="0"/>
            </a:endParaRPr>
          </a:p>
          <a:p>
            <a:pPr lvl="0">
              <a:buFont typeface="Wingdings" pitchFamily="2" charset="2"/>
              <a:buChar char="q"/>
            </a:pPr>
            <a:r>
              <a:rPr lang="id-ID" dirty="0" smtClean="0">
                <a:latin typeface="Berlin Sans FB" pitchFamily="34" charset="0"/>
              </a:rPr>
              <a:t>Membangun partisipasi dan kemitraan publik serta swasta;</a:t>
            </a:r>
            <a:endParaRPr lang="en-US" dirty="0" smtClean="0">
              <a:latin typeface="Berlin Sans FB" pitchFamily="34" charset="0"/>
            </a:endParaRPr>
          </a:p>
          <a:p>
            <a:pPr lvl="0">
              <a:buFont typeface="Wingdings" pitchFamily="2" charset="2"/>
              <a:buChar char="q"/>
            </a:pPr>
            <a:r>
              <a:rPr lang="id-ID" dirty="0" smtClean="0">
                <a:latin typeface="Berlin Sans FB" pitchFamily="34" charset="0"/>
              </a:rPr>
              <a:t>Mendorong semangat gotong royong kesetiakawanan dan kesederhanaan; dan</a:t>
            </a:r>
            <a:endParaRPr lang="en-US" dirty="0" smtClean="0">
              <a:latin typeface="Berlin Sans FB" pitchFamily="34" charset="0"/>
            </a:endParaRPr>
          </a:p>
          <a:p>
            <a:pPr lvl="0">
              <a:buFont typeface="Wingdings" pitchFamily="2" charset="2"/>
              <a:buChar char="q"/>
            </a:pPr>
            <a:r>
              <a:rPr lang="id-ID" dirty="0" smtClean="0">
                <a:latin typeface="Berlin Sans FB" pitchFamily="34" charset="0"/>
              </a:rPr>
              <a:t>Menciptakan perdamaian dalam kehidupan bermasyarakat</a:t>
            </a:r>
            <a:r>
              <a:rPr lang="en-US" dirty="0" smtClean="0">
                <a:latin typeface="Berlin Sans FB" pitchFamily="34" charset="0"/>
              </a:rPr>
              <a:t>, </a:t>
            </a:r>
            <a:r>
              <a:rPr lang="id-ID" dirty="0" smtClean="0">
                <a:latin typeface="Berlin Sans FB" pitchFamily="34" charset="0"/>
              </a:rPr>
              <a:t>berbangsa dan bernegara.</a:t>
            </a:r>
            <a:endParaRPr lang="en-US" dirty="0" smtClean="0">
              <a:latin typeface="Berlin Sans FB" pitchFamily="34" charset="0"/>
            </a:endParaRPr>
          </a:p>
          <a:p>
            <a:pPr lvl="0">
              <a:buFont typeface="Wingdings" pitchFamily="2" charset="2"/>
              <a:buChar char="q"/>
            </a:pPr>
            <a:r>
              <a:rPr lang="en-US" dirty="0" err="1" smtClean="0">
                <a:latin typeface="Berlin Sans FB" pitchFamily="34" charset="0"/>
              </a:rPr>
              <a:t>Melaksanakan</a:t>
            </a:r>
            <a:r>
              <a:rPr lang="en-US" dirty="0" smtClean="0">
                <a:latin typeface="Berlin Sans FB" pitchFamily="34" charset="0"/>
              </a:rPr>
              <a:t> </a:t>
            </a:r>
            <a:r>
              <a:rPr lang="en-US" dirty="0" err="1" smtClean="0">
                <a:latin typeface="Berlin Sans FB" pitchFamily="34" charset="0"/>
              </a:rPr>
              <a:t>tugas</a:t>
            </a:r>
            <a:r>
              <a:rPr lang="en-US" dirty="0" smtClean="0">
                <a:latin typeface="Berlin Sans FB" pitchFamily="34" charset="0"/>
              </a:rPr>
              <a:t> </a:t>
            </a:r>
            <a:r>
              <a:rPr lang="en-US" dirty="0" err="1" smtClean="0">
                <a:latin typeface="Berlin Sans FB" pitchFamily="34" charset="0"/>
              </a:rPr>
              <a:t>penanggulangan</a:t>
            </a:r>
            <a:r>
              <a:rPr lang="en-US" dirty="0" smtClean="0">
                <a:latin typeface="Berlin Sans FB" pitchFamily="34" charset="0"/>
              </a:rPr>
              <a:t> </a:t>
            </a:r>
            <a:r>
              <a:rPr lang="en-US" dirty="0" err="1" smtClean="0">
                <a:latin typeface="Berlin Sans FB" pitchFamily="34" charset="0"/>
              </a:rPr>
              <a:t>bencana</a:t>
            </a:r>
            <a:r>
              <a:rPr lang="en-US" dirty="0" smtClean="0">
                <a:latin typeface="Berlin Sans FB" pitchFamily="34" charset="0"/>
              </a:rPr>
              <a:t> </a:t>
            </a:r>
            <a:r>
              <a:rPr lang="en-US" dirty="0" err="1" smtClean="0">
                <a:latin typeface="Berlin Sans FB" pitchFamily="34" charset="0"/>
              </a:rPr>
              <a:t>tanpa</a:t>
            </a:r>
            <a:r>
              <a:rPr lang="en-US" dirty="0" smtClean="0">
                <a:latin typeface="Berlin Sans FB" pitchFamily="34" charset="0"/>
              </a:rPr>
              <a:t> </a:t>
            </a:r>
            <a:r>
              <a:rPr lang="en-US" dirty="0" err="1" smtClean="0">
                <a:latin typeface="Berlin Sans FB" pitchFamily="34" charset="0"/>
              </a:rPr>
              <a:t>memandang</a:t>
            </a:r>
            <a:r>
              <a:rPr lang="en-US" dirty="0" smtClean="0">
                <a:latin typeface="Berlin Sans FB" pitchFamily="34" charset="0"/>
              </a:rPr>
              <a:t> </a:t>
            </a:r>
            <a:r>
              <a:rPr lang="en-US" dirty="0" err="1" smtClean="0">
                <a:latin typeface="Berlin Sans FB" pitchFamily="34" charset="0"/>
              </a:rPr>
              <a:t>waktu</a:t>
            </a:r>
            <a:r>
              <a:rPr lang="en-US" dirty="0" smtClean="0">
                <a:latin typeface="Berlin Sans FB" pitchFamily="34" charset="0"/>
              </a:rPr>
              <a:t> demi</a:t>
            </a:r>
            <a:r>
              <a:rPr lang="en-US" dirty="0">
                <a:latin typeface="Berlin Sans FB" pitchFamily="34" charset="0"/>
              </a:rPr>
              <a:t> </a:t>
            </a:r>
            <a:r>
              <a:rPr lang="en-US" dirty="0" smtClean="0">
                <a:latin typeface="Berlin Sans FB" pitchFamily="34" charset="0"/>
              </a:rPr>
              <a:t>  </a:t>
            </a:r>
          </a:p>
          <a:p>
            <a:pPr lvl="0"/>
            <a:r>
              <a:rPr lang="en-US" dirty="0">
                <a:latin typeface="Berlin Sans FB" pitchFamily="34" charset="0"/>
              </a:rPr>
              <a:t> </a:t>
            </a:r>
            <a:r>
              <a:rPr lang="en-US" dirty="0" smtClean="0">
                <a:latin typeface="Berlin Sans FB" pitchFamily="34" charset="0"/>
              </a:rPr>
              <a:t>   </a:t>
            </a:r>
            <a:r>
              <a:rPr lang="en-US" dirty="0" err="1" smtClean="0">
                <a:latin typeface="Berlin Sans FB" pitchFamily="34" charset="0"/>
              </a:rPr>
              <a:t>terciptanya</a:t>
            </a:r>
            <a:r>
              <a:rPr lang="en-US" dirty="0" smtClean="0">
                <a:latin typeface="Berlin Sans FB" pitchFamily="34" charset="0"/>
              </a:rPr>
              <a:t> </a:t>
            </a:r>
            <a:r>
              <a:rPr lang="en-US" dirty="0" err="1" smtClean="0">
                <a:latin typeface="Berlin Sans FB" pitchFamily="34" charset="0"/>
              </a:rPr>
              <a:t>ketentraman</a:t>
            </a:r>
            <a:r>
              <a:rPr lang="en-US" dirty="0" smtClean="0">
                <a:latin typeface="Berlin Sans FB" pitchFamily="34" charset="0"/>
              </a:rPr>
              <a:t> </a:t>
            </a:r>
            <a:r>
              <a:rPr lang="en-US" dirty="0" err="1" smtClean="0">
                <a:latin typeface="Berlin Sans FB" pitchFamily="34" charset="0"/>
              </a:rPr>
              <a:t>masyarakat</a:t>
            </a:r>
            <a:r>
              <a:rPr lang="en-US" dirty="0" smtClean="0">
                <a:latin typeface="Berlin Sans FB" pitchFamily="34" charset="0"/>
              </a:rPr>
              <a:t>.</a:t>
            </a:r>
            <a:endParaRPr lang="en-US" b="1" spc="63" dirty="0">
              <a:ln w="12700" cmpd="sng">
                <a:solidFill>
                  <a:schemeClr val="accent6">
                    <a:satMod val="120000"/>
                    <a:shade val="80000"/>
                  </a:schemeClr>
                </a:solidFill>
                <a:prstDash val="solid"/>
              </a:ln>
              <a:effectLst>
                <a:glow rad="53100">
                  <a:schemeClr val="accent6">
                    <a:satMod val="180000"/>
                    <a:alpha val="30000"/>
                  </a:schemeClr>
                </a:glow>
              </a:effectLst>
              <a:latin typeface="Berlin Sans FB" pitchFamily="34" charset="0"/>
            </a:endParaRPr>
          </a:p>
        </p:txBody>
      </p:sp>
      <p:pic>
        <p:nvPicPr>
          <p:cNvPr id="9" name="Picture 3" descr="E:\sip.jpg"/>
          <p:cNvPicPr>
            <a:picLocks noChangeAspect="1" noChangeArrowheads="1"/>
          </p:cNvPicPr>
          <p:nvPr/>
        </p:nvPicPr>
        <p:blipFill>
          <a:blip r:embed="rId2" cstate="print"/>
          <a:srcRect/>
          <a:stretch>
            <a:fillRect/>
          </a:stretch>
        </p:blipFill>
        <p:spPr bwMode="auto">
          <a:xfrm>
            <a:off x="11247437" y="6142037"/>
            <a:ext cx="1045029" cy="1143000"/>
          </a:xfrm>
          <a:prstGeom prst="ellipse">
            <a:avLst/>
          </a:prstGeom>
          <a:ln>
            <a:noFill/>
          </a:ln>
          <a:effectLst>
            <a:softEdge rad="112500"/>
          </a:effectLst>
        </p:spPr>
      </p:pic>
    </p:spTree>
    <p:extLst>
      <p:ext uri="{BB962C8B-B14F-4D97-AF65-F5344CB8AC3E}">
        <p14:creationId xmlns:p14="http://schemas.microsoft.com/office/powerpoint/2010/main" val="42803122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gan Struktur.jpg"/>
          <p:cNvPicPr>
            <a:picLocks noChangeAspect="1"/>
          </p:cNvPicPr>
          <p:nvPr/>
        </p:nvPicPr>
        <p:blipFill>
          <a:blip r:embed="rId2" cstate="print"/>
          <a:stretch>
            <a:fillRect/>
          </a:stretch>
        </p:blipFill>
        <p:spPr>
          <a:xfrm>
            <a:off x="403554" y="1144740"/>
            <a:ext cx="11682083" cy="6292697"/>
          </a:xfrm>
          <a:prstGeom prst="rect">
            <a:avLst/>
          </a:prstGeom>
        </p:spPr>
      </p:pic>
      <p:sp>
        <p:nvSpPr>
          <p:cNvPr id="5" name="Rectangle 4"/>
          <p:cNvSpPr/>
          <p:nvPr/>
        </p:nvSpPr>
        <p:spPr>
          <a:xfrm>
            <a:off x="1309952" y="122237"/>
            <a:ext cx="9861285" cy="808754"/>
          </a:xfrm>
          <a:prstGeom prst="rect">
            <a:avLst/>
          </a:prstGeom>
          <a:solidFill>
            <a:schemeClr val="accent3">
              <a:lumMod val="60000"/>
              <a:lumOff val="40000"/>
              <a:alpha val="57000"/>
            </a:schemeClr>
          </a:solidFill>
          <a:ln w="28575">
            <a:solidFill>
              <a:schemeClr val="accent1">
                <a:lumMod val="75000"/>
              </a:schemeClr>
            </a:solidFill>
          </a:ln>
        </p:spPr>
        <p:txBody>
          <a:bodyPr wrap="square" lIns="115132" tIns="57566" rIns="115132" bIns="57566">
            <a:spAutoFit/>
          </a:bodyPr>
          <a:lstStyle/>
          <a:p>
            <a:r>
              <a:rPr lang="en-US" sz="4500" b="1" spc="63" dirty="0" smtClean="0">
                <a:ln w="12700" cmpd="sng">
                  <a:solidFill>
                    <a:schemeClr val="accent6">
                      <a:satMod val="120000"/>
                      <a:shade val="80000"/>
                    </a:schemeClr>
                  </a:solidFill>
                  <a:prstDash val="solid"/>
                </a:ln>
                <a:effectLst>
                  <a:glow rad="53100">
                    <a:schemeClr val="accent6">
                      <a:satMod val="180000"/>
                      <a:alpha val="30000"/>
                    </a:schemeClr>
                  </a:glow>
                </a:effectLst>
              </a:rPr>
              <a:t>STRUKTUR ORGANISASI</a:t>
            </a:r>
            <a:endParaRPr lang="en-US" sz="4500" b="1" spc="63" dirty="0">
              <a:ln w="12700" cmpd="sng">
                <a:solidFill>
                  <a:schemeClr val="accent6">
                    <a:satMod val="120000"/>
                    <a:shade val="80000"/>
                  </a:schemeClr>
                </a:solidFill>
                <a:prstDash val="solid"/>
              </a:ln>
              <a:effectLst>
                <a:glow rad="53100">
                  <a:schemeClr val="accent6">
                    <a:satMod val="180000"/>
                    <a:alpha val="30000"/>
                  </a:schemeClr>
                </a:glow>
              </a:effectLst>
            </a:endParaRPr>
          </a:p>
        </p:txBody>
      </p:sp>
      <p:pic>
        <p:nvPicPr>
          <p:cNvPr id="6" name="Picture 3" descr="E:\sip.jpg"/>
          <p:cNvPicPr>
            <a:picLocks noChangeAspect="1" noChangeArrowheads="1"/>
          </p:cNvPicPr>
          <p:nvPr/>
        </p:nvPicPr>
        <p:blipFill>
          <a:blip r:embed="rId3" cstate="print"/>
          <a:srcRect/>
          <a:stretch>
            <a:fillRect/>
          </a:stretch>
        </p:blipFill>
        <p:spPr bwMode="auto">
          <a:xfrm>
            <a:off x="10968158" y="5913437"/>
            <a:ext cx="1159271" cy="1267952"/>
          </a:xfrm>
          <a:prstGeom prst="ellipse">
            <a:avLst/>
          </a:prstGeom>
          <a:ln>
            <a:noFill/>
          </a:ln>
          <a:effectLst>
            <a:softEdge rad="112500"/>
          </a:effectLst>
        </p:spPr>
      </p:pic>
    </p:spTree>
    <p:extLst>
      <p:ext uri="{BB962C8B-B14F-4D97-AF65-F5344CB8AC3E}">
        <p14:creationId xmlns:p14="http://schemas.microsoft.com/office/powerpoint/2010/main" val="13732020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2682</TotalTime>
  <Words>2652</Words>
  <Application>Microsoft Office PowerPoint</Application>
  <PresentationFormat>Custom</PresentationFormat>
  <Paragraphs>880</Paragraphs>
  <Slides>46</Slides>
  <Notes>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Jumlah Personil BPBD Kabupaten Karanganyar</vt:lpstr>
      <vt:lpstr>Dasar Pembentukan Satuan Tugas (SATGAS) Penanggulangan Bencana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PRIMAKOM.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BADAN PENANGGULANGAN BENCANA DAERAH KABUPATEN KARANGANYAR</dc:title>
  <dc:creator>Microsoft</dc:creator>
  <cp:lastModifiedBy>BPBD AMD</cp:lastModifiedBy>
  <cp:revision>319</cp:revision>
  <dcterms:created xsi:type="dcterms:W3CDTF">2013-01-29T12:45:03Z</dcterms:created>
  <dcterms:modified xsi:type="dcterms:W3CDTF">2017-09-11T15:08:47Z</dcterms:modified>
</cp:coreProperties>
</file>