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0.jpg" ContentType="image/jpg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49"/>
  </p:notesMasterIdLst>
  <p:handoutMasterIdLst>
    <p:handoutMasterId r:id="rId50"/>
  </p:handoutMasterIdLst>
  <p:sldIdLst>
    <p:sldId id="336" r:id="rId4"/>
    <p:sldId id="1029" r:id="rId5"/>
    <p:sldId id="900" r:id="rId6"/>
    <p:sldId id="1030" r:id="rId7"/>
    <p:sldId id="377" r:id="rId8"/>
    <p:sldId id="259" r:id="rId9"/>
    <p:sldId id="1031" r:id="rId10"/>
    <p:sldId id="376" r:id="rId11"/>
    <p:sldId id="285" r:id="rId12"/>
    <p:sldId id="375" r:id="rId13"/>
    <p:sldId id="295" r:id="rId14"/>
    <p:sldId id="332" r:id="rId15"/>
    <p:sldId id="291" r:id="rId16"/>
    <p:sldId id="307" r:id="rId17"/>
    <p:sldId id="343" r:id="rId18"/>
    <p:sldId id="314" r:id="rId19"/>
    <p:sldId id="273" r:id="rId20"/>
    <p:sldId id="309" r:id="rId21"/>
    <p:sldId id="312" r:id="rId22"/>
    <p:sldId id="338" r:id="rId23"/>
    <p:sldId id="341" r:id="rId24"/>
    <p:sldId id="315" r:id="rId25"/>
    <p:sldId id="316" r:id="rId26"/>
    <p:sldId id="318" r:id="rId27"/>
    <p:sldId id="319" r:id="rId28"/>
    <p:sldId id="321" r:id="rId29"/>
    <p:sldId id="342" r:id="rId30"/>
    <p:sldId id="360" r:id="rId31"/>
    <p:sldId id="1034" r:id="rId32"/>
    <p:sldId id="333" r:id="rId33"/>
    <p:sldId id="1033" r:id="rId34"/>
    <p:sldId id="362" r:id="rId35"/>
    <p:sldId id="324" r:id="rId36"/>
    <p:sldId id="323" r:id="rId37"/>
    <p:sldId id="325" r:id="rId38"/>
    <p:sldId id="1032" r:id="rId39"/>
    <p:sldId id="326" r:id="rId40"/>
    <p:sldId id="335" r:id="rId41"/>
    <p:sldId id="328" r:id="rId42"/>
    <p:sldId id="373" r:id="rId43"/>
    <p:sldId id="329" r:id="rId44"/>
    <p:sldId id="371" r:id="rId45"/>
    <p:sldId id="330" r:id="rId46"/>
    <p:sldId id="331" r:id="rId47"/>
    <p:sldId id="261" r:id="rId4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949"/>
    <a:srgbClr val="1C7DE1"/>
    <a:srgbClr val="F4BD2D"/>
    <a:srgbClr val="F07624"/>
    <a:srgbClr val="1ED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howGuides="1">
      <p:cViewPr varScale="1">
        <p:scale>
          <a:sx n="91" d="100"/>
          <a:sy n="91" d="100"/>
        </p:scale>
        <p:origin x="79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#4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D8975-3E01-446C-BD4A-E0FD53C4A0F6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DBEAEAF3-3414-487B-975C-6338A9623601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ID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CD323-AAA9-4C4A-B31C-7F2F3664B2EA}" type="parTrans" cxnId="{1B9CB858-8783-4B05-BFC9-FA5F34C78290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4C3A0-B37E-483A-BFE5-F6EC896F13D6}" type="sibTrans" cxnId="{1B9CB858-8783-4B05-BFC9-FA5F34C78290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BE94A-534F-4D2F-965A-27DFCF2550D7}">
      <dgm:prSet phldrT="[Text]" custT="1"/>
      <dgm:spPr/>
      <dgm:t>
        <a:bodyPr/>
        <a:lstStyle/>
        <a:p>
          <a:pPr marL="0" indent="0">
            <a:buFont typeface="+mj-lt"/>
            <a:buNone/>
          </a:pPr>
          <a:r>
            <a:rPr lang="en-US" sz="1300" b="1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Pasal</a:t>
          </a:r>
          <a:r>
            <a:rPr lang="en-US" sz="1300" b="1" spc="-1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spc="-5" dirty="0">
              <a:latin typeface="Times New Roman" panose="02020603050405020304" pitchFamily="18" charset="0"/>
              <a:cs typeface="Times New Roman" panose="02020603050405020304" pitchFamily="18" charset="0"/>
            </a:rPr>
            <a:t>28</a:t>
          </a:r>
          <a:r>
            <a:rPr lang="en-US" sz="1300" b="1" spc="-1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en-US" sz="1300" b="1" spc="-1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spc="-5" dirty="0">
              <a:latin typeface="Times New Roman" panose="02020603050405020304" pitchFamily="18" charset="0"/>
              <a:cs typeface="Times New Roman" panose="02020603050405020304" pitchFamily="18" charset="0"/>
            </a:rPr>
            <a:t>UUD</a:t>
          </a:r>
          <a:r>
            <a:rPr lang="en-US" sz="1300" b="1" spc="-1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spc="-5" dirty="0">
              <a:latin typeface="Times New Roman" panose="02020603050405020304" pitchFamily="18" charset="0"/>
              <a:cs typeface="Times New Roman" panose="02020603050405020304" pitchFamily="18" charset="0"/>
            </a:rPr>
            <a:t>NRI</a:t>
          </a:r>
          <a:r>
            <a:rPr lang="en-US" sz="1300" b="1" spc="-1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n-US" sz="1300" b="1" spc="-2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spc="-5" dirty="0">
              <a:latin typeface="Times New Roman" panose="02020603050405020304" pitchFamily="18" charset="0"/>
              <a:cs typeface="Times New Roman" panose="02020603050405020304" pitchFamily="18" charset="0"/>
            </a:rPr>
            <a:t>1945 </a:t>
          </a:r>
          <a:r>
            <a:rPr lang="id-ID" sz="1300" dirty="0">
              <a:latin typeface="Times New Roman" pitchFamily="18" charset="0"/>
              <a:cs typeface="Times New Roman" pitchFamily="18" charset="0"/>
            </a:rPr>
            <a:t>Undang-undang Dasar Negara Republik Indonesia (UUD NRI) Tahun 1945</a:t>
          </a:r>
          <a:r>
            <a:rPr lang="en-US" sz="1300" dirty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300" dirty="0" err="1">
              <a:latin typeface="Times New Roman" pitchFamily="18" charset="0"/>
              <a:cs typeface="Times New Roman" pitchFamily="18" charset="0"/>
            </a:rPr>
            <a:t>berbunyi</a:t>
          </a:r>
          <a:r>
            <a:rPr lang="en-US" sz="1300" dirty="0">
              <a:latin typeface="Times New Roman" pitchFamily="18" charset="0"/>
              <a:cs typeface="Times New Roman" pitchFamily="18" charset="0"/>
            </a:rPr>
            <a:t> :</a:t>
          </a:r>
          <a:r>
            <a:rPr lang="en-US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13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Setiap</a:t>
          </a:r>
          <a:r>
            <a:rPr lang="en-US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orang </a:t>
          </a:r>
          <a:r>
            <a:rPr lang="en-US" sz="13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berhak</a:t>
          </a:r>
          <a:r>
            <a:rPr lang="en-US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berkomunikasi</a:t>
          </a:r>
          <a:r>
            <a:rPr lang="en-US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memperoleh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mengembangkan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pribadi</a:t>
          </a:r>
          <a:r>
            <a:rPr lang="en-US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lingkungan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sosialnya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serta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berhak</a:t>
          </a:r>
          <a:r>
            <a:rPr lang="en-US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mencari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memperoleh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memiliki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300" i="1" spc="-21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menyimpan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mengolah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menyampaikan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infomasi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menggunakan</a:t>
          </a:r>
          <a:r>
            <a:rPr lang="en-US" sz="1300" i="1" spc="-1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segala</a:t>
          </a:r>
          <a:r>
            <a:rPr lang="en-US" sz="1300" i="1" spc="-1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jenis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saluran</a:t>
          </a:r>
          <a:r>
            <a:rPr lang="en-US" sz="1300" i="1" spc="-1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yang </a:t>
          </a:r>
          <a:r>
            <a:rPr lang="en-US" sz="1300" i="1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tersedia</a:t>
          </a:r>
          <a:r>
            <a:rPr lang="en-US" sz="1300" i="1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.”</a:t>
          </a:r>
          <a:endParaRPr lang="en-ID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75624A-6909-413A-8092-A6528F98C9CB}" type="parTrans" cxnId="{C272FF6F-BB8F-48C1-89A8-AB726A8CDBA0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68239-103B-4723-ABCF-7B522D9BE6C1}" type="sibTrans" cxnId="{C272FF6F-BB8F-48C1-89A8-AB726A8CDBA0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6B8115-3D65-4A79-8133-71EDB65F4EC0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ID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0F304-4A1C-4B11-A1C0-59E5E611CDF8}" type="parTrans" cxnId="{1EED850F-A314-4C80-A7BF-A403888455B7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EB3BE-81E0-424C-B349-5F49631C33E5}" type="sibTrans" cxnId="{1EED850F-A314-4C80-A7BF-A403888455B7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35832-3DCD-473E-91CD-8F00CC3F34B1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ID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79A3A-0E76-4BFA-92DF-3E392F4209B1}" type="parTrans" cxnId="{F47DD778-BBBF-40FD-92F2-59165D112BCA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9DAAC-E987-4E7C-8C85-B633F176F73D}" type="sibTrans" cxnId="{F47DD778-BBBF-40FD-92F2-59165D112BCA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0D422-773B-4C90-8A07-9F3AE0202B82}">
      <dgm:prSet phldrT="[Text]" custT="1"/>
      <dgm:spPr/>
      <dgm:t>
        <a:bodyPr/>
        <a:lstStyle/>
        <a:p>
          <a:pPr marL="115888" marR="0" lvl="0" indent="-11588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id-ID" sz="1400" dirty="0">
              <a:latin typeface="Times New Roman" pitchFamily="18" charset="0"/>
              <a:cs typeface="Times New Roman" pitchFamily="18" charset="0"/>
            </a:rPr>
            <a:t>Peraturan Gubernur Jawa Tengah Nomor 68 Tahun 2010 Tentang Komisi Informasi Provinsi Jawa Tengah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;</a:t>
          </a:r>
          <a:endParaRPr lang="en-ID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527299-0ED2-420A-9EB5-040F42068C1B}" type="parTrans" cxnId="{6FA8494E-0959-45DC-9C43-4FF69B0D1F08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46C1E-AEB1-4E07-92C7-8A96AF3D6E1F}" type="sibTrans" cxnId="{6FA8494E-0959-45DC-9C43-4FF69B0D1F08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E2351-8BF5-42EF-BBF0-3E91D7520021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ID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0A59F-122D-4D9F-90BB-7B589BC57E83}" type="parTrans" cxnId="{E056DE2A-FAAE-4D0C-A3C6-8583E6C49D58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2CD20-03F9-4F92-AF99-70B875C6F06C}" type="sibTrans" cxnId="{E056DE2A-FAAE-4D0C-A3C6-8583E6C49D58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15E95-2311-4175-A692-C2F5D338867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Peraturan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Mahkamah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Agung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Nomor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2011 </a:t>
          </a:r>
          <a:r>
            <a:rPr lang="en-US" sz="12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tentang</a:t>
          </a:r>
          <a:r>
            <a:rPr lang="en-US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Tata Cara </a:t>
          </a:r>
          <a:r>
            <a:rPr lang="en-US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Penyelesaian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Sengketa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sz="1200" b="0" spc="-32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Pengadilan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ID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9737E-5E4E-416E-8DBB-FF67598F35DF}" type="parTrans" cxnId="{1C011BDA-93FF-408A-B79E-BB919CFCE2B1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F86FB-B879-441D-BD7B-81F9D7AA2E8C}" type="sibTrans" cxnId="{1C011BDA-93FF-408A-B79E-BB919CFCE2B1}">
      <dgm:prSet/>
      <dgm:spPr/>
      <dgm:t>
        <a:bodyPr/>
        <a:lstStyle/>
        <a:p>
          <a:endParaRPr lang="en-ID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13C00-66DC-4AD6-A93F-3CB26230EC3D}">
      <dgm:prSet phldrT="[Text]" custT="1"/>
      <dgm:spPr/>
      <dgm:t>
        <a:bodyPr/>
        <a:lstStyle/>
        <a:p>
          <a:pPr marL="0" indent="0">
            <a:spcAft>
              <a:spcPts val="0"/>
            </a:spcAft>
            <a:buFont typeface="Arial" panose="020B0604020202020204" pitchFamily="34" charset="0"/>
            <a:buChar char="•"/>
          </a:pPr>
          <a:r>
            <a:rPr lang="id-ID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Undang-Undang Nomor </a:t>
          </a:r>
          <a:r>
            <a:rPr lang="es-ES" sz="1400" b="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</a:t>
          </a:r>
          <a:r>
            <a:rPr lang="es-ES" sz="1400" b="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s-ES" sz="1400" b="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2009</a:t>
          </a:r>
          <a:r>
            <a:rPr lang="es-ES" sz="1400" b="0" spc="-3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tentang</a:t>
          </a:r>
          <a:r>
            <a:rPr lang="es-E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spc="-3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Pelayanan</a:t>
          </a:r>
          <a:r>
            <a:rPr lang="es-ES" sz="1400" b="0" spc="-1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Publik</a:t>
          </a:r>
          <a:r>
            <a:rPr lang="es-ES" sz="1400" b="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ID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8DD58-D3D8-4F49-AC9D-AE2176B6022F}" type="parTrans" cxnId="{A207D3C9-13BA-4C5E-B15F-21F2FA2D8859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2DE8D-3CED-46FB-8A0B-0A2F76884023}" type="sibTrans" cxnId="{A207D3C9-13BA-4C5E-B15F-21F2FA2D8859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1A4BA-1BDB-4D1D-A44D-12BA2EEE968C}">
      <dgm:prSet phldrT="[Text]" custT="1"/>
      <dgm:spPr/>
      <dgm:t>
        <a:bodyPr/>
        <a:lstStyle/>
        <a:p>
          <a:pPr marL="0" indent="0">
            <a:spcAft>
              <a:spcPts val="0"/>
            </a:spcAft>
            <a:buFont typeface="Arial" panose="020B0604020202020204" pitchFamily="34" charset="0"/>
            <a:buChar char="•"/>
          </a:pPr>
          <a:r>
            <a:rPr lang="id-ID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Undang-Undang Nomor </a:t>
          </a:r>
          <a:r>
            <a:rPr lang="es-ES" sz="1400" b="0" spc="-3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 </a:t>
          </a:r>
          <a:r>
            <a:rPr lang="es-ES" sz="1400" b="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s-ES" sz="1400" b="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2009</a:t>
          </a:r>
          <a:r>
            <a:rPr lang="es-ES" sz="1400" b="0" spc="-3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tentang</a:t>
          </a:r>
          <a:r>
            <a:rPr lang="es-E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spc="-3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Kearsipan</a:t>
          </a:r>
          <a:r>
            <a:rPr lang="es-E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ID" sz="1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C36A7-E124-485A-95F2-796556AD3D04}" type="parTrans" cxnId="{16CD9488-3C6C-405D-87D6-4B5734CD8621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EEAFB-B95E-4B28-BEF7-8336AB5758F2}" type="sibTrans" cxnId="{16CD9488-3C6C-405D-87D6-4B5734CD8621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BB9A0D-CA23-41E0-9AA6-4CDF1378E281}">
      <dgm:prSet phldrT="[Text]" custT="1"/>
      <dgm:spPr/>
      <dgm:t>
        <a:bodyPr/>
        <a:lstStyle/>
        <a:p>
          <a:pPr marL="0" indent="0">
            <a:spcAft>
              <a:spcPts val="0"/>
            </a:spcAft>
            <a:buFont typeface="Arial" panose="020B0604020202020204" pitchFamily="34" charset="0"/>
            <a:buChar char="•"/>
          </a:pPr>
          <a:r>
            <a:rPr lang="id-ID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Undang-Undang Nomor 14 Tahun 2008 Tentang Keterbukaan Informasi Publik (KIP);</a:t>
          </a:r>
          <a:r>
            <a:rPr lang="es-ES" sz="1400" b="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ID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489E2-9C62-483F-B947-32A7A3205EA4}" type="parTrans" cxnId="{FC6ECA82-2CD4-4058-AF47-786059ACD72E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F8596-BA44-4C74-82BD-1CEC17299393}" type="sibTrans" cxnId="{FC6ECA82-2CD4-4058-AF47-786059ACD72E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C3C41-878A-4494-B017-E0B9F6707240}">
      <dgm:prSet phldrT="[Text]" custT="1"/>
      <dgm:spPr/>
      <dgm:t>
        <a:bodyPr/>
        <a:lstStyle/>
        <a:p>
          <a:pPr marL="115888" marR="0" lvl="0" indent="-11588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id-ID" sz="1400" dirty="0">
              <a:latin typeface="Times New Roman" pitchFamily="18" charset="0"/>
              <a:cs typeface="Times New Roman" pitchFamily="18" charset="0"/>
            </a:rPr>
            <a:t>Peraturan Daerah Provinsi Jawa Tengah Nomor 6 Tahun 2012 Tentang Pelayanan Informasi Publik Penyelenggaraan Pemerintah Daerah Provinsi Jawa Tengah;</a:t>
          </a:r>
          <a:endParaRPr lang="en-ID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17B82-D151-4DD2-BEEA-79CF78A369FC}" type="parTrans" cxnId="{B87C4BA3-C306-4A79-9390-1E0C39892F7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5EB2DB-7ABC-4474-9D80-31DC8C9E2806}" type="sibTrans" cxnId="{B87C4BA3-C306-4A79-9390-1E0C39892F7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921D6-9874-4425-9F48-7B21A37AB65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Peraturan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Komisi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Nomor</a:t>
          </a:r>
          <a:r>
            <a:rPr lang="en-US" sz="1200" b="0" spc="-3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2013</a:t>
          </a:r>
          <a:r>
            <a:rPr lang="en-US" sz="1200" b="0" spc="-2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tentang</a:t>
          </a:r>
          <a:r>
            <a:rPr lang="en-US" sz="1200" b="0" spc="-2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Prosedur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Penyelesaian</a:t>
          </a:r>
          <a:r>
            <a:rPr lang="en-US" sz="1200" b="0" spc="-4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Sengketa</a:t>
          </a:r>
          <a:r>
            <a:rPr lang="en-US" sz="1200" b="0" spc="-4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32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Publik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B328A-8915-4300-B0F0-6249F041CCA5}" type="parTrans" cxnId="{EB81523F-68A7-445F-B3FA-41D96E938DB9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149E6-D1BC-4426-82EF-2ABC4E8E73A6}" type="sibTrans" cxnId="{EB81523F-68A7-445F-B3FA-41D96E938DB9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E568C-73FD-4ED4-A4AA-9649FC790C2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Permendagri</a:t>
          </a:r>
          <a:r>
            <a:rPr lang="en-US" sz="1200" b="0" spc="-5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Nomor</a:t>
          </a:r>
          <a:r>
            <a:rPr lang="en-US" sz="1200" b="0" spc="-5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2017;</a:t>
          </a:r>
        </a:p>
      </dgm:t>
    </dgm:pt>
    <dgm:pt modelId="{2F07C269-96DB-44CE-AC24-CCE786774319}" type="parTrans" cxnId="{37A1CAEA-E6F1-404B-A6F1-BA93CC2AEB1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D6AA03-05F8-446E-AA4B-23FC5D2574EF}" type="sibTrans" cxnId="{37A1CAEA-E6F1-404B-A6F1-BA93CC2AEB1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C1BEF-F9A4-4BC0-8C87-EAC3BBA032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Peraturan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Komisi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Nomor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1 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2018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tentang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Standar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Layanan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Publik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Desa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3DAAD-2582-45C7-9E8C-F06C8E2B3BF9}" type="parTrans" cxnId="{D81234FA-2367-4BB8-9EA7-B8E1E609CA9A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AB060-0D22-4DE4-B89C-EE6FD00B1665}" type="sibTrans" cxnId="{D81234FA-2367-4BB8-9EA7-B8E1E609CA9A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7518E-F4C3-496F-9F35-D2A67053B43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Peraturan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Komisi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Nomor</a:t>
          </a:r>
          <a:r>
            <a:rPr lang="nn-NO" sz="1200" b="0" spc="-3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n-NO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1 Tahun 2021</a:t>
          </a:r>
          <a:r>
            <a:rPr lang="nn-NO" sz="1200" b="0" spc="-3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n-NO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tentang</a:t>
          </a:r>
          <a:r>
            <a:rPr lang="nn-NO" sz="1200" b="0" spc="-3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n-NO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Standar </a:t>
          </a:r>
          <a:r>
            <a:rPr lang="nn-NO" sz="1200" b="0" spc="-32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n-NO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Layanan</a:t>
          </a:r>
          <a:r>
            <a:rPr lang="nn-NO" sz="1200" b="0" spc="-2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n-NO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nn-NO" sz="1200" b="0" spc="-2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n-NO" sz="1200" b="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Publik.</a:t>
          </a:r>
          <a:endParaRPr lang="nn-NO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24355C-B037-4072-8342-CE86332914B1}" type="parTrans" cxnId="{88F5BCEB-AB62-481B-915C-2BB45A6ED6D1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339A8-AB6F-47DF-A846-B883DD7A584B}" type="sibTrans" cxnId="{88F5BCEB-AB62-481B-915C-2BB45A6ED6D1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5A5FE-4F4B-470B-9453-2AA1D9143C83}" type="pres">
      <dgm:prSet presAssocID="{086D8975-3E01-446C-BD4A-E0FD53C4A0F6}" presName="linearFlow" presStyleCnt="0">
        <dgm:presLayoutVars>
          <dgm:dir/>
          <dgm:animLvl val="lvl"/>
          <dgm:resizeHandles val="exact"/>
        </dgm:presLayoutVars>
      </dgm:prSet>
      <dgm:spPr/>
    </dgm:pt>
    <dgm:pt modelId="{1710B1B5-3D6F-4973-A314-28AE3637DF1C}" type="pres">
      <dgm:prSet presAssocID="{DBEAEAF3-3414-487B-975C-6338A9623601}" presName="composite" presStyleCnt="0"/>
      <dgm:spPr/>
    </dgm:pt>
    <dgm:pt modelId="{69A272EF-65F7-4868-971A-785953DAD11A}" type="pres">
      <dgm:prSet presAssocID="{DBEAEAF3-3414-487B-975C-6338A962360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420A9F6-C64A-487D-A286-A7972CF8D088}" type="pres">
      <dgm:prSet presAssocID="{DBEAEAF3-3414-487B-975C-6338A9623601}" presName="descendantText" presStyleLbl="alignAcc1" presStyleIdx="0" presStyleCnt="4" custScaleX="100748" custScaleY="119067" custLinFactNeighborX="-1735" custLinFactNeighborY="27420">
        <dgm:presLayoutVars>
          <dgm:bulletEnabled val="1"/>
        </dgm:presLayoutVars>
      </dgm:prSet>
      <dgm:spPr/>
    </dgm:pt>
    <dgm:pt modelId="{F810BCDE-69A0-4C80-9447-3FEE7516DFCB}" type="pres">
      <dgm:prSet presAssocID="{1914C3A0-B37E-483A-BFE5-F6EC896F13D6}" presName="sp" presStyleCnt="0"/>
      <dgm:spPr/>
    </dgm:pt>
    <dgm:pt modelId="{45569120-D1C7-4498-B136-744AC107141B}" type="pres">
      <dgm:prSet presAssocID="{886B8115-3D65-4A79-8133-71EDB65F4EC0}" presName="composite" presStyleCnt="0"/>
      <dgm:spPr/>
    </dgm:pt>
    <dgm:pt modelId="{5ACA4CB2-3F61-4BFF-9383-EF76D1083BE2}" type="pres">
      <dgm:prSet presAssocID="{886B8115-3D65-4A79-8133-71EDB65F4EC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10FA0EC-9BFE-4BC8-AD92-051F6C64AD2F}" type="pres">
      <dgm:prSet presAssocID="{886B8115-3D65-4A79-8133-71EDB65F4EC0}" presName="descendantText" presStyleLbl="alignAcc1" presStyleIdx="1" presStyleCnt="4" custScaleY="123792" custLinFactNeighborX="-2139" custLinFactNeighborY="10974">
        <dgm:presLayoutVars>
          <dgm:bulletEnabled val="1"/>
        </dgm:presLayoutVars>
      </dgm:prSet>
      <dgm:spPr/>
    </dgm:pt>
    <dgm:pt modelId="{F6401AD2-A601-463E-AF86-AFF1CAEBE823}" type="pres">
      <dgm:prSet presAssocID="{E6FEB3BE-81E0-424C-B349-5F49631C33E5}" presName="sp" presStyleCnt="0"/>
      <dgm:spPr/>
    </dgm:pt>
    <dgm:pt modelId="{681CF1BD-DCB8-4640-9E7C-ECD2FBE7F621}" type="pres">
      <dgm:prSet presAssocID="{A7D35832-3DCD-473E-91CD-8F00CC3F34B1}" presName="composite" presStyleCnt="0"/>
      <dgm:spPr/>
    </dgm:pt>
    <dgm:pt modelId="{AA071EA1-1DBF-45FD-9873-9041E807C75C}" type="pres">
      <dgm:prSet presAssocID="{A7D35832-3DCD-473E-91CD-8F00CC3F34B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50EC44A-EC08-401D-A859-170637E88925}" type="pres">
      <dgm:prSet presAssocID="{A7D35832-3DCD-473E-91CD-8F00CC3F34B1}" presName="descendantText" presStyleLbl="alignAcc1" presStyleIdx="2" presStyleCnt="4" custScaleY="146051" custLinFactNeighborX="-2055" custLinFactNeighborY="2566">
        <dgm:presLayoutVars>
          <dgm:bulletEnabled val="1"/>
        </dgm:presLayoutVars>
      </dgm:prSet>
      <dgm:spPr/>
    </dgm:pt>
    <dgm:pt modelId="{76478FEA-A44A-4847-8535-B4498BCEDECF}" type="pres">
      <dgm:prSet presAssocID="{ECF9DAAC-E987-4E7C-8C85-B633F176F73D}" presName="sp" presStyleCnt="0"/>
      <dgm:spPr/>
    </dgm:pt>
    <dgm:pt modelId="{3991B82B-6752-4387-860C-EE76A0AE79F9}" type="pres">
      <dgm:prSet presAssocID="{4FFE2351-8BF5-42EF-BBF0-3E91D7520021}" presName="composite" presStyleCnt="0"/>
      <dgm:spPr/>
    </dgm:pt>
    <dgm:pt modelId="{477D6906-7A59-464D-87E7-F676F3EF8F82}" type="pres">
      <dgm:prSet presAssocID="{4FFE2351-8BF5-42EF-BBF0-3E91D752002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CBF9B0E-B0BB-48EA-ABDB-51D44AAC6A80}" type="pres">
      <dgm:prSet presAssocID="{4FFE2351-8BF5-42EF-BBF0-3E91D7520021}" presName="descendantText" presStyleLbl="alignAcc1" presStyleIdx="3" presStyleCnt="4" custScaleX="100325" custScaleY="146149" custLinFactNeighborX="-2021">
        <dgm:presLayoutVars>
          <dgm:bulletEnabled val="1"/>
        </dgm:presLayoutVars>
      </dgm:prSet>
      <dgm:spPr/>
    </dgm:pt>
  </dgm:ptLst>
  <dgm:cxnLst>
    <dgm:cxn modelId="{1EED850F-A314-4C80-A7BF-A403888455B7}" srcId="{086D8975-3E01-446C-BD4A-E0FD53C4A0F6}" destId="{886B8115-3D65-4A79-8133-71EDB65F4EC0}" srcOrd="1" destOrd="0" parTransId="{0FC0F304-4A1C-4B11-A1C0-59E5E611CDF8}" sibTransId="{E6FEB3BE-81E0-424C-B349-5F49631C33E5}"/>
    <dgm:cxn modelId="{2D989725-D107-4025-98FD-0F754A220B9A}" type="presOf" srcId="{688BE94A-534F-4D2F-965A-27DFCF2550D7}" destId="{C420A9F6-C64A-487D-A286-A7972CF8D088}" srcOrd="0" destOrd="0" presId="urn:microsoft.com/office/officeart/2005/8/layout/chevron2"/>
    <dgm:cxn modelId="{E056DE2A-FAAE-4D0C-A3C6-8583E6C49D58}" srcId="{086D8975-3E01-446C-BD4A-E0FD53C4A0F6}" destId="{4FFE2351-8BF5-42EF-BBF0-3E91D7520021}" srcOrd="3" destOrd="0" parTransId="{65A0A59F-122D-4D9F-90BB-7B589BC57E83}" sibTransId="{D7E2CD20-03F9-4F92-AF99-70B875C6F06C}"/>
    <dgm:cxn modelId="{EB81523F-68A7-445F-B3FA-41D96E938DB9}" srcId="{A7D35832-3DCD-473E-91CD-8F00CC3F34B1}" destId="{CA4921D6-9874-4425-9F48-7B21A37AB655}" srcOrd="1" destOrd="0" parTransId="{9AAB328A-8915-4300-B0F0-6249F041CCA5}" sibTransId="{152149E6-D1BC-4426-82EF-2ABC4E8E73A6}"/>
    <dgm:cxn modelId="{46E77644-2454-4385-BE76-B7BB50727E09}" type="presOf" srcId="{10DE568C-73FD-4ED4-A4AA-9649FC790C2F}" destId="{D50EC44A-EC08-401D-A859-170637E88925}" srcOrd="0" destOrd="2" presId="urn:microsoft.com/office/officeart/2005/8/layout/chevron2"/>
    <dgm:cxn modelId="{9F7E0968-10AD-4ED9-9790-00D89269C2A7}" type="presOf" srcId="{DBEAEAF3-3414-487B-975C-6338A9623601}" destId="{69A272EF-65F7-4868-971A-785953DAD11A}" srcOrd="0" destOrd="0" presId="urn:microsoft.com/office/officeart/2005/8/layout/chevron2"/>
    <dgm:cxn modelId="{6FA8494E-0959-45DC-9C43-4FF69B0D1F08}" srcId="{4FFE2351-8BF5-42EF-BBF0-3E91D7520021}" destId="{ED90D422-773B-4C90-8A07-9F3AE0202B82}" srcOrd="0" destOrd="0" parTransId="{A2527299-0ED2-420A-9EB5-040F42068C1B}" sibTransId="{AE746C1E-AEB1-4E07-92C7-8A96AF3D6E1F}"/>
    <dgm:cxn modelId="{C272FF6F-BB8F-48C1-89A8-AB726A8CDBA0}" srcId="{DBEAEAF3-3414-487B-975C-6338A9623601}" destId="{688BE94A-534F-4D2F-965A-27DFCF2550D7}" srcOrd="0" destOrd="0" parTransId="{E775624A-6909-413A-8092-A6528F98C9CB}" sibTransId="{C6D68239-103B-4723-ABCF-7B522D9BE6C1}"/>
    <dgm:cxn modelId="{1B9CB858-8783-4B05-BFC9-FA5F34C78290}" srcId="{086D8975-3E01-446C-BD4A-E0FD53C4A0F6}" destId="{DBEAEAF3-3414-487B-975C-6338A9623601}" srcOrd="0" destOrd="0" parTransId="{641CD323-AAA9-4C4A-B31C-7F2F3664B2EA}" sibTransId="{1914C3A0-B37E-483A-BFE5-F6EC896F13D6}"/>
    <dgm:cxn modelId="{F47DD778-BBBF-40FD-92F2-59165D112BCA}" srcId="{086D8975-3E01-446C-BD4A-E0FD53C4A0F6}" destId="{A7D35832-3DCD-473E-91CD-8F00CC3F34B1}" srcOrd="2" destOrd="0" parTransId="{93379A3A-0E76-4BFA-92DF-3E392F4209B1}" sibTransId="{ECF9DAAC-E987-4E7C-8C85-B633F176F73D}"/>
    <dgm:cxn modelId="{FC6ECA82-2CD4-4058-AF47-786059ACD72E}" srcId="{886B8115-3D65-4A79-8133-71EDB65F4EC0}" destId="{B4BB9A0D-CA23-41E0-9AA6-4CDF1378E281}" srcOrd="0" destOrd="0" parTransId="{119489E2-9C62-483F-B947-32A7A3205EA4}" sibTransId="{AFCF8596-BA44-4C74-82BD-1CEC17299393}"/>
    <dgm:cxn modelId="{16CD9488-3C6C-405D-87D6-4B5734CD8621}" srcId="{886B8115-3D65-4A79-8133-71EDB65F4EC0}" destId="{CD71A4BA-1BDB-4D1D-A44D-12BA2EEE968C}" srcOrd="2" destOrd="0" parTransId="{FDBC36A7-E124-485A-95F2-796556AD3D04}" sibTransId="{755EEAFB-B95E-4B28-BEF7-8336AB5758F2}"/>
    <dgm:cxn modelId="{4330698B-C21B-4CBE-BA6D-7D891B0A63C9}" type="presOf" srcId="{ED90D422-773B-4C90-8A07-9F3AE0202B82}" destId="{CCBF9B0E-B0BB-48EA-ABDB-51D44AAC6A80}" srcOrd="0" destOrd="0" presId="urn:microsoft.com/office/officeart/2005/8/layout/chevron2"/>
    <dgm:cxn modelId="{8491679E-B58D-4CD3-9BFA-C74B94CAFB6B}" type="presOf" srcId="{A7D35832-3DCD-473E-91CD-8F00CC3F34B1}" destId="{AA071EA1-1DBF-45FD-9873-9041E807C75C}" srcOrd="0" destOrd="0" presId="urn:microsoft.com/office/officeart/2005/8/layout/chevron2"/>
    <dgm:cxn modelId="{849D989F-2D23-433C-9B3D-B3ACD464B78D}" type="presOf" srcId="{CFF15E95-2311-4175-A692-C2F5D3388672}" destId="{D50EC44A-EC08-401D-A859-170637E88925}" srcOrd="0" destOrd="0" presId="urn:microsoft.com/office/officeart/2005/8/layout/chevron2"/>
    <dgm:cxn modelId="{D7D9C3A0-B02C-43C2-91DF-DC148FAEF497}" type="presOf" srcId="{CD71A4BA-1BDB-4D1D-A44D-12BA2EEE968C}" destId="{A10FA0EC-9BFE-4BC8-AD92-051F6C64AD2F}" srcOrd="0" destOrd="2" presId="urn:microsoft.com/office/officeart/2005/8/layout/chevron2"/>
    <dgm:cxn modelId="{B87C4BA3-C306-4A79-9390-1E0C39892F78}" srcId="{4FFE2351-8BF5-42EF-BBF0-3E91D7520021}" destId="{E05C3C41-878A-4494-B017-E0B9F6707240}" srcOrd="1" destOrd="0" parTransId="{5B317B82-D151-4DD2-BEEA-79CF78A369FC}" sibTransId="{885EB2DB-7ABC-4474-9D80-31DC8C9E2806}"/>
    <dgm:cxn modelId="{A9090EAB-0588-4F99-AC6B-D4DE2B4D3AC6}" type="presOf" srcId="{D0D7518E-F4C3-496F-9F35-D2A67053B43D}" destId="{D50EC44A-EC08-401D-A859-170637E88925}" srcOrd="0" destOrd="4" presId="urn:microsoft.com/office/officeart/2005/8/layout/chevron2"/>
    <dgm:cxn modelId="{840EBDAF-F5D7-4DCE-9B39-2476821A714D}" type="presOf" srcId="{886B8115-3D65-4A79-8133-71EDB65F4EC0}" destId="{5ACA4CB2-3F61-4BFF-9383-EF76D1083BE2}" srcOrd="0" destOrd="0" presId="urn:microsoft.com/office/officeart/2005/8/layout/chevron2"/>
    <dgm:cxn modelId="{970822B2-3EFD-4138-A02F-3E78C6654295}" type="presOf" srcId="{A8313C00-66DC-4AD6-A93F-3CB26230EC3D}" destId="{A10FA0EC-9BFE-4BC8-AD92-051F6C64AD2F}" srcOrd="0" destOrd="1" presId="urn:microsoft.com/office/officeart/2005/8/layout/chevron2"/>
    <dgm:cxn modelId="{B26E5BBA-5CD2-46F3-9BF3-BF49277D380D}" type="presOf" srcId="{E05C3C41-878A-4494-B017-E0B9F6707240}" destId="{CCBF9B0E-B0BB-48EA-ABDB-51D44AAC6A80}" srcOrd="0" destOrd="1" presId="urn:microsoft.com/office/officeart/2005/8/layout/chevron2"/>
    <dgm:cxn modelId="{6C7443BE-AB64-4A24-8F72-252904C1B0C0}" type="presOf" srcId="{8B4C1BEF-F9A4-4BC0-8C87-EAC3BBA032A8}" destId="{D50EC44A-EC08-401D-A859-170637E88925}" srcOrd="0" destOrd="3" presId="urn:microsoft.com/office/officeart/2005/8/layout/chevron2"/>
    <dgm:cxn modelId="{A4294CBF-7434-483E-A343-1CA0B7948B46}" type="presOf" srcId="{CA4921D6-9874-4425-9F48-7B21A37AB655}" destId="{D50EC44A-EC08-401D-A859-170637E88925}" srcOrd="0" destOrd="1" presId="urn:microsoft.com/office/officeart/2005/8/layout/chevron2"/>
    <dgm:cxn modelId="{9C02F5C6-366E-423E-9D12-4351DE6FA798}" type="presOf" srcId="{4FFE2351-8BF5-42EF-BBF0-3E91D7520021}" destId="{477D6906-7A59-464D-87E7-F676F3EF8F82}" srcOrd="0" destOrd="0" presId="urn:microsoft.com/office/officeart/2005/8/layout/chevron2"/>
    <dgm:cxn modelId="{A207D3C9-13BA-4C5E-B15F-21F2FA2D8859}" srcId="{886B8115-3D65-4A79-8133-71EDB65F4EC0}" destId="{A8313C00-66DC-4AD6-A93F-3CB26230EC3D}" srcOrd="1" destOrd="0" parTransId="{0DF8DD58-D3D8-4F49-AC9D-AE2176B6022F}" sibTransId="{C362DE8D-3CED-46FB-8A0B-0A2F76884023}"/>
    <dgm:cxn modelId="{3D9721CA-9173-4D28-B445-95F79CFDFE5E}" type="presOf" srcId="{086D8975-3E01-446C-BD4A-E0FD53C4A0F6}" destId="{0A05A5FE-4F4B-470B-9453-2AA1D9143C83}" srcOrd="0" destOrd="0" presId="urn:microsoft.com/office/officeart/2005/8/layout/chevron2"/>
    <dgm:cxn modelId="{1C011BDA-93FF-408A-B79E-BB919CFCE2B1}" srcId="{A7D35832-3DCD-473E-91CD-8F00CC3F34B1}" destId="{CFF15E95-2311-4175-A692-C2F5D3388672}" srcOrd="0" destOrd="0" parTransId="{7D99737E-5E4E-416E-8DBB-FF67598F35DF}" sibTransId="{796F86FB-B879-441D-BD7B-81F9D7AA2E8C}"/>
    <dgm:cxn modelId="{37A1CAEA-E6F1-404B-A6F1-BA93CC2AEB18}" srcId="{A7D35832-3DCD-473E-91CD-8F00CC3F34B1}" destId="{10DE568C-73FD-4ED4-A4AA-9649FC790C2F}" srcOrd="2" destOrd="0" parTransId="{2F07C269-96DB-44CE-AC24-CCE786774319}" sibTransId="{0BD6AA03-05F8-446E-AA4B-23FC5D2574EF}"/>
    <dgm:cxn modelId="{88F5BCEB-AB62-481B-915C-2BB45A6ED6D1}" srcId="{A7D35832-3DCD-473E-91CD-8F00CC3F34B1}" destId="{D0D7518E-F4C3-496F-9F35-D2A67053B43D}" srcOrd="4" destOrd="0" parTransId="{6E24355C-B037-4072-8342-CE86332914B1}" sibTransId="{55F339A8-AB6F-47DF-A846-B883DD7A584B}"/>
    <dgm:cxn modelId="{D81234FA-2367-4BB8-9EA7-B8E1E609CA9A}" srcId="{A7D35832-3DCD-473E-91CD-8F00CC3F34B1}" destId="{8B4C1BEF-F9A4-4BC0-8C87-EAC3BBA032A8}" srcOrd="3" destOrd="0" parTransId="{9253DAAD-2582-45C7-9E8C-F06C8E2B3BF9}" sibTransId="{C2FAB060-0D22-4DE4-B89C-EE6FD00B1665}"/>
    <dgm:cxn modelId="{24125EFD-5664-4624-B745-FD77BAAE3273}" type="presOf" srcId="{B4BB9A0D-CA23-41E0-9AA6-4CDF1378E281}" destId="{A10FA0EC-9BFE-4BC8-AD92-051F6C64AD2F}" srcOrd="0" destOrd="0" presId="urn:microsoft.com/office/officeart/2005/8/layout/chevron2"/>
    <dgm:cxn modelId="{A9CBDD85-AD60-453D-BF4C-15B2717F7FF9}" type="presParOf" srcId="{0A05A5FE-4F4B-470B-9453-2AA1D9143C83}" destId="{1710B1B5-3D6F-4973-A314-28AE3637DF1C}" srcOrd="0" destOrd="0" presId="urn:microsoft.com/office/officeart/2005/8/layout/chevron2"/>
    <dgm:cxn modelId="{21AA4DE5-67B7-4E43-AA58-C5FAF5EF8A4B}" type="presParOf" srcId="{1710B1B5-3D6F-4973-A314-28AE3637DF1C}" destId="{69A272EF-65F7-4868-971A-785953DAD11A}" srcOrd="0" destOrd="0" presId="urn:microsoft.com/office/officeart/2005/8/layout/chevron2"/>
    <dgm:cxn modelId="{4BFE9183-5C73-467B-8922-BFCD0E827409}" type="presParOf" srcId="{1710B1B5-3D6F-4973-A314-28AE3637DF1C}" destId="{C420A9F6-C64A-487D-A286-A7972CF8D088}" srcOrd="1" destOrd="0" presId="urn:microsoft.com/office/officeart/2005/8/layout/chevron2"/>
    <dgm:cxn modelId="{B117AB9E-5F49-4CA9-9018-EA3755BB77BE}" type="presParOf" srcId="{0A05A5FE-4F4B-470B-9453-2AA1D9143C83}" destId="{F810BCDE-69A0-4C80-9447-3FEE7516DFCB}" srcOrd="1" destOrd="0" presId="urn:microsoft.com/office/officeart/2005/8/layout/chevron2"/>
    <dgm:cxn modelId="{111BF0A8-C3B7-415C-9DD2-01A2AE4D1A41}" type="presParOf" srcId="{0A05A5FE-4F4B-470B-9453-2AA1D9143C83}" destId="{45569120-D1C7-4498-B136-744AC107141B}" srcOrd="2" destOrd="0" presId="urn:microsoft.com/office/officeart/2005/8/layout/chevron2"/>
    <dgm:cxn modelId="{195246F2-BA4A-4FD8-BA7C-ED3A58484553}" type="presParOf" srcId="{45569120-D1C7-4498-B136-744AC107141B}" destId="{5ACA4CB2-3F61-4BFF-9383-EF76D1083BE2}" srcOrd="0" destOrd="0" presId="urn:microsoft.com/office/officeart/2005/8/layout/chevron2"/>
    <dgm:cxn modelId="{15DC5284-0DE8-4887-844F-89E71EA656AA}" type="presParOf" srcId="{45569120-D1C7-4498-B136-744AC107141B}" destId="{A10FA0EC-9BFE-4BC8-AD92-051F6C64AD2F}" srcOrd="1" destOrd="0" presId="urn:microsoft.com/office/officeart/2005/8/layout/chevron2"/>
    <dgm:cxn modelId="{12F830DE-B026-46F1-93A0-4E47378E2BBD}" type="presParOf" srcId="{0A05A5FE-4F4B-470B-9453-2AA1D9143C83}" destId="{F6401AD2-A601-463E-AF86-AFF1CAEBE823}" srcOrd="3" destOrd="0" presId="urn:microsoft.com/office/officeart/2005/8/layout/chevron2"/>
    <dgm:cxn modelId="{0695FC7B-0D71-41F5-B576-9B3F99037821}" type="presParOf" srcId="{0A05A5FE-4F4B-470B-9453-2AA1D9143C83}" destId="{681CF1BD-DCB8-4640-9E7C-ECD2FBE7F621}" srcOrd="4" destOrd="0" presId="urn:microsoft.com/office/officeart/2005/8/layout/chevron2"/>
    <dgm:cxn modelId="{A1E76F94-0596-4B12-BE26-F36274CBE769}" type="presParOf" srcId="{681CF1BD-DCB8-4640-9E7C-ECD2FBE7F621}" destId="{AA071EA1-1DBF-45FD-9873-9041E807C75C}" srcOrd="0" destOrd="0" presId="urn:microsoft.com/office/officeart/2005/8/layout/chevron2"/>
    <dgm:cxn modelId="{0203410E-B04C-4680-9095-B818E9CD0010}" type="presParOf" srcId="{681CF1BD-DCB8-4640-9E7C-ECD2FBE7F621}" destId="{D50EC44A-EC08-401D-A859-170637E88925}" srcOrd="1" destOrd="0" presId="urn:microsoft.com/office/officeart/2005/8/layout/chevron2"/>
    <dgm:cxn modelId="{A103E61E-DFC9-42D0-BA35-AFD9CE4C6343}" type="presParOf" srcId="{0A05A5FE-4F4B-470B-9453-2AA1D9143C83}" destId="{76478FEA-A44A-4847-8535-B4498BCEDECF}" srcOrd="5" destOrd="0" presId="urn:microsoft.com/office/officeart/2005/8/layout/chevron2"/>
    <dgm:cxn modelId="{258727F6-1CCE-4A5E-BE98-A80D574B6500}" type="presParOf" srcId="{0A05A5FE-4F4B-470B-9453-2AA1D9143C83}" destId="{3991B82B-6752-4387-860C-EE76A0AE79F9}" srcOrd="6" destOrd="0" presId="urn:microsoft.com/office/officeart/2005/8/layout/chevron2"/>
    <dgm:cxn modelId="{C5866AE2-2D4F-4114-B558-8E5091000377}" type="presParOf" srcId="{3991B82B-6752-4387-860C-EE76A0AE79F9}" destId="{477D6906-7A59-464D-87E7-F676F3EF8F82}" srcOrd="0" destOrd="0" presId="urn:microsoft.com/office/officeart/2005/8/layout/chevron2"/>
    <dgm:cxn modelId="{D4F98BCD-06BC-41A5-B180-36317F819C04}" type="presParOf" srcId="{3991B82B-6752-4387-860C-EE76A0AE79F9}" destId="{CCBF9B0E-B0BB-48EA-ABDB-51D44AAC6A80}" srcOrd="1" destOrd="0" presId="urn:microsoft.com/office/officeart/2005/8/layout/chevron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1B9569-6FBB-4682-B65D-EB1C5969F08E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E878720C-C27E-4F98-83C6-DCE6A4C9116A}">
      <dgm:prSet phldrT="[Text]"/>
      <dgm:spPr/>
      <dgm:t>
        <a:bodyPr/>
        <a:lstStyle/>
        <a:p>
          <a:pPr>
            <a:buFont typeface="+mj-lt"/>
            <a:buNone/>
          </a:pPr>
          <a:r>
            <a:rPr lang="id-ID" dirty="0"/>
            <a:t>1. Memanggil dan/atau mempertemukan para pihak yang bersengketa;</a:t>
          </a:r>
          <a:endParaRPr lang="en-ID" dirty="0"/>
        </a:p>
      </dgm:t>
    </dgm:pt>
    <dgm:pt modelId="{67860F02-8695-48FC-A2B3-CAD67709F942}" type="parTrans" cxnId="{B4FF148F-C531-49F4-8083-2267DA84C0B0}">
      <dgm:prSet/>
      <dgm:spPr/>
      <dgm:t>
        <a:bodyPr/>
        <a:lstStyle/>
        <a:p>
          <a:endParaRPr lang="en-ID"/>
        </a:p>
      </dgm:t>
    </dgm:pt>
    <dgm:pt modelId="{5D198C4C-4403-4DC9-AF56-C3A855053E1D}" type="sibTrans" cxnId="{B4FF148F-C531-49F4-8083-2267DA84C0B0}">
      <dgm:prSet/>
      <dgm:spPr/>
      <dgm:t>
        <a:bodyPr/>
        <a:lstStyle/>
        <a:p>
          <a:endParaRPr lang="en-ID"/>
        </a:p>
      </dgm:t>
    </dgm:pt>
    <dgm:pt modelId="{499179DC-D5AE-43F7-A037-B66FE6307A09}">
      <dgm:prSet phldrT="[Text]"/>
      <dgm:spPr/>
      <dgm:t>
        <a:bodyPr/>
        <a:lstStyle/>
        <a:p>
          <a:pPr>
            <a:buFont typeface="+mj-lt"/>
            <a:buNone/>
          </a:pPr>
          <a:r>
            <a:rPr lang="id-ID" dirty="0"/>
            <a:t>2. Meminta catatan atau bahan yang relevan yang dimiliki oleh badan publik terkait untuk mengambil keputusan dalam upaya menyelesaikan sengketa informasi publik;</a:t>
          </a:r>
          <a:endParaRPr lang="en-ID" dirty="0"/>
        </a:p>
      </dgm:t>
    </dgm:pt>
    <dgm:pt modelId="{EDD38A5A-22D1-42EE-B4D4-1934272C422C}" type="parTrans" cxnId="{C459B0F1-06DD-4244-8587-B884684E032A}">
      <dgm:prSet/>
      <dgm:spPr/>
      <dgm:t>
        <a:bodyPr/>
        <a:lstStyle/>
        <a:p>
          <a:endParaRPr lang="en-ID"/>
        </a:p>
      </dgm:t>
    </dgm:pt>
    <dgm:pt modelId="{23DBBD25-3A3F-4B26-8D0E-00989932F448}" type="sibTrans" cxnId="{C459B0F1-06DD-4244-8587-B884684E032A}">
      <dgm:prSet/>
      <dgm:spPr/>
      <dgm:t>
        <a:bodyPr/>
        <a:lstStyle/>
        <a:p>
          <a:endParaRPr lang="en-ID"/>
        </a:p>
      </dgm:t>
    </dgm:pt>
    <dgm:pt modelId="{CA225EDD-ECCB-4FC7-8ADC-7DEFBDABD7D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id-ID" dirty="0"/>
            <a:t>3. Meminta keterangan atau menghadirkan pejabat badan publik ataupun pihak yang terkait sebagai saksi dalam penyelesaian sengketa informasi publik;</a:t>
          </a:r>
          <a:endParaRPr lang="en-ID" dirty="0"/>
        </a:p>
      </dgm:t>
    </dgm:pt>
    <dgm:pt modelId="{C1475598-96C9-41A5-92BE-643C01D25FD4}" type="parTrans" cxnId="{EB560154-CD01-46E3-90E1-DD3D33AADB3F}">
      <dgm:prSet/>
      <dgm:spPr/>
      <dgm:t>
        <a:bodyPr/>
        <a:lstStyle/>
        <a:p>
          <a:endParaRPr lang="en-ID"/>
        </a:p>
      </dgm:t>
    </dgm:pt>
    <dgm:pt modelId="{8E72A407-C3C8-4017-AB2E-BA609CF552FE}" type="sibTrans" cxnId="{EB560154-CD01-46E3-90E1-DD3D33AADB3F}">
      <dgm:prSet/>
      <dgm:spPr/>
      <dgm:t>
        <a:bodyPr/>
        <a:lstStyle/>
        <a:p>
          <a:endParaRPr lang="en-ID"/>
        </a:p>
      </dgm:t>
    </dgm:pt>
    <dgm:pt modelId="{4E4AE881-1D3B-4417-A965-E05BE4C2C7C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id-ID" dirty="0"/>
            <a:t>4. Mengambil sumpah setiap saksi yang didengar keterangannya dalam ajudikasi non litigasi penyelesaian sengketa informasi publik;</a:t>
          </a:r>
          <a:endParaRPr lang="en-ID" dirty="0"/>
        </a:p>
      </dgm:t>
    </dgm:pt>
    <dgm:pt modelId="{280F7DCF-DB13-4AFB-99B5-D57E57B90686}" type="parTrans" cxnId="{BFDBF633-93B3-4A9C-8926-3F0F7C841D9C}">
      <dgm:prSet/>
      <dgm:spPr/>
      <dgm:t>
        <a:bodyPr/>
        <a:lstStyle/>
        <a:p>
          <a:endParaRPr lang="en-ID"/>
        </a:p>
      </dgm:t>
    </dgm:pt>
    <dgm:pt modelId="{CDA3F19A-A17F-4974-8F81-DD7E5079D8B1}" type="sibTrans" cxnId="{BFDBF633-93B3-4A9C-8926-3F0F7C841D9C}">
      <dgm:prSet/>
      <dgm:spPr/>
      <dgm:t>
        <a:bodyPr/>
        <a:lstStyle/>
        <a:p>
          <a:endParaRPr lang="en-ID"/>
        </a:p>
      </dgm:t>
    </dgm:pt>
    <dgm:pt modelId="{3D3212DB-3A27-476D-A3E4-0949EC7DEF5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buFont typeface="+mj-lt"/>
            <a:buNone/>
          </a:pPr>
          <a:r>
            <a:rPr lang="id-ID" dirty="0"/>
            <a:t>5. Membuat kode etik yang diumumkan kepada publik sehingga masyarakat dapat menilai kinerja Komisi Informasi.</a:t>
          </a:r>
          <a:endParaRPr lang="en-ID" dirty="0"/>
        </a:p>
      </dgm:t>
    </dgm:pt>
    <dgm:pt modelId="{0EF9757E-902F-4A96-A3EE-1CD283DC252C}" type="parTrans" cxnId="{77ED9F46-DB86-4ABE-86F6-AB2B03CB8573}">
      <dgm:prSet/>
      <dgm:spPr/>
      <dgm:t>
        <a:bodyPr/>
        <a:lstStyle/>
        <a:p>
          <a:endParaRPr lang="en-ID"/>
        </a:p>
      </dgm:t>
    </dgm:pt>
    <dgm:pt modelId="{2699CA49-1636-4F51-9B83-A557F0CE4DAB}" type="sibTrans" cxnId="{77ED9F46-DB86-4ABE-86F6-AB2B03CB8573}">
      <dgm:prSet/>
      <dgm:spPr/>
      <dgm:t>
        <a:bodyPr/>
        <a:lstStyle/>
        <a:p>
          <a:endParaRPr lang="en-ID"/>
        </a:p>
      </dgm:t>
    </dgm:pt>
    <dgm:pt modelId="{1B4AEBF0-D1C9-46B0-98AE-75542F46A10E}" type="pres">
      <dgm:prSet presAssocID="{FD1B9569-6FBB-4682-B65D-EB1C5969F08E}" presName="Name0" presStyleCnt="0">
        <dgm:presLayoutVars>
          <dgm:dir/>
          <dgm:resizeHandles val="exact"/>
        </dgm:presLayoutVars>
      </dgm:prSet>
      <dgm:spPr/>
    </dgm:pt>
    <dgm:pt modelId="{45F260DA-BF1D-4789-8E1C-65F04EECD335}" type="pres">
      <dgm:prSet presAssocID="{E878720C-C27E-4F98-83C6-DCE6A4C9116A}" presName="node" presStyleLbl="node1" presStyleIdx="0" presStyleCnt="5">
        <dgm:presLayoutVars>
          <dgm:bulletEnabled val="1"/>
        </dgm:presLayoutVars>
      </dgm:prSet>
      <dgm:spPr/>
    </dgm:pt>
    <dgm:pt modelId="{8F6AC33F-C4F4-4D45-B0A2-D038CD8F6827}" type="pres">
      <dgm:prSet presAssocID="{5D198C4C-4403-4DC9-AF56-C3A855053E1D}" presName="sibTrans" presStyleCnt="0"/>
      <dgm:spPr/>
    </dgm:pt>
    <dgm:pt modelId="{05E62377-BFC5-4480-AB41-CE4CF7A2A099}" type="pres">
      <dgm:prSet presAssocID="{499179DC-D5AE-43F7-A037-B66FE6307A09}" presName="node" presStyleLbl="node1" presStyleIdx="1" presStyleCnt="5">
        <dgm:presLayoutVars>
          <dgm:bulletEnabled val="1"/>
        </dgm:presLayoutVars>
      </dgm:prSet>
      <dgm:spPr/>
    </dgm:pt>
    <dgm:pt modelId="{3AA26C78-7AC4-469B-B913-6D035289D54E}" type="pres">
      <dgm:prSet presAssocID="{23DBBD25-3A3F-4B26-8D0E-00989932F448}" presName="sibTrans" presStyleCnt="0"/>
      <dgm:spPr/>
    </dgm:pt>
    <dgm:pt modelId="{2865CBDC-0F69-4AD2-8AF6-6954A69D843D}" type="pres">
      <dgm:prSet presAssocID="{CA225EDD-ECCB-4FC7-8ADC-7DEFBDABD7D3}" presName="node" presStyleLbl="node1" presStyleIdx="2" presStyleCnt="5">
        <dgm:presLayoutVars>
          <dgm:bulletEnabled val="1"/>
        </dgm:presLayoutVars>
      </dgm:prSet>
      <dgm:spPr/>
    </dgm:pt>
    <dgm:pt modelId="{1117AE4A-2218-411B-9235-00B17F33C7FE}" type="pres">
      <dgm:prSet presAssocID="{8E72A407-C3C8-4017-AB2E-BA609CF552FE}" presName="sibTrans" presStyleCnt="0"/>
      <dgm:spPr/>
    </dgm:pt>
    <dgm:pt modelId="{F72E8F92-5B46-4B8D-82FF-5468C949C054}" type="pres">
      <dgm:prSet presAssocID="{4E4AE881-1D3B-4417-A965-E05BE4C2C7C6}" presName="node" presStyleLbl="node1" presStyleIdx="3" presStyleCnt="5">
        <dgm:presLayoutVars>
          <dgm:bulletEnabled val="1"/>
        </dgm:presLayoutVars>
      </dgm:prSet>
      <dgm:spPr/>
    </dgm:pt>
    <dgm:pt modelId="{6C892FD7-316C-4481-964C-968DBEA36CD1}" type="pres">
      <dgm:prSet presAssocID="{CDA3F19A-A17F-4974-8F81-DD7E5079D8B1}" presName="sibTrans" presStyleCnt="0"/>
      <dgm:spPr/>
    </dgm:pt>
    <dgm:pt modelId="{06EFC4D0-5C7B-4A3A-AF49-4FBEF45E5EB1}" type="pres">
      <dgm:prSet presAssocID="{3D3212DB-3A27-476D-A3E4-0949EC7DEF52}" presName="node" presStyleLbl="node1" presStyleIdx="4" presStyleCnt="5">
        <dgm:presLayoutVars>
          <dgm:bulletEnabled val="1"/>
        </dgm:presLayoutVars>
      </dgm:prSet>
      <dgm:spPr/>
    </dgm:pt>
  </dgm:ptLst>
  <dgm:cxnLst>
    <dgm:cxn modelId="{BFDBF633-93B3-4A9C-8926-3F0F7C841D9C}" srcId="{FD1B9569-6FBB-4682-B65D-EB1C5969F08E}" destId="{4E4AE881-1D3B-4417-A965-E05BE4C2C7C6}" srcOrd="3" destOrd="0" parTransId="{280F7DCF-DB13-4AFB-99B5-D57E57B90686}" sibTransId="{CDA3F19A-A17F-4974-8F81-DD7E5079D8B1}"/>
    <dgm:cxn modelId="{A4DF3C3D-101A-41E6-BEA2-71F197439826}" type="presOf" srcId="{4E4AE881-1D3B-4417-A965-E05BE4C2C7C6}" destId="{F72E8F92-5B46-4B8D-82FF-5468C949C054}" srcOrd="0" destOrd="0" presId="urn:microsoft.com/office/officeart/2005/8/layout/hList6"/>
    <dgm:cxn modelId="{B492DD5E-76C4-4DBA-8DCE-E47BD0968429}" type="presOf" srcId="{499179DC-D5AE-43F7-A037-B66FE6307A09}" destId="{05E62377-BFC5-4480-AB41-CE4CF7A2A099}" srcOrd="0" destOrd="0" presId="urn:microsoft.com/office/officeart/2005/8/layout/hList6"/>
    <dgm:cxn modelId="{77ED9F46-DB86-4ABE-86F6-AB2B03CB8573}" srcId="{FD1B9569-6FBB-4682-B65D-EB1C5969F08E}" destId="{3D3212DB-3A27-476D-A3E4-0949EC7DEF52}" srcOrd="4" destOrd="0" parTransId="{0EF9757E-902F-4A96-A3EE-1CD283DC252C}" sibTransId="{2699CA49-1636-4F51-9B83-A557F0CE4DAB}"/>
    <dgm:cxn modelId="{EB560154-CD01-46E3-90E1-DD3D33AADB3F}" srcId="{FD1B9569-6FBB-4682-B65D-EB1C5969F08E}" destId="{CA225EDD-ECCB-4FC7-8ADC-7DEFBDABD7D3}" srcOrd="2" destOrd="0" parTransId="{C1475598-96C9-41A5-92BE-643C01D25FD4}" sibTransId="{8E72A407-C3C8-4017-AB2E-BA609CF552FE}"/>
    <dgm:cxn modelId="{5D323387-0D79-4C23-BFFC-F14FB0A13E94}" type="presOf" srcId="{CA225EDD-ECCB-4FC7-8ADC-7DEFBDABD7D3}" destId="{2865CBDC-0F69-4AD2-8AF6-6954A69D843D}" srcOrd="0" destOrd="0" presId="urn:microsoft.com/office/officeart/2005/8/layout/hList6"/>
    <dgm:cxn modelId="{B4FF148F-C531-49F4-8083-2267DA84C0B0}" srcId="{FD1B9569-6FBB-4682-B65D-EB1C5969F08E}" destId="{E878720C-C27E-4F98-83C6-DCE6A4C9116A}" srcOrd="0" destOrd="0" parTransId="{67860F02-8695-48FC-A2B3-CAD67709F942}" sibTransId="{5D198C4C-4403-4DC9-AF56-C3A855053E1D}"/>
    <dgm:cxn modelId="{AA3DA5AA-3DA0-4DD5-B058-D5C829C3BCDE}" type="presOf" srcId="{FD1B9569-6FBB-4682-B65D-EB1C5969F08E}" destId="{1B4AEBF0-D1C9-46B0-98AE-75542F46A10E}" srcOrd="0" destOrd="0" presId="urn:microsoft.com/office/officeart/2005/8/layout/hList6"/>
    <dgm:cxn modelId="{D8A021B3-3B2F-4C2B-A359-B0A7E9665150}" type="presOf" srcId="{3D3212DB-3A27-476D-A3E4-0949EC7DEF52}" destId="{06EFC4D0-5C7B-4A3A-AF49-4FBEF45E5EB1}" srcOrd="0" destOrd="0" presId="urn:microsoft.com/office/officeart/2005/8/layout/hList6"/>
    <dgm:cxn modelId="{EE33C1C0-BD0D-40F7-AE9C-12C02C1D7929}" type="presOf" srcId="{E878720C-C27E-4F98-83C6-DCE6A4C9116A}" destId="{45F260DA-BF1D-4789-8E1C-65F04EECD335}" srcOrd="0" destOrd="0" presId="urn:microsoft.com/office/officeart/2005/8/layout/hList6"/>
    <dgm:cxn modelId="{C459B0F1-06DD-4244-8587-B884684E032A}" srcId="{FD1B9569-6FBB-4682-B65D-EB1C5969F08E}" destId="{499179DC-D5AE-43F7-A037-B66FE6307A09}" srcOrd="1" destOrd="0" parTransId="{EDD38A5A-22D1-42EE-B4D4-1934272C422C}" sibTransId="{23DBBD25-3A3F-4B26-8D0E-00989932F448}"/>
    <dgm:cxn modelId="{767A2F1B-CCAB-46D7-8E28-FC40E66BA428}" type="presParOf" srcId="{1B4AEBF0-D1C9-46B0-98AE-75542F46A10E}" destId="{45F260DA-BF1D-4789-8E1C-65F04EECD335}" srcOrd="0" destOrd="0" presId="urn:microsoft.com/office/officeart/2005/8/layout/hList6"/>
    <dgm:cxn modelId="{1D369B58-7F8E-4458-909C-6DE92535EAC8}" type="presParOf" srcId="{1B4AEBF0-D1C9-46B0-98AE-75542F46A10E}" destId="{8F6AC33F-C4F4-4D45-B0A2-D038CD8F6827}" srcOrd="1" destOrd="0" presId="urn:microsoft.com/office/officeart/2005/8/layout/hList6"/>
    <dgm:cxn modelId="{173D2975-B5DC-4E60-8B38-ACA7BA8654F3}" type="presParOf" srcId="{1B4AEBF0-D1C9-46B0-98AE-75542F46A10E}" destId="{05E62377-BFC5-4480-AB41-CE4CF7A2A099}" srcOrd="2" destOrd="0" presId="urn:microsoft.com/office/officeart/2005/8/layout/hList6"/>
    <dgm:cxn modelId="{A05B09A7-1F5A-47ED-B4B9-0C6DFC25A9EA}" type="presParOf" srcId="{1B4AEBF0-D1C9-46B0-98AE-75542F46A10E}" destId="{3AA26C78-7AC4-469B-B913-6D035289D54E}" srcOrd="3" destOrd="0" presId="urn:microsoft.com/office/officeart/2005/8/layout/hList6"/>
    <dgm:cxn modelId="{98FF647D-BC45-43A5-8763-F884A0257565}" type="presParOf" srcId="{1B4AEBF0-D1C9-46B0-98AE-75542F46A10E}" destId="{2865CBDC-0F69-4AD2-8AF6-6954A69D843D}" srcOrd="4" destOrd="0" presId="urn:microsoft.com/office/officeart/2005/8/layout/hList6"/>
    <dgm:cxn modelId="{CBC183A0-0148-4B53-A4BD-7A9AE4214E5D}" type="presParOf" srcId="{1B4AEBF0-D1C9-46B0-98AE-75542F46A10E}" destId="{1117AE4A-2218-411B-9235-00B17F33C7FE}" srcOrd="5" destOrd="0" presId="urn:microsoft.com/office/officeart/2005/8/layout/hList6"/>
    <dgm:cxn modelId="{713D65F7-A6D1-46BB-9C6D-C7A74B4BD12C}" type="presParOf" srcId="{1B4AEBF0-D1C9-46B0-98AE-75542F46A10E}" destId="{F72E8F92-5B46-4B8D-82FF-5468C949C054}" srcOrd="6" destOrd="0" presId="urn:microsoft.com/office/officeart/2005/8/layout/hList6"/>
    <dgm:cxn modelId="{33DC2588-C3D6-44B3-8C39-E3519B37FB89}" type="presParOf" srcId="{1B4AEBF0-D1C9-46B0-98AE-75542F46A10E}" destId="{6C892FD7-316C-4481-964C-968DBEA36CD1}" srcOrd="7" destOrd="0" presId="urn:microsoft.com/office/officeart/2005/8/layout/hList6"/>
    <dgm:cxn modelId="{AA829E84-B684-4D9C-A182-F61256423E81}" type="presParOf" srcId="{1B4AEBF0-D1C9-46B0-98AE-75542F46A10E}" destId="{06EFC4D0-5C7B-4A3A-AF49-4FBEF45E5EB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DEB67-1D09-40B3-8040-42D6D16DC7B9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</dgm:pt>
    <dgm:pt modelId="{0D4EA70C-B86C-4551-B2BB-BCB345187AEB}">
      <dgm:prSet phldrT="[Text]" custT="1"/>
      <dgm:spPr/>
      <dgm:t>
        <a:bodyPr/>
        <a:lstStyle/>
        <a:p>
          <a:r>
            <a:rPr lang="en-US" sz="1200" dirty="0" err="1"/>
            <a:t>Diajukan</a:t>
          </a:r>
          <a:r>
            <a:rPr lang="en-US" sz="1200" dirty="0"/>
            <a:t> oleh orang </a:t>
          </a:r>
          <a:r>
            <a:rPr lang="en-US" sz="1200" dirty="0" err="1"/>
            <a:t>atau</a:t>
          </a:r>
          <a:r>
            <a:rPr lang="en-US" sz="1200" dirty="0"/>
            <a:t> </a:t>
          </a:r>
          <a:r>
            <a:rPr lang="en-US" sz="1200" dirty="0" err="1"/>
            <a:t>kelompok</a:t>
          </a:r>
          <a:r>
            <a:rPr lang="en-US" sz="1200" dirty="0"/>
            <a:t> orang </a:t>
          </a:r>
          <a:r>
            <a:rPr lang="en-US" sz="1200" dirty="0" err="1"/>
            <a:t>termasuk</a:t>
          </a:r>
          <a:r>
            <a:rPr lang="en-US" sz="1200" dirty="0"/>
            <a:t> LSM </a:t>
          </a:r>
          <a:r>
            <a:rPr lang="en-US" sz="1200" dirty="0" err="1"/>
            <a:t>untuk</a:t>
          </a:r>
          <a:r>
            <a:rPr lang="en-US" sz="1200" dirty="0"/>
            <a:t> </a:t>
          </a:r>
          <a:r>
            <a:rPr lang="en-US" sz="1200" dirty="0" err="1"/>
            <a:t>Tujuan</a:t>
          </a:r>
          <a:r>
            <a:rPr lang="en-US" sz="1200" dirty="0"/>
            <a:t> </a:t>
          </a:r>
          <a:r>
            <a:rPr lang="en-US" sz="1200" dirty="0" err="1"/>
            <a:t>Pengamatan</a:t>
          </a:r>
          <a:r>
            <a:rPr lang="en-US" sz="1200" dirty="0"/>
            <a:t> </a:t>
          </a:r>
          <a:r>
            <a:rPr lang="en-US" sz="1200" dirty="0" err="1"/>
            <a:t>Publik</a:t>
          </a:r>
          <a:endParaRPr lang="en-US" sz="1200" dirty="0"/>
        </a:p>
      </dgm:t>
    </dgm:pt>
    <dgm:pt modelId="{1E0374C1-6752-4335-8862-CDE32C060CB9}" type="parTrans" cxnId="{5FB3E7E8-1725-467C-B459-606600218CAE}">
      <dgm:prSet/>
      <dgm:spPr/>
      <dgm:t>
        <a:bodyPr/>
        <a:lstStyle/>
        <a:p>
          <a:endParaRPr lang="en-US"/>
        </a:p>
      </dgm:t>
    </dgm:pt>
    <dgm:pt modelId="{81203699-A455-4794-BEC1-629D1E87A6E3}" type="sibTrans" cxnId="{5FB3E7E8-1725-467C-B459-606600218CAE}">
      <dgm:prSet/>
      <dgm:spPr/>
      <dgm:t>
        <a:bodyPr/>
        <a:lstStyle/>
        <a:p>
          <a:endParaRPr lang="en-US"/>
        </a:p>
      </dgm:t>
    </dgm:pt>
    <dgm:pt modelId="{8C055351-D6FB-496C-B28B-8C7EF61B3434}">
      <dgm:prSet phldrT="[Text]" custT="1"/>
      <dgm:spPr/>
      <dgm:t>
        <a:bodyPr/>
        <a:lstStyle/>
        <a:p>
          <a:r>
            <a:rPr lang="en-US" sz="1200" dirty="0" err="1"/>
            <a:t>Permintaan</a:t>
          </a:r>
          <a:r>
            <a:rPr lang="en-US" sz="1200" dirty="0"/>
            <a:t> </a:t>
          </a:r>
          <a:r>
            <a:rPr lang="en-US" sz="1200" dirty="0" err="1"/>
            <a:t>Dokumen</a:t>
          </a:r>
          <a:r>
            <a:rPr lang="en-US" sz="1200" dirty="0"/>
            <a:t> </a:t>
          </a:r>
          <a:r>
            <a:rPr lang="en-US" sz="1200" dirty="0" err="1"/>
            <a:t>sekaligus</a:t>
          </a:r>
          <a:r>
            <a:rPr lang="en-US" sz="1200" dirty="0"/>
            <a:t> dan </a:t>
          </a:r>
          <a:r>
            <a:rPr lang="en-US" sz="1200" dirty="0" err="1"/>
            <a:t>dalam</a:t>
          </a:r>
          <a:r>
            <a:rPr lang="en-US" sz="1200" dirty="0"/>
            <a:t> </a:t>
          </a:r>
          <a:r>
            <a:rPr lang="en-US" sz="1200" dirty="0" err="1"/>
            <a:t>jumlah</a:t>
          </a:r>
          <a:r>
            <a:rPr lang="en-US" sz="1200" dirty="0"/>
            <a:t> </a:t>
          </a:r>
          <a:r>
            <a:rPr lang="en-US" sz="1200" dirty="0" err="1"/>
            <a:t>banyak</a:t>
          </a:r>
          <a:r>
            <a:rPr lang="en-US" sz="1200" dirty="0"/>
            <a:t> </a:t>
          </a:r>
          <a:r>
            <a:rPr lang="en-US" sz="1200" dirty="0" err="1"/>
            <a:t>namun</a:t>
          </a:r>
          <a:r>
            <a:rPr lang="en-US" sz="1200" dirty="0"/>
            <a:t> </a:t>
          </a:r>
          <a:r>
            <a:rPr lang="en-US" sz="1200" dirty="0" err="1"/>
            <a:t>tidak</a:t>
          </a:r>
          <a:r>
            <a:rPr lang="en-US" sz="1200" dirty="0"/>
            <a:t> </a:t>
          </a:r>
          <a:r>
            <a:rPr lang="en-US" sz="1200" dirty="0" err="1"/>
            <a:t>semua</a:t>
          </a:r>
          <a:r>
            <a:rPr lang="en-US" sz="1200" dirty="0"/>
            <a:t> </a:t>
          </a:r>
          <a:r>
            <a:rPr lang="en-US" sz="1200" dirty="0" err="1"/>
            <a:t>dokumen</a:t>
          </a:r>
          <a:r>
            <a:rPr lang="en-US" sz="1200" dirty="0"/>
            <a:t> </a:t>
          </a:r>
          <a:r>
            <a:rPr lang="en-US" sz="1200" dirty="0" err="1"/>
            <a:t>dipahami</a:t>
          </a:r>
          <a:r>
            <a:rPr lang="en-US" sz="1200" dirty="0"/>
            <a:t> </a:t>
          </a:r>
          <a:r>
            <a:rPr lang="en-US" sz="1200" dirty="0" err="1"/>
            <a:t>Pemohon</a:t>
          </a:r>
          <a:endParaRPr lang="en-US" sz="1200" dirty="0"/>
        </a:p>
      </dgm:t>
    </dgm:pt>
    <dgm:pt modelId="{6752BE6B-9F01-4491-B850-ED173C63E0C3}" type="parTrans" cxnId="{F8073774-8BDC-42F0-B4CE-08FA4677003C}">
      <dgm:prSet/>
      <dgm:spPr/>
      <dgm:t>
        <a:bodyPr/>
        <a:lstStyle/>
        <a:p>
          <a:endParaRPr lang="en-US"/>
        </a:p>
      </dgm:t>
    </dgm:pt>
    <dgm:pt modelId="{B8D3A487-067E-4561-B5C8-85C0672A24C4}" type="sibTrans" cxnId="{F8073774-8BDC-42F0-B4CE-08FA4677003C}">
      <dgm:prSet/>
      <dgm:spPr/>
      <dgm:t>
        <a:bodyPr/>
        <a:lstStyle/>
        <a:p>
          <a:endParaRPr lang="en-US"/>
        </a:p>
      </dgm:t>
    </dgm:pt>
    <dgm:pt modelId="{411B6C71-83C5-4126-AEFB-FFB89FD56050}">
      <dgm:prSet phldrT="[Text]" custT="1"/>
      <dgm:spPr/>
      <dgm:t>
        <a:bodyPr/>
        <a:lstStyle/>
        <a:p>
          <a:r>
            <a:rPr lang="en-US" sz="1200" dirty="0" err="1"/>
            <a:t>Terdapat</a:t>
          </a:r>
          <a:r>
            <a:rPr lang="en-US" sz="1200" dirty="0"/>
            <a:t> </a:t>
          </a:r>
          <a:r>
            <a:rPr lang="en-US" sz="1200" dirty="0" err="1"/>
            <a:t>hal-hal</a:t>
          </a:r>
          <a:r>
            <a:rPr lang="en-US" sz="1200" dirty="0"/>
            <a:t> </a:t>
          </a:r>
          <a:r>
            <a:rPr lang="en-US" sz="1200" dirty="0" err="1"/>
            <a:t>tidak</a:t>
          </a:r>
          <a:r>
            <a:rPr lang="en-US" sz="1200" dirty="0"/>
            <a:t> </a:t>
          </a:r>
          <a:r>
            <a:rPr lang="en-US" sz="1200" dirty="0" err="1"/>
            <a:t>baik</a:t>
          </a:r>
          <a:r>
            <a:rPr lang="en-US" sz="1200" dirty="0"/>
            <a:t> yang </a:t>
          </a:r>
          <a:r>
            <a:rPr lang="en-US" sz="1200" dirty="0" err="1"/>
            <a:t>menyertai</a:t>
          </a:r>
          <a:r>
            <a:rPr lang="en-US" sz="1200" dirty="0"/>
            <a:t> </a:t>
          </a:r>
          <a:r>
            <a:rPr lang="en-US" sz="1200" dirty="0" err="1"/>
            <a:t>permintaan</a:t>
          </a:r>
          <a:r>
            <a:rPr lang="en-US" sz="1200" dirty="0"/>
            <a:t> </a:t>
          </a:r>
          <a:r>
            <a:rPr lang="en-US" sz="1200" dirty="0" err="1"/>
            <a:t>informasi</a:t>
          </a:r>
          <a:r>
            <a:rPr lang="en-US" sz="1200" dirty="0"/>
            <a:t> (</a:t>
          </a:r>
          <a:r>
            <a:rPr lang="en-US" sz="1200" dirty="0" err="1"/>
            <a:t>Pungli</a:t>
          </a:r>
          <a:r>
            <a:rPr lang="en-US" sz="1200" dirty="0"/>
            <a:t>, </a:t>
          </a:r>
          <a:r>
            <a:rPr lang="en-US" sz="1200" dirty="0" err="1"/>
            <a:t>Tujuan</a:t>
          </a:r>
          <a:r>
            <a:rPr lang="en-US" sz="1200" dirty="0"/>
            <a:t> </a:t>
          </a:r>
          <a:r>
            <a:rPr lang="en-US" sz="1200" dirty="0" err="1"/>
            <a:t>tidak</a:t>
          </a:r>
          <a:r>
            <a:rPr lang="en-US" sz="1200" dirty="0"/>
            <a:t> </a:t>
          </a:r>
          <a:r>
            <a:rPr lang="en-US" sz="1200" dirty="0" err="1"/>
            <a:t>jelas</a:t>
          </a:r>
          <a:r>
            <a:rPr lang="en-US" sz="1200" dirty="0"/>
            <a:t>, </a:t>
          </a:r>
          <a:r>
            <a:rPr lang="en-US" sz="1200" dirty="0" err="1"/>
            <a:t>dsb</a:t>
          </a:r>
          <a:r>
            <a:rPr lang="en-US" sz="1200" dirty="0"/>
            <a:t>)</a:t>
          </a:r>
        </a:p>
      </dgm:t>
    </dgm:pt>
    <dgm:pt modelId="{66925AAE-0569-46F4-9DAD-A704289FDAF4}" type="parTrans" cxnId="{B3D35EE6-FADF-408E-A632-113D30634938}">
      <dgm:prSet/>
      <dgm:spPr/>
      <dgm:t>
        <a:bodyPr/>
        <a:lstStyle/>
        <a:p>
          <a:endParaRPr lang="en-US"/>
        </a:p>
      </dgm:t>
    </dgm:pt>
    <dgm:pt modelId="{C18037AE-8D1A-4801-B3C7-640E942982F1}" type="sibTrans" cxnId="{B3D35EE6-FADF-408E-A632-113D30634938}">
      <dgm:prSet/>
      <dgm:spPr/>
      <dgm:t>
        <a:bodyPr/>
        <a:lstStyle/>
        <a:p>
          <a:endParaRPr lang="en-US"/>
        </a:p>
      </dgm:t>
    </dgm:pt>
    <dgm:pt modelId="{3120D9A5-A9A3-4B51-8BB2-D8173D964B66}">
      <dgm:prSet/>
      <dgm:spPr/>
      <dgm:t>
        <a:bodyPr/>
        <a:lstStyle/>
        <a:p>
          <a:r>
            <a:rPr lang="en-US"/>
            <a:t>Pernohonan Infromasi tidak ditanggapi oleh Termohon tidak sebagiamana mestinya (contoh : tidak dijawab secara tertulis, tidak dipahami mekanisame pemberiannya, dsb)</a:t>
          </a:r>
          <a:endParaRPr lang="en-US" dirty="0"/>
        </a:p>
      </dgm:t>
    </dgm:pt>
    <dgm:pt modelId="{27F4F686-B9AF-48B7-A237-7837905B04DC}" type="parTrans" cxnId="{974F5536-94C1-4940-917E-1F39DF3B8692}">
      <dgm:prSet/>
      <dgm:spPr/>
      <dgm:t>
        <a:bodyPr/>
        <a:lstStyle/>
        <a:p>
          <a:endParaRPr lang="en-US"/>
        </a:p>
      </dgm:t>
    </dgm:pt>
    <dgm:pt modelId="{C0D6CACE-16A4-4425-AB8C-F3AB8CC23CA2}" type="sibTrans" cxnId="{974F5536-94C1-4940-917E-1F39DF3B8692}">
      <dgm:prSet/>
      <dgm:spPr/>
      <dgm:t>
        <a:bodyPr/>
        <a:lstStyle/>
        <a:p>
          <a:endParaRPr lang="en-US"/>
        </a:p>
      </dgm:t>
    </dgm:pt>
    <dgm:pt modelId="{4A419437-49B6-413A-9155-05702A050C28}" type="pres">
      <dgm:prSet presAssocID="{CE2DEB67-1D09-40B3-8040-42D6D16DC7B9}" presName="linearFlow" presStyleCnt="0">
        <dgm:presLayoutVars>
          <dgm:dir/>
          <dgm:resizeHandles val="exact"/>
        </dgm:presLayoutVars>
      </dgm:prSet>
      <dgm:spPr/>
    </dgm:pt>
    <dgm:pt modelId="{4D8AAE96-2BFD-488E-A7A9-31D68791FC90}" type="pres">
      <dgm:prSet presAssocID="{0D4EA70C-B86C-4551-B2BB-BCB345187AEB}" presName="composite" presStyleCnt="0"/>
      <dgm:spPr/>
    </dgm:pt>
    <dgm:pt modelId="{48066941-5591-44BA-A24F-12E7FC206E9F}" type="pres">
      <dgm:prSet presAssocID="{0D4EA70C-B86C-4551-B2BB-BCB345187AEB}" presName="imgShp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</dgm:spPr>
    </dgm:pt>
    <dgm:pt modelId="{9508E30D-75E8-4A8B-AA3B-505F9CF9F886}" type="pres">
      <dgm:prSet presAssocID="{0D4EA70C-B86C-4551-B2BB-BCB345187AEB}" presName="txShp" presStyleLbl="node1" presStyleIdx="0" presStyleCnt="4">
        <dgm:presLayoutVars>
          <dgm:bulletEnabled val="1"/>
        </dgm:presLayoutVars>
      </dgm:prSet>
      <dgm:spPr/>
    </dgm:pt>
    <dgm:pt modelId="{01C7BCFD-9563-4713-B1F4-E406ACF1AA6F}" type="pres">
      <dgm:prSet presAssocID="{81203699-A455-4794-BEC1-629D1E87A6E3}" presName="spacing" presStyleCnt="0"/>
      <dgm:spPr/>
    </dgm:pt>
    <dgm:pt modelId="{F477541A-7863-4FBB-A4BE-90B3A3E30922}" type="pres">
      <dgm:prSet presAssocID="{8C055351-D6FB-496C-B28B-8C7EF61B3434}" presName="composite" presStyleCnt="0"/>
      <dgm:spPr/>
    </dgm:pt>
    <dgm:pt modelId="{C253914D-6EF7-49CA-8CF4-3342767A8C68}" type="pres">
      <dgm:prSet presAssocID="{8C055351-D6FB-496C-B28B-8C7EF61B3434}" presName="imgShp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B9AD9EC2-8468-427A-9288-7FBD85C4FE0F}" type="pres">
      <dgm:prSet presAssocID="{8C055351-D6FB-496C-B28B-8C7EF61B3434}" presName="txShp" presStyleLbl="node1" presStyleIdx="1" presStyleCnt="4">
        <dgm:presLayoutVars>
          <dgm:bulletEnabled val="1"/>
        </dgm:presLayoutVars>
      </dgm:prSet>
      <dgm:spPr/>
    </dgm:pt>
    <dgm:pt modelId="{DC11404F-20C3-4729-AF22-95DD35BF0626}" type="pres">
      <dgm:prSet presAssocID="{B8D3A487-067E-4561-B5C8-85C0672A24C4}" presName="spacing" presStyleCnt="0"/>
      <dgm:spPr/>
    </dgm:pt>
    <dgm:pt modelId="{0D03AC15-0528-413B-A57C-3CA012E470FE}" type="pres">
      <dgm:prSet presAssocID="{3120D9A5-A9A3-4B51-8BB2-D8173D964B66}" presName="composite" presStyleCnt="0"/>
      <dgm:spPr/>
    </dgm:pt>
    <dgm:pt modelId="{B075F303-1E72-4552-BA1E-B60AA3350752}" type="pres">
      <dgm:prSet presAssocID="{3120D9A5-A9A3-4B51-8BB2-D8173D964B66}" presName="imgShp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13000" b="-13000"/>
          </a:stretch>
        </a:blipFill>
      </dgm:spPr>
    </dgm:pt>
    <dgm:pt modelId="{54569B78-D93D-4334-8989-77E5217A39F2}" type="pres">
      <dgm:prSet presAssocID="{3120D9A5-A9A3-4B51-8BB2-D8173D964B66}" presName="txShp" presStyleLbl="node1" presStyleIdx="2" presStyleCnt="4">
        <dgm:presLayoutVars>
          <dgm:bulletEnabled val="1"/>
        </dgm:presLayoutVars>
      </dgm:prSet>
      <dgm:spPr/>
    </dgm:pt>
    <dgm:pt modelId="{7B4B54E9-4D0F-435C-9D5A-7A86E06E1C6D}" type="pres">
      <dgm:prSet presAssocID="{C0D6CACE-16A4-4425-AB8C-F3AB8CC23CA2}" presName="spacing" presStyleCnt="0"/>
      <dgm:spPr/>
    </dgm:pt>
    <dgm:pt modelId="{00540390-C433-4790-AC03-4E33DFF5202E}" type="pres">
      <dgm:prSet presAssocID="{411B6C71-83C5-4126-AEFB-FFB89FD56050}" presName="composite" presStyleCnt="0"/>
      <dgm:spPr/>
    </dgm:pt>
    <dgm:pt modelId="{36618460-E2D1-44E6-915A-0912547C9617}" type="pres">
      <dgm:prSet presAssocID="{411B6C71-83C5-4126-AEFB-FFB89FD56050}" presName="imgShp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1FEEA2A6-35E3-4876-BC85-52A8CC7F5B33}" type="pres">
      <dgm:prSet presAssocID="{411B6C71-83C5-4126-AEFB-FFB89FD56050}" presName="txShp" presStyleLbl="node1" presStyleIdx="3" presStyleCnt="4">
        <dgm:presLayoutVars>
          <dgm:bulletEnabled val="1"/>
        </dgm:presLayoutVars>
      </dgm:prSet>
      <dgm:spPr/>
    </dgm:pt>
  </dgm:ptLst>
  <dgm:cxnLst>
    <dgm:cxn modelId="{4FBD3E07-F867-4E1B-A6C3-9E8E36858745}" type="presOf" srcId="{3120D9A5-A9A3-4B51-8BB2-D8173D964B66}" destId="{54569B78-D93D-4334-8989-77E5217A39F2}" srcOrd="0" destOrd="0" presId="urn:microsoft.com/office/officeart/2005/8/layout/vList3"/>
    <dgm:cxn modelId="{7A174212-1962-4487-A275-E6C2CA511C83}" type="presOf" srcId="{CE2DEB67-1D09-40B3-8040-42D6D16DC7B9}" destId="{4A419437-49B6-413A-9155-05702A050C28}" srcOrd="0" destOrd="0" presId="urn:microsoft.com/office/officeart/2005/8/layout/vList3"/>
    <dgm:cxn modelId="{974F5536-94C1-4940-917E-1F39DF3B8692}" srcId="{CE2DEB67-1D09-40B3-8040-42D6D16DC7B9}" destId="{3120D9A5-A9A3-4B51-8BB2-D8173D964B66}" srcOrd="2" destOrd="0" parTransId="{27F4F686-B9AF-48B7-A237-7837905B04DC}" sibTransId="{C0D6CACE-16A4-4425-AB8C-F3AB8CC23CA2}"/>
    <dgm:cxn modelId="{F8073774-8BDC-42F0-B4CE-08FA4677003C}" srcId="{CE2DEB67-1D09-40B3-8040-42D6D16DC7B9}" destId="{8C055351-D6FB-496C-B28B-8C7EF61B3434}" srcOrd="1" destOrd="0" parTransId="{6752BE6B-9F01-4491-B850-ED173C63E0C3}" sibTransId="{B8D3A487-067E-4561-B5C8-85C0672A24C4}"/>
    <dgm:cxn modelId="{B9AFB78A-659F-4C1B-9309-17E4E7436E68}" type="presOf" srcId="{411B6C71-83C5-4126-AEFB-FFB89FD56050}" destId="{1FEEA2A6-35E3-4876-BC85-52A8CC7F5B33}" srcOrd="0" destOrd="0" presId="urn:microsoft.com/office/officeart/2005/8/layout/vList3"/>
    <dgm:cxn modelId="{0ACDA3A5-114A-47DA-9CB2-F272467111B7}" type="presOf" srcId="{8C055351-D6FB-496C-B28B-8C7EF61B3434}" destId="{B9AD9EC2-8468-427A-9288-7FBD85C4FE0F}" srcOrd="0" destOrd="0" presId="urn:microsoft.com/office/officeart/2005/8/layout/vList3"/>
    <dgm:cxn modelId="{ECBCBFD1-F7C5-43BC-9F8E-B49A373D9AE5}" type="presOf" srcId="{0D4EA70C-B86C-4551-B2BB-BCB345187AEB}" destId="{9508E30D-75E8-4A8B-AA3B-505F9CF9F886}" srcOrd="0" destOrd="0" presId="urn:microsoft.com/office/officeart/2005/8/layout/vList3"/>
    <dgm:cxn modelId="{B3D35EE6-FADF-408E-A632-113D30634938}" srcId="{CE2DEB67-1D09-40B3-8040-42D6D16DC7B9}" destId="{411B6C71-83C5-4126-AEFB-FFB89FD56050}" srcOrd="3" destOrd="0" parTransId="{66925AAE-0569-46F4-9DAD-A704289FDAF4}" sibTransId="{C18037AE-8D1A-4801-B3C7-640E942982F1}"/>
    <dgm:cxn modelId="{5FB3E7E8-1725-467C-B459-606600218CAE}" srcId="{CE2DEB67-1D09-40B3-8040-42D6D16DC7B9}" destId="{0D4EA70C-B86C-4551-B2BB-BCB345187AEB}" srcOrd="0" destOrd="0" parTransId="{1E0374C1-6752-4335-8862-CDE32C060CB9}" sibTransId="{81203699-A455-4794-BEC1-629D1E87A6E3}"/>
    <dgm:cxn modelId="{B8BFC9FF-134A-4AFE-B8A0-90727C00294D}" type="presParOf" srcId="{4A419437-49B6-413A-9155-05702A050C28}" destId="{4D8AAE96-2BFD-488E-A7A9-31D68791FC90}" srcOrd="0" destOrd="0" presId="urn:microsoft.com/office/officeart/2005/8/layout/vList3"/>
    <dgm:cxn modelId="{F1D5C1C4-98B3-4A21-B0E0-04841A9FD63B}" type="presParOf" srcId="{4D8AAE96-2BFD-488E-A7A9-31D68791FC90}" destId="{48066941-5591-44BA-A24F-12E7FC206E9F}" srcOrd="0" destOrd="0" presId="urn:microsoft.com/office/officeart/2005/8/layout/vList3"/>
    <dgm:cxn modelId="{0E3FCD9E-C23A-4A6F-A41A-3D372EBE9E40}" type="presParOf" srcId="{4D8AAE96-2BFD-488E-A7A9-31D68791FC90}" destId="{9508E30D-75E8-4A8B-AA3B-505F9CF9F886}" srcOrd="1" destOrd="0" presId="urn:microsoft.com/office/officeart/2005/8/layout/vList3"/>
    <dgm:cxn modelId="{FA320BAA-062B-4557-B127-DE077BEE6163}" type="presParOf" srcId="{4A419437-49B6-413A-9155-05702A050C28}" destId="{01C7BCFD-9563-4713-B1F4-E406ACF1AA6F}" srcOrd="1" destOrd="0" presId="urn:microsoft.com/office/officeart/2005/8/layout/vList3"/>
    <dgm:cxn modelId="{9F744790-B97F-490D-B552-7F7500316A29}" type="presParOf" srcId="{4A419437-49B6-413A-9155-05702A050C28}" destId="{F477541A-7863-4FBB-A4BE-90B3A3E30922}" srcOrd="2" destOrd="0" presId="urn:microsoft.com/office/officeart/2005/8/layout/vList3"/>
    <dgm:cxn modelId="{E5B68069-B708-4201-9A84-2F5CCA61DEEF}" type="presParOf" srcId="{F477541A-7863-4FBB-A4BE-90B3A3E30922}" destId="{C253914D-6EF7-49CA-8CF4-3342767A8C68}" srcOrd="0" destOrd="0" presId="urn:microsoft.com/office/officeart/2005/8/layout/vList3"/>
    <dgm:cxn modelId="{2F0A10E4-4E31-4EB5-897A-EF5BAA61C87E}" type="presParOf" srcId="{F477541A-7863-4FBB-A4BE-90B3A3E30922}" destId="{B9AD9EC2-8468-427A-9288-7FBD85C4FE0F}" srcOrd="1" destOrd="0" presId="urn:microsoft.com/office/officeart/2005/8/layout/vList3"/>
    <dgm:cxn modelId="{B1BEF7BA-D75D-4129-873E-94506555D9DC}" type="presParOf" srcId="{4A419437-49B6-413A-9155-05702A050C28}" destId="{DC11404F-20C3-4729-AF22-95DD35BF0626}" srcOrd="3" destOrd="0" presId="urn:microsoft.com/office/officeart/2005/8/layout/vList3"/>
    <dgm:cxn modelId="{7AC397B4-7F81-43C7-85B3-8E5B71C5045F}" type="presParOf" srcId="{4A419437-49B6-413A-9155-05702A050C28}" destId="{0D03AC15-0528-413B-A57C-3CA012E470FE}" srcOrd="4" destOrd="0" presId="urn:microsoft.com/office/officeart/2005/8/layout/vList3"/>
    <dgm:cxn modelId="{FB4C3B14-449B-4663-9EBA-60B664339F8A}" type="presParOf" srcId="{0D03AC15-0528-413B-A57C-3CA012E470FE}" destId="{B075F303-1E72-4552-BA1E-B60AA3350752}" srcOrd="0" destOrd="0" presId="urn:microsoft.com/office/officeart/2005/8/layout/vList3"/>
    <dgm:cxn modelId="{6854942F-8135-4E2C-9652-08B7F0BDCE11}" type="presParOf" srcId="{0D03AC15-0528-413B-A57C-3CA012E470FE}" destId="{54569B78-D93D-4334-8989-77E5217A39F2}" srcOrd="1" destOrd="0" presId="urn:microsoft.com/office/officeart/2005/8/layout/vList3"/>
    <dgm:cxn modelId="{BAC63145-D8CF-4CAE-A4ED-820F4B3DB140}" type="presParOf" srcId="{4A419437-49B6-413A-9155-05702A050C28}" destId="{7B4B54E9-4D0F-435C-9D5A-7A86E06E1C6D}" srcOrd="5" destOrd="0" presId="urn:microsoft.com/office/officeart/2005/8/layout/vList3"/>
    <dgm:cxn modelId="{242444EF-7503-43E4-B477-8C04CD581321}" type="presParOf" srcId="{4A419437-49B6-413A-9155-05702A050C28}" destId="{00540390-C433-4790-AC03-4E33DFF5202E}" srcOrd="6" destOrd="0" presId="urn:microsoft.com/office/officeart/2005/8/layout/vList3"/>
    <dgm:cxn modelId="{2E3E6EEC-8B62-4A1B-83E0-C1D30861CFB4}" type="presParOf" srcId="{00540390-C433-4790-AC03-4E33DFF5202E}" destId="{36618460-E2D1-44E6-915A-0912547C9617}" srcOrd="0" destOrd="0" presId="urn:microsoft.com/office/officeart/2005/8/layout/vList3"/>
    <dgm:cxn modelId="{F555C172-0A5B-46EF-B023-D75E95AD5281}" type="presParOf" srcId="{00540390-C433-4790-AC03-4E33DFF5202E}" destId="{1FEEA2A6-35E3-4876-BC85-52A8CC7F5B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133D46-4695-4393-B00E-F4F84B230C4E}" type="doc">
      <dgm:prSet loTypeId="urn:microsoft.com/office/officeart/2005/8/layout/hProcess10#2" loCatId="process" qsTypeId="urn:microsoft.com/office/officeart/2005/8/quickstyle/simple1#8" qsCatId="simple" csTypeId="urn:microsoft.com/office/officeart/2005/8/colors/accent1_1#4" csCatId="accent1" phldr="1"/>
      <dgm:spPr/>
      <dgm:t>
        <a:bodyPr/>
        <a:lstStyle/>
        <a:p>
          <a:endParaRPr lang="en-US"/>
        </a:p>
      </dgm:t>
    </dgm:pt>
    <dgm:pt modelId="{FC926035-0D32-49FF-8AA5-D2EC8A306812}">
      <dgm:prSet phldrT="[Text]" custT="1"/>
      <dgm:spPr>
        <a:ln w="12700">
          <a:solidFill>
            <a:srgbClr val="FF0000"/>
          </a:solidFill>
        </a:ln>
      </dgm:spPr>
      <dgm:t>
        <a:bodyPr/>
        <a:lstStyle/>
        <a:p>
          <a:r>
            <a:rPr lang="en-US" sz="1000" b="0" dirty="0" err="1"/>
            <a:t>Pemohon</a:t>
          </a:r>
          <a:r>
            <a:rPr lang="en-US" sz="1000" b="0" dirty="0"/>
            <a:t> </a:t>
          </a:r>
          <a:r>
            <a:rPr lang="en-US" sz="1000" b="0" dirty="0" err="1"/>
            <a:t>Infomasi</a:t>
          </a:r>
          <a:r>
            <a:rPr lang="en-US" sz="1000" b="0" dirty="0"/>
            <a:t> </a:t>
          </a:r>
          <a:r>
            <a:rPr lang="en-US" sz="1000" b="0" dirty="0" err="1"/>
            <a:t>mengajuakan</a:t>
          </a:r>
          <a:r>
            <a:rPr lang="en-US" sz="1000" b="0" dirty="0"/>
            <a:t> </a:t>
          </a:r>
          <a:r>
            <a:rPr lang="en-US" sz="1000" b="0" dirty="0" err="1"/>
            <a:t>permintaan</a:t>
          </a:r>
          <a:r>
            <a:rPr lang="en-US" sz="1000" b="0" dirty="0"/>
            <a:t> </a:t>
          </a:r>
          <a:r>
            <a:rPr lang="en-US" sz="1000" b="0" dirty="0" err="1"/>
            <a:t>informasi</a:t>
          </a:r>
          <a:r>
            <a:rPr lang="en-US" sz="1000" b="0" dirty="0"/>
            <a:t> </a:t>
          </a:r>
          <a:r>
            <a:rPr lang="en-US" sz="1000" b="0" dirty="0" err="1"/>
            <a:t>publik</a:t>
          </a:r>
          <a:r>
            <a:rPr lang="en-US" sz="1000" b="0" dirty="0"/>
            <a:t> </a:t>
          </a:r>
          <a:r>
            <a:rPr lang="en-US" sz="1000" b="0" dirty="0" err="1"/>
            <a:t>Desa</a:t>
          </a:r>
          <a:r>
            <a:rPr lang="en-US" sz="1000" b="0" dirty="0"/>
            <a:t> </a:t>
          </a:r>
          <a:r>
            <a:rPr lang="en-US" sz="1000" b="0" dirty="0" err="1"/>
            <a:t>secara</a:t>
          </a:r>
          <a:r>
            <a:rPr lang="en-US" sz="1000" b="0" dirty="0"/>
            <a:t> </a:t>
          </a:r>
          <a:r>
            <a:rPr lang="en-US" sz="1000" b="0" dirty="0" err="1"/>
            <a:t>tertulis</a:t>
          </a:r>
          <a:r>
            <a:rPr lang="en-US" sz="1000" b="0" dirty="0"/>
            <a:t>/</a:t>
          </a:r>
          <a:r>
            <a:rPr lang="en-US" sz="1000" b="0" dirty="0" err="1"/>
            <a:t>lisan</a:t>
          </a:r>
          <a:r>
            <a:rPr lang="en-US" sz="1000" b="0" dirty="0"/>
            <a:t>  </a:t>
          </a:r>
          <a:r>
            <a:rPr lang="en-US" sz="1000" b="0" dirty="0" err="1"/>
            <a:t>terhadap</a:t>
          </a:r>
          <a:r>
            <a:rPr lang="en-US" sz="1000" b="0" dirty="0"/>
            <a:t> PPID </a:t>
          </a:r>
          <a:r>
            <a:rPr lang="en-US" sz="1000" b="0" dirty="0" err="1"/>
            <a:t>Desa</a:t>
          </a:r>
          <a:endParaRPr lang="en-US" sz="1000" b="0" dirty="0"/>
        </a:p>
      </dgm:t>
    </dgm:pt>
    <dgm:pt modelId="{8E49CCDF-4CC7-4179-B662-3F868C137DE2}" type="parTrans" cxnId="{DEE4D9CD-3B77-4DD1-9A33-95C9878AA621}">
      <dgm:prSet/>
      <dgm:spPr/>
      <dgm:t>
        <a:bodyPr/>
        <a:lstStyle/>
        <a:p>
          <a:endParaRPr lang="en-US"/>
        </a:p>
      </dgm:t>
    </dgm:pt>
    <dgm:pt modelId="{8CA0888D-8665-4575-B41D-5BA54DACE295}" type="sibTrans" cxnId="{DEE4D9CD-3B77-4DD1-9A33-95C9878AA621}">
      <dgm:prSet/>
      <dgm:spPr>
        <a:ln w="12700">
          <a:solidFill>
            <a:srgbClr val="FF0000"/>
          </a:solidFill>
        </a:ln>
      </dgm:spPr>
      <dgm:t>
        <a:bodyPr/>
        <a:lstStyle/>
        <a:p>
          <a:endParaRPr lang="en-US" b="0"/>
        </a:p>
      </dgm:t>
    </dgm:pt>
    <dgm:pt modelId="{E4C24B28-E9E2-46ED-B450-ED946237AA77}">
      <dgm:prSet phldrT="[Text]" custT="1"/>
      <dgm:spPr>
        <a:ln w="12700">
          <a:solidFill>
            <a:srgbClr val="FF0000"/>
          </a:solidFill>
        </a:ln>
      </dgm:spPr>
      <dgm:t>
        <a:bodyPr/>
        <a:lstStyle/>
        <a:p>
          <a:r>
            <a:rPr lang="en-US" sz="1000" b="0" dirty="0"/>
            <a:t>PPID </a:t>
          </a:r>
          <a:r>
            <a:rPr lang="en-US" sz="1000" b="0" dirty="0" err="1"/>
            <a:t>Desa</a:t>
          </a:r>
          <a:r>
            <a:rPr lang="en-US" sz="1000" b="0" dirty="0"/>
            <a:t> </a:t>
          </a:r>
          <a:r>
            <a:rPr lang="en-US" sz="1000" b="0" dirty="0" err="1"/>
            <a:t>wajib</a:t>
          </a:r>
          <a:r>
            <a:rPr lang="en-US" sz="1000" b="0" dirty="0"/>
            <a:t> </a:t>
          </a:r>
          <a:r>
            <a:rPr lang="en-US" sz="1000" b="0" dirty="0" err="1"/>
            <a:t>memberikan</a:t>
          </a:r>
          <a:r>
            <a:rPr lang="en-US" sz="1000" b="0" dirty="0"/>
            <a:t> </a:t>
          </a:r>
          <a:r>
            <a:rPr lang="en-US" sz="1000" b="0" dirty="0" err="1"/>
            <a:t>jawaban</a:t>
          </a:r>
          <a:r>
            <a:rPr lang="en-US" sz="1000" b="0" dirty="0"/>
            <a:t> </a:t>
          </a:r>
          <a:r>
            <a:rPr lang="en-US" sz="1000" b="0" dirty="0" err="1"/>
            <a:t>tertulis</a:t>
          </a:r>
          <a:r>
            <a:rPr lang="en-US" sz="1000" b="0" dirty="0"/>
            <a:t> paling </a:t>
          </a:r>
          <a:r>
            <a:rPr lang="en-US" sz="1000" b="0" dirty="0" err="1"/>
            <a:t>lambat</a:t>
          </a:r>
          <a:r>
            <a:rPr lang="en-US" sz="1000" b="0" dirty="0"/>
            <a:t> 10 </a:t>
          </a:r>
          <a:r>
            <a:rPr lang="en-US" sz="1000" b="0" dirty="0" err="1"/>
            <a:t>hari</a:t>
          </a:r>
          <a:r>
            <a:rPr lang="en-US" sz="1000" b="0" dirty="0"/>
            <a:t> </a:t>
          </a:r>
          <a:r>
            <a:rPr lang="en-US" sz="1000" b="0" dirty="0" err="1"/>
            <a:t>sejak</a:t>
          </a:r>
          <a:r>
            <a:rPr lang="en-US" sz="1000" b="0" dirty="0"/>
            <a:t> </a:t>
          </a:r>
          <a:r>
            <a:rPr lang="en-US" sz="1000" b="0" dirty="0" err="1"/>
            <a:t>permintaan</a:t>
          </a:r>
          <a:r>
            <a:rPr lang="en-US" sz="1000" b="0" dirty="0"/>
            <a:t> </a:t>
          </a:r>
          <a:r>
            <a:rPr lang="en-US" sz="1000" b="0" dirty="0" err="1"/>
            <a:t>informasi</a:t>
          </a:r>
          <a:r>
            <a:rPr lang="en-US" sz="1000" b="0" dirty="0"/>
            <a:t> </a:t>
          </a:r>
          <a:r>
            <a:rPr lang="en-US" sz="1000" b="0" dirty="0" err="1"/>
            <a:t>Publik</a:t>
          </a:r>
          <a:r>
            <a:rPr lang="en-US" sz="1000" b="0" dirty="0"/>
            <a:t> </a:t>
          </a:r>
          <a:r>
            <a:rPr lang="en-US" sz="1000" b="0" dirty="0" err="1"/>
            <a:t>Desa</a:t>
          </a:r>
          <a:r>
            <a:rPr lang="en-US" sz="1000" b="0" dirty="0"/>
            <a:t> </a:t>
          </a:r>
          <a:r>
            <a:rPr lang="en-US" sz="1000" b="0" dirty="0" err="1"/>
            <a:t>dan</a:t>
          </a:r>
          <a:r>
            <a:rPr lang="en-US" sz="1000" b="0" dirty="0"/>
            <a:t> </a:t>
          </a:r>
          <a:r>
            <a:rPr lang="en-US" sz="1000" b="0" dirty="0" err="1"/>
            <a:t>atau</a:t>
          </a:r>
          <a:r>
            <a:rPr lang="en-US" sz="1000" b="0" dirty="0"/>
            <a:t> </a:t>
          </a:r>
          <a:r>
            <a:rPr lang="en-US" sz="1000" b="0" dirty="0" err="1"/>
            <a:t>dapat</a:t>
          </a:r>
          <a:r>
            <a:rPr lang="en-US" sz="1000" b="0" dirty="0"/>
            <a:t> </a:t>
          </a:r>
          <a:r>
            <a:rPr lang="en-US" sz="1000" b="0" dirty="0" err="1"/>
            <a:t>diperpanjang</a:t>
          </a:r>
          <a:r>
            <a:rPr lang="en-US" sz="1000" b="0" dirty="0"/>
            <a:t> 7 </a:t>
          </a:r>
          <a:r>
            <a:rPr lang="en-US" sz="1000" b="0" dirty="0" err="1"/>
            <a:t>hari</a:t>
          </a:r>
          <a:r>
            <a:rPr lang="en-US" sz="1000" b="0" dirty="0"/>
            <a:t> </a:t>
          </a:r>
          <a:r>
            <a:rPr lang="en-US" sz="1000" b="0" dirty="0" err="1"/>
            <a:t>dengan</a:t>
          </a:r>
          <a:r>
            <a:rPr lang="en-US" sz="1000" b="0" dirty="0"/>
            <a:t> </a:t>
          </a:r>
          <a:r>
            <a:rPr lang="en-US" sz="1000" b="0" dirty="0" err="1"/>
            <a:t>pemberitahuan</a:t>
          </a:r>
          <a:r>
            <a:rPr lang="en-US" sz="1000" b="0" dirty="0"/>
            <a:t> </a:t>
          </a:r>
          <a:r>
            <a:rPr lang="en-US" sz="1000" b="0" dirty="0" err="1"/>
            <a:t>tertulis</a:t>
          </a:r>
          <a:endParaRPr lang="en-US" sz="1000" b="0" dirty="0"/>
        </a:p>
      </dgm:t>
    </dgm:pt>
    <dgm:pt modelId="{BE8981F7-BD52-42BC-BBC2-8AFD8F6B07E8}" type="parTrans" cxnId="{4229CF13-66FD-4131-9BD3-A64E90A803A5}">
      <dgm:prSet/>
      <dgm:spPr/>
      <dgm:t>
        <a:bodyPr/>
        <a:lstStyle/>
        <a:p>
          <a:endParaRPr lang="en-US"/>
        </a:p>
      </dgm:t>
    </dgm:pt>
    <dgm:pt modelId="{F95C61CF-3DA6-438D-B42B-E5D5A276D5F1}" type="sibTrans" cxnId="{4229CF13-66FD-4131-9BD3-A64E90A803A5}">
      <dgm:prSet/>
      <dgm:spPr>
        <a:ln w="12700">
          <a:solidFill>
            <a:srgbClr val="FF0000"/>
          </a:solidFill>
        </a:ln>
      </dgm:spPr>
      <dgm:t>
        <a:bodyPr/>
        <a:lstStyle/>
        <a:p>
          <a:endParaRPr lang="en-US" b="0"/>
        </a:p>
      </dgm:t>
    </dgm:pt>
    <dgm:pt modelId="{A6E438FB-9E80-476A-9428-B27FAD47A4BA}">
      <dgm:prSet phldrT="[Text]" custT="1"/>
      <dgm:spPr>
        <a:ln w="12700">
          <a:solidFill>
            <a:srgbClr val="FF0000"/>
          </a:solidFill>
        </a:ln>
      </dgm:spPr>
      <dgm:t>
        <a:bodyPr/>
        <a:lstStyle/>
        <a:p>
          <a:r>
            <a:rPr lang="en-US" sz="1000" b="0" dirty="0" err="1"/>
            <a:t>Pengajuan</a:t>
          </a:r>
          <a:r>
            <a:rPr lang="en-US" sz="1000" b="0" dirty="0"/>
            <a:t> </a:t>
          </a:r>
          <a:r>
            <a:rPr lang="en-US" sz="1000" b="0" dirty="0" err="1"/>
            <a:t>keberatan</a:t>
          </a:r>
          <a:r>
            <a:rPr lang="en-US" sz="1000" b="0" dirty="0"/>
            <a:t> </a:t>
          </a:r>
          <a:r>
            <a:rPr lang="en-US" sz="1000" b="0" dirty="0" err="1"/>
            <a:t>atas</a:t>
          </a:r>
          <a:r>
            <a:rPr lang="en-US" sz="1000" b="0" dirty="0"/>
            <a:t> alas an </a:t>
          </a:r>
          <a:r>
            <a:rPr lang="en-US" sz="1000" b="0" dirty="0" err="1"/>
            <a:t>penolakan</a:t>
          </a:r>
          <a:r>
            <a:rPr lang="en-US" sz="1000" b="0" dirty="0"/>
            <a:t> </a:t>
          </a:r>
          <a:r>
            <a:rPr lang="en-US" sz="1000" b="0" dirty="0" err="1"/>
            <a:t>pemberian</a:t>
          </a:r>
          <a:r>
            <a:rPr lang="en-US" sz="1000" b="0" dirty="0"/>
            <a:t> </a:t>
          </a:r>
          <a:r>
            <a:rPr lang="en-US" sz="1000" b="0" dirty="0" err="1"/>
            <a:t>infromasi</a:t>
          </a:r>
          <a:r>
            <a:rPr lang="en-US" sz="1000" b="0" dirty="0"/>
            <a:t> </a:t>
          </a:r>
          <a:r>
            <a:rPr lang="en-US" sz="1000" b="0" dirty="0" err="1"/>
            <a:t>kepada</a:t>
          </a:r>
          <a:r>
            <a:rPr lang="en-US" sz="1000" b="0" dirty="0"/>
            <a:t> </a:t>
          </a:r>
          <a:r>
            <a:rPr lang="en-US" sz="1000" b="0" dirty="0" err="1"/>
            <a:t>Atasan</a:t>
          </a:r>
          <a:r>
            <a:rPr lang="en-US" sz="1000" b="0" dirty="0"/>
            <a:t> PPID (</a:t>
          </a:r>
          <a:r>
            <a:rPr lang="en-US" sz="1000" b="0" dirty="0" err="1"/>
            <a:t>maksimal</a:t>
          </a:r>
          <a:r>
            <a:rPr lang="en-US" sz="1000" b="0" dirty="0"/>
            <a:t> 30 </a:t>
          </a:r>
          <a:r>
            <a:rPr lang="en-US" sz="1000" b="0" dirty="0" err="1"/>
            <a:t>sejak</a:t>
          </a:r>
          <a:r>
            <a:rPr lang="en-US" sz="1000" b="0" dirty="0"/>
            <a:t> </a:t>
          </a:r>
          <a:r>
            <a:rPr lang="en-US" sz="1000" b="0" dirty="0" err="1"/>
            <a:t>pemberitahuan</a:t>
          </a:r>
          <a:r>
            <a:rPr lang="en-US" sz="1000" b="0" dirty="0"/>
            <a:t> </a:t>
          </a:r>
          <a:r>
            <a:rPr lang="en-US" sz="1000" b="0" dirty="0" err="1"/>
            <a:t>keberatan</a:t>
          </a:r>
          <a:r>
            <a:rPr lang="en-US" sz="1000" b="0" dirty="0"/>
            <a:t> </a:t>
          </a:r>
          <a:r>
            <a:rPr lang="en-US" sz="1000" b="0" dirty="0" err="1"/>
            <a:t>oleh</a:t>
          </a:r>
          <a:r>
            <a:rPr lang="en-US" sz="1000" b="0" dirty="0"/>
            <a:t> PPID)</a:t>
          </a:r>
        </a:p>
      </dgm:t>
    </dgm:pt>
    <dgm:pt modelId="{7CB67177-9055-4832-987B-ACD2995F24EB}" type="parTrans" cxnId="{2244B287-5046-4EE0-976F-9AB109CCE54D}">
      <dgm:prSet/>
      <dgm:spPr/>
      <dgm:t>
        <a:bodyPr/>
        <a:lstStyle/>
        <a:p>
          <a:endParaRPr lang="en-US"/>
        </a:p>
      </dgm:t>
    </dgm:pt>
    <dgm:pt modelId="{5AF6E158-8755-42F4-95D3-1F8CC859A032}" type="sibTrans" cxnId="{2244B287-5046-4EE0-976F-9AB109CCE54D}">
      <dgm:prSet/>
      <dgm:spPr/>
      <dgm:t>
        <a:bodyPr/>
        <a:lstStyle/>
        <a:p>
          <a:endParaRPr lang="en-US" b="0"/>
        </a:p>
      </dgm:t>
    </dgm:pt>
    <dgm:pt modelId="{A4B4CA12-605D-4A55-B877-DD5F99785099}">
      <dgm:prSet custT="1"/>
      <dgm:spPr/>
      <dgm:t>
        <a:bodyPr/>
        <a:lstStyle/>
        <a:p>
          <a:r>
            <a:rPr lang="en-US" sz="1000" b="0" dirty="0" err="1"/>
            <a:t>Atasan</a:t>
          </a:r>
          <a:r>
            <a:rPr lang="en-US" sz="1000" b="0" baseline="0" dirty="0"/>
            <a:t> PPID </a:t>
          </a:r>
          <a:r>
            <a:rPr lang="en-US" sz="1000" b="0" baseline="0" dirty="0" err="1"/>
            <a:t>memberikan</a:t>
          </a:r>
          <a:r>
            <a:rPr lang="en-US" sz="1000" b="0" baseline="0" dirty="0"/>
            <a:t> </a:t>
          </a:r>
          <a:r>
            <a:rPr lang="en-US" sz="1000" b="0" baseline="0" dirty="0" err="1"/>
            <a:t>jawaban</a:t>
          </a:r>
          <a:r>
            <a:rPr lang="en-US" sz="1000" b="0" baseline="0" dirty="0"/>
            <a:t> </a:t>
          </a:r>
          <a:r>
            <a:rPr lang="en-US" sz="1000" b="0" baseline="0" dirty="0" err="1"/>
            <a:t>tertulis</a:t>
          </a:r>
          <a:r>
            <a:rPr lang="en-US" sz="1000" b="0" baseline="0" dirty="0"/>
            <a:t> </a:t>
          </a:r>
          <a:r>
            <a:rPr lang="en-US" sz="1000" b="0" baseline="0" dirty="0" err="1"/>
            <a:t>atas</a:t>
          </a:r>
          <a:r>
            <a:rPr lang="en-US" sz="1000" b="0" baseline="0" dirty="0"/>
            <a:t> </a:t>
          </a:r>
          <a:r>
            <a:rPr lang="en-US" sz="1000" b="0" baseline="0" dirty="0" err="1"/>
            <a:t>pengajuan</a:t>
          </a:r>
          <a:r>
            <a:rPr lang="en-US" sz="1000" b="0" baseline="0" dirty="0"/>
            <a:t> </a:t>
          </a:r>
          <a:r>
            <a:rPr lang="en-US" sz="1000" b="0" baseline="0" dirty="0" err="1"/>
            <a:t>keberatan</a:t>
          </a:r>
          <a:r>
            <a:rPr lang="en-US" sz="1000" b="0" baseline="0" dirty="0"/>
            <a:t> </a:t>
          </a:r>
          <a:r>
            <a:rPr lang="en-US" sz="1000" b="0" baseline="0" dirty="0" err="1"/>
            <a:t>oleh</a:t>
          </a:r>
          <a:r>
            <a:rPr lang="en-US" sz="1000" b="0" baseline="0" dirty="0"/>
            <a:t> </a:t>
          </a:r>
          <a:r>
            <a:rPr lang="en-US" sz="1000" b="0" baseline="0" dirty="0" err="1"/>
            <a:t>Pemohon</a:t>
          </a:r>
          <a:r>
            <a:rPr lang="en-US" sz="1000" b="0" baseline="0" dirty="0"/>
            <a:t> </a:t>
          </a:r>
          <a:r>
            <a:rPr lang="en-US" sz="1000" b="0" baseline="0" dirty="0" err="1"/>
            <a:t>Informasi</a:t>
          </a:r>
          <a:endParaRPr lang="en-US" sz="1000" b="0" dirty="0"/>
        </a:p>
      </dgm:t>
    </dgm:pt>
    <dgm:pt modelId="{66D42597-A81D-4E73-A044-A0F5CF9E672B}" type="parTrans" cxnId="{9611D0C8-DCF6-4FE0-864C-FB3387FA378F}">
      <dgm:prSet/>
      <dgm:spPr/>
      <dgm:t>
        <a:bodyPr/>
        <a:lstStyle/>
        <a:p>
          <a:endParaRPr lang="en-US"/>
        </a:p>
      </dgm:t>
    </dgm:pt>
    <dgm:pt modelId="{5BBE6353-2065-4A98-B13A-E7D852CC6564}" type="sibTrans" cxnId="{9611D0C8-DCF6-4FE0-864C-FB3387FA378F}">
      <dgm:prSet/>
      <dgm:spPr/>
      <dgm:t>
        <a:bodyPr/>
        <a:lstStyle/>
        <a:p>
          <a:endParaRPr lang="en-US"/>
        </a:p>
      </dgm:t>
    </dgm:pt>
    <dgm:pt modelId="{874AF215-235C-4A82-959E-A4BB566EBD50}" type="pres">
      <dgm:prSet presAssocID="{9E133D46-4695-4393-B00E-F4F84B230C4E}" presName="Name0" presStyleCnt="0">
        <dgm:presLayoutVars>
          <dgm:dir/>
          <dgm:resizeHandles val="exact"/>
        </dgm:presLayoutVars>
      </dgm:prSet>
      <dgm:spPr/>
    </dgm:pt>
    <dgm:pt modelId="{9E7C74E4-9543-4B89-8671-82BB8843B739}" type="pres">
      <dgm:prSet presAssocID="{FC926035-0D32-49FF-8AA5-D2EC8A306812}" presName="composite" presStyleCnt="0"/>
      <dgm:spPr/>
    </dgm:pt>
    <dgm:pt modelId="{7B0562D9-A96A-46A6-AC43-A236A3365547}" type="pres">
      <dgm:prSet presAssocID="{FC926035-0D32-49FF-8AA5-D2EC8A306812}" presName="imagSh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12700">
          <a:solidFill>
            <a:srgbClr val="FF0000"/>
          </a:solidFill>
        </a:ln>
      </dgm:spPr>
    </dgm:pt>
    <dgm:pt modelId="{B6231480-26FE-4A9E-8E95-C50FF82B78F7}" type="pres">
      <dgm:prSet presAssocID="{FC926035-0D32-49FF-8AA5-D2EC8A306812}" presName="txNode" presStyleLbl="node1" presStyleIdx="0" presStyleCnt="4">
        <dgm:presLayoutVars>
          <dgm:bulletEnabled val="1"/>
        </dgm:presLayoutVars>
      </dgm:prSet>
      <dgm:spPr/>
    </dgm:pt>
    <dgm:pt modelId="{313DE689-F048-43F2-8FEF-F773546B3332}" type="pres">
      <dgm:prSet presAssocID="{8CA0888D-8665-4575-B41D-5BA54DACE295}" presName="sibTrans" presStyleLbl="sibTrans2D1" presStyleIdx="0" presStyleCnt="3"/>
      <dgm:spPr/>
    </dgm:pt>
    <dgm:pt modelId="{65648DBD-D2F3-47A6-9379-F477B5EA78E9}" type="pres">
      <dgm:prSet presAssocID="{8CA0888D-8665-4575-B41D-5BA54DACE295}" presName="connTx" presStyleLbl="sibTrans2D1" presStyleIdx="0" presStyleCnt="3"/>
      <dgm:spPr/>
    </dgm:pt>
    <dgm:pt modelId="{B9B91F51-6598-4843-82AD-BE1231B37B5A}" type="pres">
      <dgm:prSet presAssocID="{E4C24B28-E9E2-46ED-B450-ED946237AA77}" presName="composite" presStyleCnt="0"/>
      <dgm:spPr/>
    </dgm:pt>
    <dgm:pt modelId="{DEACA2DE-EE73-415F-A102-AF9167FE9132}" type="pres">
      <dgm:prSet presAssocID="{E4C24B28-E9E2-46ED-B450-ED946237AA77}" presName="imagSh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12700">
          <a:solidFill>
            <a:srgbClr val="FF0000"/>
          </a:solidFill>
        </a:ln>
      </dgm:spPr>
    </dgm:pt>
    <dgm:pt modelId="{35353F65-518B-4064-8655-0E515E6C99DC}" type="pres">
      <dgm:prSet presAssocID="{E4C24B28-E9E2-46ED-B450-ED946237AA77}" presName="txNode" presStyleLbl="node1" presStyleIdx="1" presStyleCnt="4" custScaleX="107625" custScaleY="101096">
        <dgm:presLayoutVars>
          <dgm:bulletEnabled val="1"/>
        </dgm:presLayoutVars>
      </dgm:prSet>
      <dgm:spPr/>
    </dgm:pt>
    <dgm:pt modelId="{1C0AEC9F-35D5-4BA2-BC46-A6B10D872B37}" type="pres">
      <dgm:prSet presAssocID="{F95C61CF-3DA6-438D-B42B-E5D5A276D5F1}" presName="sibTrans" presStyleLbl="sibTrans2D1" presStyleIdx="1" presStyleCnt="3"/>
      <dgm:spPr/>
    </dgm:pt>
    <dgm:pt modelId="{9A160541-D233-408D-A323-250681B68CC1}" type="pres">
      <dgm:prSet presAssocID="{F95C61CF-3DA6-438D-B42B-E5D5A276D5F1}" presName="connTx" presStyleLbl="sibTrans2D1" presStyleIdx="1" presStyleCnt="3"/>
      <dgm:spPr/>
    </dgm:pt>
    <dgm:pt modelId="{D2F1B8A1-47D9-4D4D-B2FF-FF46AB1D9DE7}" type="pres">
      <dgm:prSet presAssocID="{A6E438FB-9E80-476A-9428-B27FAD47A4BA}" presName="composite" presStyleCnt="0"/>
      <dgm:spPr/>
    </dgm:pt>
    <dgm:pt modelId="{95794E2A-8EF1-406C-92DB-8CB3283B87D7}" type="pres">
      <dgm:prSet presAssocID="{A6E438FB-9E80-476A-9428-B27FAD47A4BA}" presName="imagSh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12700">
          <a:solidFill>
            <a:srgbClr val="FF0000"/>
          </a:solidFill>
        </a:ln>
      </dgm:spPr>
    </dgm:pt>
    <dgm:pt modelId="{E3763BAC-28C1-42E7-9584-03767C178C5F}" type="pres">
      <dgm:prSet presAssocID="{A6E438FB-9E80-476A-9428-B27FAD47A4BA}" presName="txNode" presStyleLbl="node1" presStyleIdx="2" presStyleCnt="4">
        <dgm:presLayoutVars>
          <dgm:bulletEnabled val="1"/>
        </dgm:presLayoutVars>
      </dgm:prSet>
      <dgm:spPr/>
    </dgm:pt>
    <dgm:pt modelId="{F9E09FB6-F50A-4D4C-A127-521565A6FF47}" type="pres">
      <dgm:prSet presAssocID="{5AF6E158-8755-42F4-95D3-1F8CC859A032}" presName="sibTrans" presStyleLbl="sibTrans2D1" presStyleIdx="2" presStyleCnt="3"/>
      <dgm:spPr/>
    </dgm:pt>
    <dgm:pt modelId="{5CCD9167-F8D7-47B3-ADAF-2C0735F99260}" type="pres">
      <dgm:prSet presAssocID="{5AF6E158-8755-42F4-95D3-1F8CC859A032}" presName="connTx" presStyleLbl="sibTrans2D1" presStyleIdx="2" presStyleCnt="3"/>
      <dgm:spPr/>
    </dgm:pt>
    <dgm:pt modelId="{932B664E-A38D-4E13-80F9-34FB6E9FFD57}" type="pres">
      <dgm:prSet presAssocID="{A4B4CA12-605D-4A55-B877-DD5F99785099}" presName="composite" presStyleCnt="0"/>
      <dgm:spPr/>
    </dgm:pt>
    <dgm:pt modelId="{D32F9344-DE70-4057-827D-AED968D7FBDA}" type="pres">
      <dgm:prSet presAssocID="{A4B4CA12-605D-4A55-B877-DD5F99785099}" presName="imagSh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7DF064C-0AA8-4A97-AABF-F0A8260FB7A6}" type="pres">
      <dgm:prSet presAssocID="{A4B4CA12-605D-4A55-B877-DD5F99785099}" presName="txNode" presStyleLbl="node1" presStyleIdx="3" presStyleCnt="4">
        <dgm:presLayoutVars>
          <dgm:bulletEnabled val="1"/>
        </dgm:presLayoutVars>
      </dgm:prSet>
      <dgm:spPr/>
    </dgm:pt>
  </dgm:ptLst>
  <dgm:cxnLst>
    <dgm:cxn modelId="{F69B5709-23A8-4512-9808-8B8F5483190B}" type="presOf" srcId="{F95C61CF-3DA6-438D-B42B-E5D5A276D5F1}" destId="{9A160541-D233-408D-A323-250681B68CC1}" srcOrd="1" destOrd="0" presId="urn:microsoft.com/office/officeart/2005/8/layout/hProcess10#2"/>
    <dgm:cxn modelId="{4229CF13-66FD-4131-9BD3-A64E90A803A5}" srcId="{9E133D46-4695-4393-B00E-F4F84B230C4E}" destId="{E4C24B28-E9E2-46ED-B450-ED946237AA77}" srcOrd="1" destOrd="0" parTransId="{BE8981F7-BD52-42BC-BBC2-8AFD8F6B07E8}" sibTransId="{F95C61CF-3DA6-438D-B42B-E5D5A276D5F1}"/>
    <dgm:cxn modelId="{8D90BA38-BE06-47E9-9DFC-0D0DEB606272}" type="presOf" srcId="{8CA0888D-8665-4575-B41D-5BA54DACE295}" destId="{313DE689-F048-43F2-8FEF-F773546B3332}" srcOrd="0" destOrd="0" presId="urn:microsoft.com/office/officeart/2005/8/layout/hProcess10#2"/>
    <dgm:cxn modelId="{2160135D-DCA5-4E9A-BD64-541C8F4923D8}" type="presOf" srcId="{5AF6E158-8755-42F4-95D3-1F8CC859A032}" destId="{5CCD9167-F8D7-47B3-ADAF-2C0735F99260}" srcOrd="1" destOrd="0" presId="urn:microsoft.com/office/officeart/2005/8/layout/hProcess10#2"/>
    <dgm:cxn modelId="{CE71A85A-690E-43CF-AFE5-6F8AEA6ADDC7}" type="presOf" srcId="{8CA0888D-8665-4575-B41D-5BA54DACE295}" destId="{65648DBD-D2F3-47A6-9379-F477B5EA78E9}" srcOrd="1" destOrd="0" presId="urn:microsoft.com/office/officeart/2005/8/layout/hProcess10#2"/>
    <dgm:cxn modelId="{2244B287-5046-4EE0-976F-9AB109CCE54D}" srcId="{9E133D46-4695-4393-B00E-F4F84B230C4E}" destId="{A6E438FB-9E80-476A-9428-B27FAD47A4BA}" srcOrd="2" destOrd="0" parTransId="{7CB67177-9055-4832-987B-ACD2995F24EB}" sibTransId="{5AF6E158-8755-42F4-95D3-1F8CC859A032}"/>
    <dgm:cxn modelId="{45692C8D-1BE8-4DB7-BAE6-BF9DDC0C1690}" type="presOf" srcId="{9E133D46-4695-4393-B00E-F4F84B230C4E}" destId="{874AF215-235C-4A82-959E-A4BB566EBD50}" srcOrd="0" destOrd="0" presId="urn:microsoft.com/office/officeart/2005/8/layout/hProcess10#2"/>
    <dgm:cxn modelId="{B21AD6A5-F4EE-49A1-90C6-ADF319FBC641}" type="presOf" srcId="{F95C61CF-3DA6-438D-B42B-E5D5A276D5F1}" destId="{1C0AEC9F-35D5-4BA2-BC46-A6B10D872B37}" srcOrd="0" destOrd="0" presId="urn:microsoft.com/office/officeart/2005/8/layout/hProcess10#2"/>
    <dgm:cxn modelId="{946321AB-9F8A-4737-8CC4-DCAD383D3155}" type="presOf" srcId="{5AF6E158-8755-42F4-95D3-1F8CC859A032}" destId="{F9E09FB6-F50A-4D4C-A127-521565A6FF47}" srcOrd="0" destOrd="0" presId="urn:microsoft.com/office/officeart/2005/8/layout/hProcess10#2"/>
    <dgm:cxn modelId="{2D8D61AD-3B72-4EAA-9479-3282A8A0A252}" type="presOf" srcId="{A6E438FB-9E80-476A-9428-B27FAD47A4BA}" destId="{E3763BAC-28C1-42E7-9584-03767C178C5F}" srcOrd="0" destOrd="0" presId="urn:microsoft.com/office/officeart/2005/8/layout/hProcess10#2"/>
    <dgm:cxn modelId="{9611D0C8-DCF6-4FE0-864C-FB3387FA378F}" srcId="{9E133D46-4695-4393-B00E-F4F84B230C4E}" destId="{A4B4CA12-605D-4A55-B877-DD5F99785099}" srcOrd="3" destOrd="0" parTransId="{66D42597-A81D-4E73-A044-A0F5CF9E672B}" sibTransId="{5BBE6353-2065-4A98-B13A-E7D852CC6564}"/>
    <dgm:cxn modelId="{DEE4D9CD-3B77-4DD1-9A33-95C9878AA621}" srcId="{9E133D46-4695-4393-B00E-F4F84B230C4E}" destId="{FC926035-0D32-49FF-8AA5-D2EC8A306812}" srcOrd="0" destOrd="0" parTransId="{8E49CCDF-4CC7-4179-B662-3F868C137DE2}" sibTransId="{8CA0888D-8665-4575-B41D-5BA54DACE295}"/>
    <dgm:cxn modelId="{F28865D7-D3F6-4026-8718-EE28B77D9279}" type="presOf" srcId="{FC926035-0D32-49FF-8AA5-D2EC8A306812}" destId="{B6231480-26FE-4A9E-8E95-C50FF82B78F7}" srcOrd="0" destOrd="0" presId="urn:microsoft.com/office/officeart/2005/8/layout/hProcess10#2"/>
    <dgm:cxn modelId="{CE8119EF-3D5E-4905-9E7D-7AA95F0C3397}" type="presOf" srcId="{E4C24B28-E9E2-46ED-B450-ED946237AA77}" destId="{35353F65-518B-4064-8655-0E515E6C99DC}" srcOrd="0" destOrd="0" presId="urn:microsoft.com/office/officeart/2005/8/layout/hProcess10#2"/>
    <dgm:cxn modelId="{491A04FF-D701-46B4-A486-B5DA15423E1B}" type="presOf" srcId="{A4B4CA12-605D-4A55-B877-DD5F99785099}" destId="{A7DF064C-0AA8-4A97-AABF-F0A8260FB7A6}" srcOrd="0" destOrd="0" presId="urn:microsoft.com/office/officeart/2005/8/layout/hProcess10#2"/>
    <dgm:cxn modelId="{A1155F66-8DB4-4EEE-BF50-0281391192F5}" type="presParOf" srcId="{874AF215-235C-4A82-959E-A4BB566EBD50}" destId="{9E7C74E4-9543-4B89-8671-82BB8843B739}" srcOrd="0" destOrd="0" presId="urn:microsoft.com/office/officeart/2005/8/layout/hProcess10#2"/>
    <dgm:cxn modelId="{C2D8A298-0E7A-4628-ACFE-370F89724A27}" type="presParOf" srcId="{9E7C74E4-9543-4B89-8671-82BB8843B739}" destId="{7B0562D9-A96A-46A6-AC43-A236A3365547}" srcOrd="0" destOrd="0" presId="urn:microsoft.com/office/officeart/2005/8/layout/hProcess10#2"/>
    <dgm:cxn modelId="{D3F0F5ED-6558-4190-A2CE-603256A0DBF2}" type="presParOf" srcId="{9E7C74E4-9543-4B89-8671-82BB8843B739}" destId="{B6231480-26FE-4A9E-8E95-C50FF82B78F7}" srcOrd="1" destOrd="0" presId="urn:microsoft.com/office/officeart/2005/8/layout/hProcess10#2"/>
    <dgm:cxn modelId="{530BB5AB-EF4B-4259-AC18-8F75FBAB714A}" type="presParOf" srcId="{874AF215-235C-4A82-959E-A4BB566EBD50}" destId="{313DE689-F048-43F2-8FEF-F773546B3332}" srcOrd="1" destOrd="0" presId="urn:microsoft.com/office/officeart/2005/8/layout/hProcess10#2"/>
    <dgm:cxn modelId="{2F867DC5-70BB-4351-9426-1A7B5C296501}" type="presParOf" srcId="{313DE689-F048-43F2-8FEF-F773546B3332}" destId="{65648DBD-D2F3-47A6-9379-F477B5EA78E9}" srcOrd="0" destOrd="0" presId="urn:microsoft.com/office/officeart/2005/8/layout/hProcess10#2"/>
    <dgm:cxn modelId="{0C461430-AFAB-4E35-BB56-1C86C889F8DE}" type="presParOf" srcId="{874AF215-235C-4A82-959E-A4BB566EBD50}" destId="{B9B91F51-6598-4843-82AD-BE1231B37B5A}" srcOrd="2" destOrd="0" presId="urn:microsoft.com/office/officeart/2005/8/layout/hProcess10#2"/>
    <dgm:cxn modelId="{A9E94743-D7DD-486E-9C03-7D7EC194277C}" type="presParOf" srcId="{B9B91F51-6598-4843-82AD-BE1231B37B5A}" destId="{DEACA2DE-EE73-415F-A102-AF9167FE9132}" srcOrd="0" destOrd="0" presId="urn:microsoft.com/office/officeart/2005/8/layout/hProcess10#2"/>
    <dgm:cxn modelId="{EF7D6E3A-B122-4366-89F6-80E4C6CE00FB}" type="presParOf" srcId="{B9B91F51-6598-4843-82AD-BE1231B37B5A}" destId="{35353F65-518B-4064-8655-0E515E6C99DC}" srcOrd="1" destOrd="0" presId="urn:microsoft.com/office/officeart/2005/8/layout/hProcess10#2"/>
    <dgm:cxn modelId="{C2D6318D-0047-4A53-9666-51ECBD76007C}" type="presParOf" srcId="{874AF215-235C-4A82-959E-A4BB566EBD50}" destId="{1C0AEC9F-35D5-4BA2-BC46-A6B10D872B37}" srcOrd="3" destOrd="0" presId="urn:microsoft.com/office/officeart/2005/8/layout/hProcess10#2"/>
    <dgm:cxn modelId="{4062F19B-9467-435E-98AD-2D95E3DA8B97}" type="presParOf" srcId="{1C0AEC9F-35D5-4BA2-BC46-A6B10D872B37}" destId="{9A160541-D233-408D-A323-250681B68CC1}" srcOrd="0" destOrd="0" presId="urn:microsoft.com/office/officeart/2005/8/layout/hProcess10#2"/>
    <dgm:cxn modelId="{6344F9A4-D0C6-472E-B35F-83E109773448}" type="presParOf" srcId="{874AF215-235C-4A82-959E-A4BB566EBD50}" destId="{D2F1B8A1-47D9-4D4D-B2FF-FF46AB1D9DE7}" srcOrd="4" destOrd="0" presId="urn:microsoft.com/office/officeart/2005/8/layout/hProcess10#2"/>
    <dgm:cxn modelId="{BB8B0E7E-9C66-478D-8CBA-232CDDF06EDC}" type="presParOf" srcId="{D2F1B8A1-47D9-4D4D-B2FF-FF46AB1D9DE7}" destId="{95794E2A-8EF1-406C-92DB-8CB3283B87D7}" srcOrd="0" destOrd="0" presId="urn:microsoft.com/office/officeart/2005/8/layout/hProcess10#2"/>
    <dgm:cxn modelId="{8B3F97A5-7ECF-421A-AA54-17DE11D8E83C}" type="presParOf" srcId="{D2F1B8A1-47D9-4D4D-B2FF-FF46AB1D9DE7}" destId="{E3763BAC-28C1-42E7-9584-03767C178C5F}" srcOrd="1" destOrd="0" presId="urn:microsoft.com/office/officeart/2005/8/layout/hProcess10#2"/>
    <dgm:cxn modelId="{2402555F-0D74-4871-A764-CE8E9B801799}" type="presParOf" srcId="{874AF215-235C-4A82-959E-A4BB566EBD50}" destId="{F9E09FB6-F50A-4D4C-A127-521565A6FF47}" srcOrd="5" destOrd="0" presId="urn:microsoft.com/office/officeart/2005/8/layout/hProcess10#2"/>
    <dgm:cxn modelId="{3BC2C915-DE11-4CE6-918D-E21E814BD763}" type="presParOf" srcId="{F9E09FB6-F50A-4D4C-A127-521565A6FF47}" destId="{5CCD9167-F8D7-47B3-ADAF-2C0735F99260}" srcOrd="0" destOrd="0" presId="urn:microsoft.com/office/officeart/2005/8/layout/hProcess10#2"/>
    <dgm:cxn modelId="{12A1425F-6757-4AC8-A671-128155C78AF4}" type="presParOf" srcId="{874AF215-235C-4A82-959E-A4BB566EBD50}" destId="{932B664E-A38D-4E13-80F9-34FB6E9FFD57}" srcOrd="6" destOrd="0" presId="urn:microsoft.com/office/officeart/2005/8/layout/hProcess10#2"/>
    <dgm:cxn modelId="{C24BC5AD-C0C9-4591-911E-12FFFB1931F3}" type="presParOf" srcId="{932B664E-A38D-4E13-80F9-34FB6E9FFD57}" destId="{D32F9344-DE70-4057-827D-AED968D7FBDA}" srcOrd="0" destOrd="0" presId="urn:microsoft.com/office/officeart/2005/8/layout/hProcess10#2"/>
    <dgm:cxn modelId="{CF5DA9D8-F965-4455-B0CA-C5F15065025B}" type="presParOf" srcId="{932B664E-A38D-4E13-80F9-34FB6E9FFD57}" destId="{A7DF064C-0AA8-4A97-AABF-F0A8260FB7A6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87546C1-DD5C-4D6E-BFDD-D95A52E781AD}">
      <dgm:prSet phldrT="[Text]" custT="1"/>
      <dgm:spPr/>
      <dgm:t>
        <a:bodyPr/>
        <a:lstStyle/>
        <a:p>
          <a:pPr algn="l"/>
          <a:r>
            <a:rPr lang="id-ID" sz="1800" b="1" dirty="0"/>
            <a:t>Pemeriksaan Awal</a:t>
          </a:r>
          <a:endParaRPr lang="en-US" sz="1800" b="1" dirty="0"/>
        </a:p>
      </dgm:t>
    </dgm:pt>
    <dgm:pt modelId="{88942913-D2BB-4DEB-B0E7-EA2B7A6CD360}" type="parTrans" cxnId="{DFAEFA4C-B3B0-4C4E-BCD8-BFB53D07C5D0}">
      <dgm:prSet/>
      <dgm:spPr/>
      <dgm:t>
        <a:bodyPr/>
        <a:lstStyle/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/>
        <a:p>
          <a:endParaRPr lang="en-US"/>
        </a:p>
      </dgm:t>
    </dgm:pt>
    <dgm:pt modelId="{AC5265C1-0BAB-4984-A634-E4518A8EC253}">
      <dgm:prSet phldrT="[Text]" custT="1"/>
      <dgm:spPr/>
      <dgm:t>
        <a:bodyPr/>
        <a:lstStyle/>
        <a:p>
          <a:pPr algn="l"/>
          <a:r>
            <a:rPr lang="id-ID" sz="1800" b="1" dirty="0"/>
            <a:t>MEDIASI</a:t>
          </a:r>
          <a:endParaRPr lang="en-US" sz="1800" b="1" dirty="0"/>
        </a:p>
      </dgm:t>
    </dgm:pt>
    <dgm:pt modelId="{26A0947C-B518-417C-9D68-EC422DC1E3A5}" type="parTrans" cxnId="{579A338B-B5D8-4240-8867-8564B0DC96F3}">
      <dgm:prSet/>
      <dgm:spPr/>
      <dgm:t>
        <a:bodyPr/>
        <a:lstStyle/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/>
        <a:p>
          <a:endParaRPr lang="en-US"/>
        </a:p>
      </dgm:t>
    </dgm:pt>
    <dgm:pt modelId="{F50BDB3E-817D-4A89-9D71-D9E0B029567B}">
      <dgm:prSet phldrT="[Text]" custT="1"/>
      <dgm:spPr/>
      <dgm:t>
        <a:bodyPr/>
        <a:lstStyle/>
        <a:p>
          <a:pPr algn="l"/>
          <a:r>
            <a:rPr lang="id-ID" sz="1800" b="1" dirty="0"/>
            <a:t>PEMBUKTIAN</a:t>
          </a:r>
          <a:endParaRPr lang="en-US" sz="1800" b="1" dirty="0"/>
        </a:p>
      </dgm:t>
    </dgm:pt>
    <dgm:pt modelId="{DE0B39BA-A6F3-455E-8022-365CCF701DB7}" type="parTrans" cxnId="{E8EF61B1-515C-44F0-9393-3A960B69FA7A}">
      <dgm:prSet/>
      <dgm:spPr/>
      <dgm:t>
        <a:bodyPr/>
        <a:lstStyle/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/>
        <a:p>
          <a:endParaRPr lang="en-US"/>
        </a:p>
      </dgm:t>
    </dgm:pt>
    <dgm:pt modelId="{ECBD6B98-1CBE-4BAA-AB77-4873C9DB1799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id-ID" sz="1700" b="1" dirty="0"/>
            <a:t>KESIMPULAN PARA PIHAK</a:t>
          </a:r>
          <a:endParaRPr lang="en-US" sz="1700" b="1" dirty="0"/>
        </a:p>
      </dgm:t>
    </dgm:pt>
    <dgm:pt modelId="{A8E7F406-AFD8-48D2-8D82-E8A1F17391BF}" type="parTrans" cxnId="{7BE48F06-505A-4F51-BA61-409D1FF34502}">
      <dgm:prSet/>
      <dgm:spPr/>
      <dgm:t>
        <a:bodyPr/>
        <a:lstStyle/>
        <a:p>
          <a:endParaRPr lang="en-US"/>
        </a:p>
      </dgm:t>
    </dgm:pt>
    <dgm:pt modelId="{CF18F627-55D0-4D75-84BC-9F6776290819}" type="sibTrans" cxnId="{7BE48F06-505A-4F51-BA61-409D1FF34502}">
      <dgm:prSet/>
      <dgm:spPr/>
      <dgm:t>
        <a:bodyPr/>
        <a:lstStyle/>
        <a:p>
          <a:endParaRPr lang="en-US"/>
        </a:p>
      </dgm:t>
    </dgm:pt>
    <dgm:pt modelId="{D8D60974-FF83-4401-A774-96A64FBDB5CA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id-ID" sz="1700" b="1" dirty="0"/>
            <a:t>MUSYAWARAH MAJELIS</a:t>
          </a:r>
          <a:endParaRPr lang="en-US" sz="1700" b="1" dirty="0"/>
        </a:p>
      </dgm:t>
    </dgm:pt>
    <dgm:pt modelId="{61D7876E-BDE9-4BC6-BCF5-A263E95E567A}" type="parTrans" cxnId="{E41A0F82-EC58-4EE9-B8CD-E5B82015F853}">
      <dgm:prSet/>
      <dgm:spPr/>
      <dgm:t>
        <a:bodyPr/>
        <a:lstStyle/>
        <a:p>
          <a:endParaRPr lang="id-ID"/>
        </a:p>
      </dgm:t>
    </dgm:pt>
    <dgm:pt modelId="{8D39C5A1-F3EC-42B9-8262-A170361DBCFD}" type="sibTrans" cxnId="{E41A0F82-EC58-4EE9-B8CD-E5B82015F853}">
      <dgm:prSet/>
      <dgm:spPr/>
      <dgm:t>
        <a:bodyPr/>
        <a:lstStyle/>
        <a:p>
          <a:endParaRPr lang="id-ID"/>
        </a:p>
      </dgm:t>
    </dgm:pt>
    <dgm:pt modelId="{3095593B-CDFB-4038-B028-DF2856B38EB8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id-ID" sz="1800" b="1" dirty="0"/>
            <a:t>PUTUSAN</a:t>
          </a:r>
          <a:endParaRPr lang="en-US" sz="1800" b="1" dirty="0"/>
        </a:p>
      </dgm:t>
    </dgm:pt>
    <dgm:pt modelId="{89314EC9-1033-4FA7-A616-DFE9CE4C3EDD}" type="parTrans" cxnId="{5CFD8D86-7D4C-44B7-9D1C-3CDE4141B554}">
      <dgm:prSet/>
      <dgm:spPr/>
      <dgm:t>
        <a:bodyPr/>
        <a:lstStyle/>
        <a:p>
          <a:endParaRPr lang="id-ID"/>
        </a:p>
      </dgm:t>
    </dgm:pt>
    <dgm:pt modelId="{693923E4-BD00-471C-9C74-976D4F8F73FA}" type="sibTrans" cxnId="{5CFD8D86-7D4C-44B7-9D1C-3CDE4141B554}">
      <dgm:prSet/>
      <dgm:spPr/>
      <dgm:t>
        <a:bodyPr/>
        <a:lstStyle/>
        <a:p>
          <a:endParaRPr lang="id-ID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</dgm:pt>
    <dgm:pt modelId="{29EC7F92-6143-4EC7-AD17-ECAF75C06DC8}" type="pres">
      <dgm:prSet presAssocID="{787546C1-DD5C-4D6E-BFDD-D95A52E781AD}" presName="parentLin" presStyleCnt="0"/>
      <dgm:spPr/>
    </dgm:pt>
    <dgm:pt modelId="{F4F466C7-208D-4B4A-A865-9D82D8E9F892}" type="pres">
      <dgm:prSet presAssocID="{787546C1-DD5C-4D6E-BFDD-D95A52E781AD}" presName="parentLeftMargin" presStyleLbl="node1" presStyleIdx="0" presStyleCnt="6"/>
      <dgm:spPr/>
    </dgm:pt>
    <dgm:pt modelId="{8BC4E78D-0D98-4ED2-B23A-71FEC19A6436}" type="pres">
      <dgm:prSet presAssocID="{787546C1-DD5C-4D6E-BFDD-D95A52E781AD}" presName="parentText" presStyleLbl="node1" presStyleIdx="0" presStyleCnt="6" custScaleX="115633" custLinFactNeighborX="9276" custLinFactNeighborY="15648">
        <dgm:presLayoutVars>
          <dgm:chMax val="0"/>
          <dgm:bulletEnabled val="1"/>
        </dgm:presLayoutVars>
      </dgm:prSet>
      <dgm:spPr/>
    </dgm:pt>
    <dgm:pt modelId="{129CDA7D-4C80-4698-AFD0-7208B5D9749E}" type="pres">
      <dgm:prSet presAssocID="{787546C1-DD5C-4D6E-BFDD-D95A52E781AD}" presName="negativeSpace" presStyleCnt="0"/>
      <dgm:spPr/>
    </dgm:pt>
    <dgm:pt modelId="{EBA8CF1F-3B4A-4B6A-8877-CB03CDDAB1E9}" type="pres">
      <dgm:prSet presAssocID="{787546C1-DD5C-4D6E-BFDD-D95A52E781AD}" presName="childText" presStyleLbl="alignAcc1" presStyleIdx="0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8BC0D01A-9D98-495C-93AA-A7D9631CDDAD}" type="pres">
      <dgm:prSet presAssocID="{579A9A07-8770-4AC1-9705-76E19F87D269}" presName="spaceBetweenRectangles" presStyleCnt="0"/>
      <dgm:spPr/>
    </dgm:pt>
    <dgm:pt modelId="{D4434ECF-2146-46AC-B62E-87AB389C995A}" type="pres">
      <dgm:prSet presAssocID="{AC5265C1-0BAB-4984-A634-E4518A8EC253}" presName="parentLin" presStyleCnt="0"/>
      <dgm:spPr/>
    </dgm:pt>
    <dgm:pt modelId="{06B5F591-72E0-4CFF-9799-36D4050BD51D}" type="pres">
      <dgm:prSet presAssocID="{AC5265C1-0BAB-4984-A634-E4518A8EC253}" presName="parentLeftMargin" presStyleLbl="node1" presStyleIdx="0" presStyleCnt="6"/>
      <dgm:spPr/>
    </dgm:pt>
    <dgm:pt modelId="{12E5634D-BCAA-48AB-BADB-754A15E9B7AC}" type="pres">
      <dgm:prSet presAssocID="{AC5265C1-0BAB-4984-A634-E4518A8EC253}" presName="parentText" presStyleLbl="node1" presStyleIdx="1" presStyleCnt="6" custScaleX="70775" custLinFactNeighborX="9276" custLinFactNeighborY="-2742">
        <dgm:presLayoutVars>
          <dgm:chMax val="0"/>
          <dgm:bulletEnabled val="1"/>
        </dgm:presLayoutVars>
      </dgm:prSet>
      <dgm:spPr/>
    </dgm:pt>
    <dgm:pt modelId="{3DAA9763-50F6-4CC4-B6DA-0A4C45FFB361}" type="pres">
      <dgm:prSet presAssocID="{AC5265C1-0BAB-4984-A634-E4518A8EC253}" presName="negativeSpace" presStyleCnt="0"/>
      <dgm:spPr/>
    </dgm:pt>
    <dgm:pt modelId="{51228DB3-E7D4-486B-A0C1-9A59D129891F}" type="pres">
      <dgm:prSet presAssocID="{AC5265C1-0BAB-4984-A634-E4518A8EC253}" presName="child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ECC02425-44D1-4F4C-B5D6-13442CA71F2A}" type="pres">
      <dgm:prSet presAssocID="{E68E8117-B3CB-464C-9711-4DBE8BF88216}" presName="spaceBetweenRectangles" presStyleCnt="0"/>
      <dgm:spPr/>
    </dgm:pt>
    <dgm:pt modelId="{98CD7476-6A48-4BD0-A0B1-E79081300878}" type="pres">
      <dgm:prSet presAssocID="{F50BDB3E-817D-4A89-9D71-D9E0B029567B}" presName="parentLin" presStyleCnt="0"/>
      <dgm:spPr/>
    </dgm:pt>
    <dgm:pt modelId="{63AA2D3F-331D-492F-82D5-8A2B6C78BAAD}" type="pres">
      <dgm:prSet presAssocID="{F50BDB3E-817D-4A89-9D71-D9E0B029567B}" presName="parentLeftMargin" presStyleLbl="node1" presStyleIdx="1" presStyleCnt="6"/>
      <dgm:spPr/>
    </dgm:pt>
    <dgm:pt modelId="{2CFD44AC-C5B0-407B-B2EE-07415AFE4DC4}" type="pres">
      <dgm:prSet presAssocID="{F50BDB3E-817D-4A89-9D71-D9E0B029567B}" presName="parentText" presStyleLbl="node1" presStyleIdx="2" presStyleCnt="6" custScaleX="71343" custLinFactNeighborY="-4638">
        <dgm:presLayoutVars>
          <dgm:chMax val="0"/>
          <dgm:bulletEnabled val="1"/>
        </dgm:presLayoutVars>
      </dgm:prSet>
      <dgm:spPr/>
    </dgm:pt>
    <dgm:pt modelId="{E27A153A-8ADD-4646-B3A3-509A74CD0695}" type="pres">
      <dgm:prSet presAssocID="{F50BDB3E-817D-4A89-9D71-D9E0B029567B}" presName="negativeSpace" presStyleCnt="0"/>
      <dgm:spPr/>
    </dgm:pt>
    <dgm:pt modelId="{2DB5D132-AB90-49A4-A479-F0988A86E33E}" type="pres">
      <dgm:prSet presAssocID="{F50BDB3E-817D-4A89-9D71-D9E0B029567B}" presName="childText" presStyleLbl="alignAcc1" presStyleIdx="2" presStyleCnt="6" custLinFactNeighborX="-197" custLinFactNeighborY="-16464">
        <dgm:presLayoutVars>
          <dgm:bulletEnabled val="1"/>
        </dgm:presLayoutVars>
      </dgm:prSet>
      <dgm:spPr>
        <a:noFill/>
        <a:ln>
          <a:noFill/>
        </a:ln>
      </dgm:spPr>
    </dgm:pt>
    <dgm:pt modelId="{A5E75685-2820-438A-88AF-159553A570AE}" type="pres">
      <dgm:prSet presAssocID="{25F4C625-3E51-442C-BBB8-3FA715271B27}" presName="spaceBetweenRectangles" presStyleCnt="0"/>
      <dgm:spPr/>
    </dgm:pt>
    <dgm:pt modelId="{3936D63D-3BB5-4099-A097-CE176EB2ABE2}" type="pres">
      <dgm:prSet presAssocID="{ECBD6B98-1CBE-4BAA-AB77-4873C9DB1799}" presName="parentLin" presStyleCnt="0"/>
      <dgm:spPr/>
    </dgm:pt>
    <dgm:pt modelId="{CA895514-6C23-43E3-A15C-728A9EC10843}" type="pres">
      <dgm:prSet presAssocID="{ECBD6B98-1CBE-4BAA-AB77-4873C9DB1799}" presName="parentLeftMargin" presStyleLbl="node1" presStyleIdx="2" presStyleCnt="6"/>
      <dgm:spPr/>
    </dgm:pt>
    <dgm:pt modelId="{D2A5797B-20EE-4298-BA50-C968CEE241D4}" type="pres">
      <dgm:prSet presAssocID="{ECBD6B98-1CBE-4BAA-AB77-4873C9DB1799}" presName="parentText" presStyleLbl="node1" presStyleIdx="3" presStyleCnt="6" custScaleX="104457">
        <dgm:presLayoutVars>
          <dgm:chMax val="0"/>
          <dgm:bulletEnabled val="1"/>
        </dgm:presLayoutVars>
      </dgm:prSet>
      <dgm:spPr/>
    </dgm:pt>
    <dgm:pt modelId="{AEA9E5FD-8F48-4CA8-8487-C530B0C74333}" type="pres">
      <dgm:prSet presAssocID="{ECBD6B98-1CBE-4BAA-AB77-4873C9DB1799}" presName="negativeSpace" presStyleCnt="0"/>
      <dgm:spPr/>
    </dgm:pt>
    <dgm:pt modelId="{56015E43-931D-4CAD-85C0-E9EB84437182}" type="pres">
      <dgm:prSet presAssocID="{ECBD6B98-1CBE-4BAA-AB77-4873C9DB1799}" presName="child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48CCF825-63E3-4DE8-9315-BAF08C0EB07D}" type="pres">
      <dgm:prSet presAssocID="{CF18F627-55D0-4D75-84BC-9F6776290819}" presName="spaceBetweenRectangles" presStyleCnt="0"/>
      <dgm:spPr/>
    </dgm:pt>
    <dgm:pt modelId="{C612DBBF-FE7B-431B-B51D-1037B414B112}" type="pres">
      <dgm:prSet presAssocID="{D8D60974-FF83-4401-A774-96A64FBDB5CA}" presName="parentLin" presStyleCnt="0"/>
      <dgm:spPr/>
    </dgm:pt>
    <dgm:pt modelId="{E5F16594-797F-4D8F-AF20-5B232BCD48E4}" type="pres">
      <dgm:prSet presAssocID="{D8D60974-FF83-4401-A774-96A64FBDB5CA}" presName="parentLeftMargin" presStyleLbl="node1" presStyleIdx="3" presStyleCnt="6"/>
      <dgm:spPr/>
    </dgm:pt>
    <dgm:pt modelId="{C66C0504-CF57-46FB-920A-60CD113B0840}" type="pres">
      <dgm:prSet presAssocID="{D8D60974-FF83-4401-A774-96A64FBDB5CA}" presName="parentText" presStyleLbl="node1" presStyleIdx="4" presStyleCnt="6" custScaleX="92920">
        <dgm:presLayoutVars>
          <dgm:chMax val="0"/>
          <dgm:bulletEnabled val="1"/>
        </dgm:presLayoutVars>
      </dgm:prSet>
      <dgm:spPr/>
    </dgm:pt>
    <dgm:pt modelId="{E32E0F5F-4099-42E2-A703-6859A657DE75}" type="pres">
      <dgm:prSet presAssocID="{D8D60974-FF83-4401-A774-96A64FBDB5CA}" presName="negativeSpace" presStyleCnt="0"/>
      <dgm:spPr/>
    </dgm:pt>
    <dgm:pt modelId="{B696C4BA-0F0A-435D-B604-75DBA3655A2B}" type="pres">
      <dgm:prSet presAssocID="{D8D60974-FF83-4401-A774-96A64FBDB5CA}" presName="child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1360AF36-E407-4FA6-820B-3FB710736CE6}" type="pres">
      <dgm:prSet presAssocID="{8D39C5A1-F3EC-42B9-8262-A170361DBCFD}" presName="spaceBetweenRectangles" presStyleCnt="0"/>
      <dgm:spPr/>
    </dgm:pt>
    <dgm:pt modelId="{4D44DEB5-484D-4E07-BDD6-EA0CFB878B6C}" type="pres">
      <dgm:prSet presAssocID="{3095593B-CDFB-4038-B028-DF2856B38EB8}" presName="parentLin" presStyleCnt="0"/>
      <dgm:spPr/>
    </dgm:pt>
    <dgm:pt modelId="{4F1EDB84-85FE-4900-8A2E-EAB49044AB8B}" type="pres">
      <dgm:prSet presAssocID="{3095593B-CDFB-4038-B028-DF2856B38EB8}" presName="parentLeftMargin" presStyleLbl="node1" presStyleIdx="4" presStyleCnt="6"/>
      <dgm:spPr/>
    </dgm:pt>
    <dgm:pt modelId="{6358FF1A-524B-4E33-8F25-6C4DF89AE3E3}" type="pres">
      <dgm:prSet presAssocID="{3095593B-CDFB-4038-B028-DF2856B38EB8}" presName="parentText" presStyleLbl="node1" presStyleIdx="5" presStyleCnt="6" custScaleX="67672">
        <dgm:presLayoutVars>
          <dgm:chMax val="0"/>
          <dgm:bulletEnabled val="1"/>
        </dgm:presLayoutVars>
      </dgm:prSet>
      <dgm:spPr/>
    </dgm:pt>
    <dgm:pt modelId="{FEEA5D64-7660-4078-B2B2-F4A57FA46754}" type="pres">
      <dgm:prSet presAssocID="{3095593B-CDFB-4038-B028-DF2856B38EB8}" presName="negativeSpace" presStyleCnt="0"/>
      <dgm:spPr/>
    </dgm:pt>
    <dgm:pt modelId="{79BC9DA8-2DED-47F4-B89D-00B8E8E3541A}" type="pres">
      <dgm:prSet presAssocID="{3095593B-CDFB-4038-B028-DF2856B38EB8}" presName="childText" presStyleLbl="alignAcc1" presStyleIdx="5" presStyleCnt="6" custFlipVert="1" custScaleX="51510" custScaleY="63942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AFCC1A09-1D12-451F-94B4-2825248C8038}" type="presOf" srcId="{AC5265C1-0BAB-4984-A634-E4518A8EC253}" destId="{12E5634D-BCAA-48AB-BADB-754A15E9B7AC}" srcOrd="1" destOrd="0" presId="urn:microsoft.com/office/officeart/2005/8/layout/list1#1"/>
    <dgm:cxn modelId="{75F9B20C-6630-4959-A7B6-9C4E1083F1DE}" type="presOf" srcId="{F50BDB3E-817D-4A89-9D71-D9E0B029567B}" destId="{2CFD44AC-C5B0-407B-B2EE-07415AFE4DC4}" srcOrd="1" destOrd="0" presId="urn:microsoft.com/office/officeart/2005/8/layout/list1#1"/>
    <dgm:cxn modelId="{DFA1B43C-63F2-4C0B-9744-C0FB1CB73098}" type="presOf" srcId="{ECBD6B98-1CBE-4BAA-AB77-4873C9DB1799}" destId="{CA895514-6C23-43E3-A15C-728A9EC10843}" srcOrd="0" destOrd="0" presId="urn:microsoft.com/office/officeart/2005/8/layout/list1#1"/>
    <dgm:cxn modelId="{D168A844-844C-4416-AC39-05F545E90D2F}" type="presOf" srcId="{3095593B-CDFB-4038-B028-DF2856B38EB8}" destId="{6358FF1A-524B-4E33-8F25-6C4DF89AE3E3}" srcOrd="1" destOrd="0" presId="urn:microsoft.com/office/officeart/2005/8/layout/list1#1"/>
    <dgm:cxn modelId="{4A3B826A-463C-4D5A-84FE-676D4A0044EB}" type="presOf" srcId="{8554BDF9-8515-4677-9942-0171F000F8EB}" destId="{9D58511D-D18C-46E6-ADFB-6CDE1389D37F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E41A0F82-EC58-4EE9-B8CD-E5B82015F853}" srcId="{8554BDF9-8515-4677-9942-0171F000F8EB}" destId="{D8D60974-FF83-4401-A774-96A64FBDB5CA}" srcOrd="4" destOrd="0" parTransId="{61D7876E-BDE9-4BC6-BCF5-A263E95E567A}" sibTransId="{8D39C5A1-F3EC-42B9-8262-A170361DBCFD}"/>
    <dgm:cxn modelId="{5CFD8D86-7D4C-44B7-9D1C-3CDE4141B554}" srcId="{8554BDF9-8515-4677-9942-0171F000F8EB}" destId="{3095593B-CDFB-4038-B028-DF2856B38EB8}" srcOrd="5" destOrd="0" parTransId="{89314EC9-1033-4FA7-A616-DFE9CE4C3EDD}" sibTransId="{693923E4-BD00-471C-9C74-976D4F8F73FA}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5689BC8F-BC33-462D-B8CD-0F24259AACE4}" type="presOf" srcId="{AC5265C1-0BAB-4984-A634-E4518A8EC253}" destId="{06B5F591-72E0-4CFF-9799-36D4050BD51D}" srcOrd="0" destOrd="0" presId="urn:microsoft.com/office/officeart/2005/8/layout/list1#1"/>
    <dgm:cxn modelId="{2C99B494-0AE7-4A43-BFA6-C9BD411B5A09}" type="presOf" srcId="{787546C1-DD5C-4D6E-BFDD-D95A52E781AD}" destId="{8BC4E78D-0D98-4ED2-B23A-71FEC19A6436}" srcOrd="1" destOrd="0" presId="urn:microsoft.com/office/officeart/2005/8/layout/list1#1"/>
    <dgm:cxn modelId="{888ADA9B-D5BF-461D-8705-ECF868C9CD70}" type="presOf" srcId="{787546C1-DD5C-4D6E-BFDD-D95A52E781AD}" destId="{F4F466C7-208D-4B4A-A865-9D82D8E9F892}" srcOrd="0" destOrd="0" presId="urn:microsoft.com/office/officeart/2005/8/layout/list1#1"/>
    <dgm:cxn modelId="{9813889F-F79A-478F-925D-AEBA1FE3A127}" type="presOf" srcId="{D8D60974-FF83-4401-A774-96A64FBDB5CA}" destId="{E5F16594-797F-4D8F-AF20-5B232BCD48E4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019783BE-C2BE-43C4-9405-4F29FE6BA8E3}" type="presOf" srcId="{3095593B-CDFB-4038-B028-DF2856B38EB8}" destId="{4F1EDB84-85FE-4900-8A2E-EAB49044AB8B}" srcOrd="0" destOrd="0" presId="urn:microsoft.com/office/officeart/2005/8/layout/list1#1"/>
    <dgm:cxn modelId="{791B9BC7-233B-4074-9B16-7022D3FCEFA7}" type="presOf" srcId="{ECBD6B98-1CBE-4BAA-AB77-4873C9DB1799}" destId="{D2A5797B-20EE-4298-BA50-C968CEE241D4}" srcOrd="1" destOrd="0" presId="urn:microsoft.com/office/officeart/2005/8/layout/list1#1"/>
    <dgm:cxn modelId="{AA253DCC-CE27-4F6A-92A6-2F63555A42B5}" type="presOf" srcId="{F50BDB3E-817D-4A89-9D71-D9E0B029567B}" destId="{63AA2D3F-331D-492F-82D5-8A2B6C78BAAD}" srcOrd="0" destOrd="0" presId="urn:microsoft.com/office/officeart/2005/8/layout/list1#1"/>
    <dgm:cxn modelId="{9C7333EF-E452-4A1C-9D05-80C7DBB427E4}" type="presOf" srcId="{D8D60974-FF83-4401-A774-96A64FBDB5CA}" destId="{C66C0504-CF57-46FB-920A-60CD113B0840}" srcOrd="1" destOrd="0" presId="urn:microsoft.com/office/officeart/2005/8/layout/list1#1"/>
    <dgm:cxn modelId="{65EDC778-E8A4-4300-A073-ECE40B2A0970}" type="presParOf" srcId="{9D58511D-D18C-46E6-ADFB-6CDE1389D37F}" destId="{29EC7F92-6143-4EC7-AD17-ECAF75C06DC8}" srcOrd="0" destOrd="0" presId="urn:microsoft.com/office/officeart/2005/8/layout/list1#1"/>
    <dgm:cxn modelId="{23CAB6E8-F92C-4968-BE01-8B49E5B5D6E5}" type="presParOf" srcId="{29EC7F92-6143-4EC7-AD17-ECAF75C06DC8}" destId="{F4F466C7-208D-4B4A-A865-9D82D8E9F892}" srcOrd="0" destOrd="0" presId="urn:microsoft.com/office/officeart/2005/8/layout/list1#1"/>
    <dgm:cxn modelId="{67DE50A2-5D4C-4FC1-9F0B-54129F6620E5}" type="presParOf" srcId="{29EC7F92-6143-4EC7-AD17-ECAF75C06DC8}" destId="{8BC4E78D-0D98-4ED2-B23A-71FEC19A6436}" srcOrd="1" destOrd="0" presId="urn:microsoft.com/office/officeart/2005/8/layout/list1#1"/>
    <dgm:cxn modelId="{4C478CF8-1969-4CE7-A697-59E07E144111}" type="presParOf" srcId="{9D58511D-D18C-46E6-ADFB-6CDE1389D37F}" destId="{129CDA7D-4C80-4698-AFD0-7208B5D9749E}" srcOrd="1" destOrd="0" presId="urn:microsoft.com/office/officeart/2005/8/layout/list1#1"/>
    <dgm:cxn modelId="{29C9ED49-2CBA-423B-B166-FAAA02A0C942}" type="presParOf" srcId="{9D58511D-D18C-46E6-ADFB-6CDE1389D37F}" destId="{EBA8CF1F-3B4A-4B6A-8877-CB03CDDAB1E9}" srcOrd="2" destOrd="0" presId="urn:microsoft.com/office/officeart/2005/8/layout/list1#1"/>
    <dgm:cxn modelId="{B50F0517-DF09-4BA0-9380-32E214025BA7}" type="presParOf" srcId="{9D58511D-D18C-46E6-ADFB-6CDE1389D37F}" destId="{8BC0D01A-9D98-495C-93AA-A7D9631CDDAD}" srcOrd="3" destOrd="0" presId="urn:microsoft.com/office/officeart/2005/8/layout/list1#1"/>
    <dgm:cxn modelId="{29F79566-8B9F-4E76-ABA3-527D34C22848}" type="presParOf" srcId="{9D58511D-D18C-46E6-ADFB-6CDE1389D37F}" destId="{D4434ECF-2146-46AC-B62E-87AB389C995A}" srcOrd="4" destOrd="0" presId="urn:microsoft.com/office/officeart/2005/8/layout/list1#1"/>
    <dgm:cxn modelId="{050E2D97-11F7-4487-A47D-8C923F373140}" type="presParOf" srcId="{D4434ECF-2146-46AC-B62E-87AB389C995A}" destId="{06B5F591-72E0-4CFF-9799-36D4050BD51D}" srcOrd="0" destOrd="0" presId="urn:microsoft.com/office/officeart/2005/8/layout/list1#1"/>
    <dgm:cxn modelId="{CE550905-A7F7-4D73-BA62-CE20BD6C4505}" type="presParOf" srcId="{D4434ECF-2146-46AC-B62E-87AB389C995A}" destId="{12E5634D-BCAA-48AB-BADB-754A15E9B7AC}" srcOrd="1" destOrd="0" presId="urn:microsoft.com/office/officeart/2005/8/layout/list1#1"/>
    <dgm:cxn modelId="{0F562F62-EC0A-4E32-B156-AFC24D775390}" type="presParOf" srcId="{9D58511D-D18C-46E6-ADFB-6CDE1389D37F}" destId="{3DAA9763-50F6-4CC4-B6DA-0A4C45FFB361}" srcOrd="5" destOrd="0" presId="urn:microsoft.com/office/officeart/2005/8/layout/list1#1"/>
    <dgm:cxn modelId="{2A353A97-B119-4E5E-ACEB-459C256066C4}" type="presParOf" srcId="{9D58511D-D18C-46E6-ADFB-6CDE1389D37F}" destId="{51228DB3-E7D4-486B-A0C1-9A59D129891F}" srcOrd="6" destOrd="0" presId="urn:microsoft.com/office/officeart/2005/8/layout/list1#1"/>
    <dgm:cxn modelId="{89EB9AE2-8817-4D37-A350-BEEE173E74BF}" type="presParOf" srcId="{9D58511D-D18C-46E6-ADFB-6CDE1389D37F}" destId="{ECC02425-44D1-4F4C-B5D6-13442CA71F2A}" srcOrd="7" destOrd="0" presId="urn:microsoft.com/office/officeart/2005/8/layout/list1#1"/>
    <dgm:cxn modelId="{C8BDE7EC-1EF7-4D93-9C21-0D168D46FB5B}" type="presParOf" srcId="{9D58511D-D18C-46E6-ADFB-6CDE1389D37F}" destId="{98CD7476-6A48-4BD0-A0B1-E79081300878}" srcOrd="8" destOrd="0" presId="urn:microsoft.com/office/officeart/2005/8/layout/list1#1"/>
    <dgm:cxn modelId="{5585EABC-217B-4DAA-9CE0-C80448EDB5C1}" type="presParOf" srcId="{98CD7476-6A48-4BD0-A0B1-E79081300878}" destId="{63AA2D3F-331D-492F-82D5-8A2B6C78BAAD}" srcOrd="0" destOrd="0" presId="urn:microsoft.com/office/officeart/2005/8/layout/list1#1"/>
    <dgm:cxn modelId="{1438E16D-43E9-48C4-9CD4-4EDAA0C31617}" type="presParOf" srcId="{98CD7476-6A48-4BD0-A0B1-E79081300878}" destId="{2CFD44AC-C5B0-407B-B2EE-07415AFE4DC4}" srcOrd="1" destOrd="0" presId="urn:microsoft.com/office/officeart/2005/8/layout/list1#1"/>
    <dgm:cxn modelId="{D0AB2001-AE8E-473A-9DFB-13BD48E3A6AB}" type="presParOf" srcId="{9D58511D-D18C-46E6-ADFB-6CDE1389D37F}" destId="{E27A153A-8ADD-4646-B3A3-509A74CD0695}" srcOrd="9" destOrd="0" presId="urn:microsoft.com/office/officeart/2005/8/layout/list1#1"/>
    <dgm:cxn modelId="{C0D945D6-F680-4634-BC38-14C3217CA732}" type="presParOf" srcId="{9D58511D-D18C-46E6-ADFB-6CDE1389D37F}" destId="{2DB5D132-AB90-49A4-A479-F0988A86E33E}" srcOrd="10" destOrd="0" presId="urn:microsoft.com/office/officeart/2005/8/layout/list1#1"/>
    <dgm:cxn modelId="{24F45A2D-6EC1-4274-9F95-A34F093F902D}" type="presParOf" srcId="{9D58511D-D18C-46E6-ADFB-6CDE1389D37F}" destId="{A5E75685-2820-438A-88AF-159553A570AE}" srcOrd="11" destOrd="0" presId="urn:microsoft.com/office/officeart/2005/8/layout/list1#1"/>
    <dgm:cxn modelId="{777AD053-0138-41F5-8382-F6C841906EBD}" type="presParOf" srcId="{9D58511D-D18C-46E6-ADFB-6CDE1389D37F}" destId="{3936D63D-3BB5-4099-A097-CE176EB2ABE2}" srcOrd="12" destOrd="0" presId="urn:microsoft.com/office/officeart/2005/8/layout/list1#1"/>
    <dgm:cxn modelId="{24AD6347-CE5A-4DCB-A2A6-244A7B7B1694}" type="presParOf" srcId="{3936D63D-3BB5-4099-A097-CE176EB2ABE2}" destId="{CA895514-6C23-43E3-A15C-728A9EC10843}" srcOrd="0" destOrd="0" presId="urn:microsoft.com/office/officeart/2005/8/layout/list1#1"/>
    <dgm:cxn modelId="{0877948F-1B12-4176-AF34-9DC3B13D781C}" type="presParOf" srcId="{3936D63D-3BB5-4099-A097-CE176EB2ABE2}" destId="{D2A5797B-20EE-4298-BA50-C968CEE241D4}" srcOrd="1" destOrd="0" presId="urn:microsoft.com/office/officeart/2005/8/layout/list1#1"/>
    <dgm:cxn modelId="{D4BD2D34-7D3B-44CF-9101-1F1E714ED3D6}" type="presParOf" srcId="{9D58511D-D18C-46E6-ADFB-6CDE1389D37F}" destId="{AEA9E5FD-8F48-4CA8-8487-C530B0C74333}" srcOrd="13" destOrd="0" presId="urn:microsoft.com/office/officeart/2005/8/layout/list1#1"/>
    <dgm:cxn modelId="{2D4EFDD2-98E5-41AA-95CF-DD23D1426A98}" type="presParOf" srcId="{9D58511D-D18C-46E6-ADFB-6CDE1389D37F}" destId="{56015E43-931D-4CAD-85C0-E9EB84437182}" srcOrd="14" destOrd="0" presId="urn:microsoft.com/office/officeart/2005/8/layout/list1#1"/>
    <dgm:cxn modelId="{6C149452-81CB-4CBF-8055-488EFB56098E}" type="presParOf" srcId="{9D58511D-D18C-46E6-ADFB-6CDE1389D37F}" destId="{48CCF825-63E3-4DE8-9315-BAF08C0EB07D}" srcOrd="15" destOrd="0" presId="urn:microsoft.com/office/officeart/2005/8/layout/list1#1"/>
    <dgm:cxn modelId="{C0AAE6D8-C201-4758-94F9-BE43335E4BAC}" type="presParOf" srcId="{9D58511D-D18C-46E6-ADFB-6CDE1389D37F}" destId="{C612DBBF-FE7B-431B-B51D-1037B414B112}" srcOrd="16" destOrd="0" presId="urn:microsoft.com/office/officeart/2005/8/layout/list1#1"/>
    <dgm:cxn modelId="{30532204-409A-4728-85E8-F370AD4174EC}" type="presParOf" srcId="{C612DBBF-FE7B-431B-B51D-1037B414B112}" destId="{E5F16594-797F-4D8F-AF20-5B232BCD48E4}" srcOrd="0" destOrd="0" presId="urn:microsoft.com/office/officeart/2005/8/layout/list1#1"/>
    <dgm:cxn modelId="{EDB7B43A-6E58-4A7D-ADCE-4A5231FFCDBA}" type="presParOf" srcId="{C612DBBF-FE7B-431B-B51D-1037B414B112}" destId="{C66C0504-CF57-46FB-920A-60CD113B0840}" srcOrd="1" destOrd="0" presId="urn:microsoft.com/office/officeart/2005/8/layout/list1#1"/>
    <dgm:cxn modelId="{E94D6300-69BD-4F05-ADA6-9F327299050C}" type="presParOf" srcId="{9D58511D-D18C-46E6-ADFB-6CDE1389D37F}" destId="{E32E0F5F-4099-42E2-A703-6859A657DE75}" srcOrd="17" destOrd="0" presId="urn:microsoft.com/office/officeart/2005/8/layout/list1#1"/>
    <dgm:cxn modelId="{9EBCE547-4530-47D5-9B87-04D96D33786F}" type="presParOf" srcId="{9D58511D-D18C-46E6-ADFB-6CDE1389D37F}" destId="{B696C4BA-0F0A-435D-B604-75DBA3655A2B}" srcOrd="18" destOrd="0" presId="urn:microsoft.com/office/officeart/2005/8/layout/list1#1"/>
    <dgm:cxn modelId="{81CD4362-CCA3-4CBA-B9C8-A432E61F407B}" type="presParOf" srcId="{9D58511D-D18C-46E6-ADFB-6CDE1389D37F}" destId="{1360AF36-E407-4FA6-820B-3FB710736CE6}" srcOrd="19" destOrd="0" presId="urn:microsoft.com/office/officeart/2005/8/layout/list1#1"/>
    <dgm:cxn modelId="{BD138348-83D4-434F-B73F-45F125D75833}" type="presParOf" srcId="{9D58511D-D18C-46E6-ADFB-6CDE1389D37F}" destId="{4D44DEB5-484D-4E07-BDD6-EA0CFB878B6C}" srcOrd="20" destOrd="0" presId="urn:microsoft.com/office/officeart/2005/8/layout/list1#1"/>
    <dgm:cxn modelId="{C73645D1-3136-42E9-B0BC-A9A4BE894398}" type="presParOf" srcId="{4D44DEB5-484D-4E07-BDD6-EA0CFB878B6C}" destId="{4F1EDB84-85FE-4900-8A2E-EAB49044AB8B}" srcOrd="0" destOrd="0" presId="urn:microsoft.com/office/officeart/2005/8/layout/list1#1"/>
    <dgm:cxn modelId="{91EA1168-7CED-4198-896B-0169BC189A64}" type="presParOf" srcId="{4D44DEB5-484D-4E07-BDD6-EA0CFB878B6C}" destId="{6358FF1A-524B-4E33-8F25-6C4DF89AE3E3}" srcOrd="1" destOrd="0" presId="urn:microsoft.com/office/officeart/2005/8/layout/list1#1"/>
    <dgm:cxn modelId="{15D054E7-1E0A-4C5C-B128-7E1BAD90457F}" type="presParOf" srcId="{9D58511D-D18C-46E6-ADFB-6CDE1389D37F}" destId="{FEEA5D64-7660-4078-B2B2-F4A57FA46754}" srcOrd="21" destOrd="0" presId="urn:microsoft.com/office/officeart/2005/8/layout/list1#1"/>
    <dgm:cxn modelId="{F4CB25B1-F3EE-4143-A35A-33F0BB9ABA3B}" type="presParOf" srcId="{9D58511D-D18C-46E6-ADFB-6CDE1389D37F}" destId="{79BC9DA8-2DED-47F4-B89D-00B8E8E3541A}" srcOrd="22" destOrd="0" presId="urn:microsoft.com/office/officeart/2005/8/layout/list1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272EF-65F7-4868-971A-785953DAD11A}">
      <dsp:nvSpPr>
        <dsp:cNvPr id="0" name=""/>
        <dsp:cNvSpPr/>
      </dsp:nvSpPr>
      <dsp:spPr>
        <a:xfrm rot="5400000">
          <a:off x="-162251" y="210938"/>
          <a:ext cx="984863" cy="6894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ID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14521" y="407910"/>
        <a:ext cx="689404" cy="295459"/>
      </dsp:txXfrm>
    </dsp:sp>
    <dsp:sp modelId="{C420A9F6-C64A-487D-A286-A7972CF8D088}">
      <dsp:nvSpPr>
        <dsp:cNvPr id="0" name=""/>
        <dsp:cNvSpPr/>
      </dsp:nvSpPr>
      <dsp:spPr>
        <a:xfrm rot="5400000">
          <a:off x="4041783" y="-3352962"/>
          <a:ext cx="762221" cy="7823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300" b="1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Pasal</a:t>
          </a:r>
          <a:r>
            <a:rPr lang="en-US" sz="1300" b="1" kern="1200" spc="-1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28</a:t>
          </a:r>
          <a:r>
            <a:rPr lang="en-US" sz="1300" b="1" kern="1200" spc="-1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en-US" sz="1300" b="1" kern="1200" spc="-1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UUD</a:t>
          </a:r>
          <a:r>
            <a:rPr lang="en-US" sz="1300" b="1" kern="1200" spc="-1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NRI</a:t>
          </a:r>
          <a:r>
            <a:rPr lang="en-US" sz="1300" b="1" kern="1200" spc="-1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n-US" sz="1300" b="1" kern="1200" spc="-2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1945 </a:t>
          </a:r>
          <a:r>
            <a:rPr lang="id-ID" sz="1300" kern="1200" dirty="0">
              <a:latin typeface="Times New Roman" pitchFamily="18" charset="0"/>
              <a:cs typeface="Times New Roman" pitchFamily="18" charset="0"/>
            </a:rPr>
            <a:t>Undang-undang Dasar Negara Republik Indonesia (UUD NRI) Tahun 1945</a:t>
          </a:r>
          <a:r>
            <a:rPr lang="en-US" sz="1300" kern="1200" dirty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300" kern="1200" dirty="0" err="1">
              <a:latin typeface="Times New Roman" pitchFamily="18" charset="0"/>
              <a:cs typeface="Times New Roman" pitchFamily="18" charset="0"/>
            </a:rPr>
            <a:t>berbunyi</a:t>
          </a:r>
          <a:r>
            <a:rPr lang="en-US" sz="1300" kern="1200" dirty="0">
              <a:latin typeface="Times New Roman" pitchFamily="18" charset="0"/>
              <a:cs typeface="Times New Roman" pitchFamily="18" charset="0"/>
            </a:rPr>
            <a:t> :</a:t>
          </a:r>
          <a:r>
            <a:rPr lang="en-US" sz="13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13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Setiap</a:t>
          </a:r>
          <a:r>
            <a:rPr lang="en-US" sz="13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orang </a:t>
          </a:r>
          <a:r>
            <a:rPr lang="en-US" sz="13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berhak</a:t>
          </a:r>
          <a:r>
            <a:rPr lang="en-US" sz="13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13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berkomunikasi</a:t>
          </a:r>
          <a:r>
            <a:rPr lang="en-US" sz="13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13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memperoleh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13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mengembangkan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pribadi</a:t>
          </a:r>
          <a:r>
            <a:rPr lang="en-US" sz="13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13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lingkungan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sosialnya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serta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berhak</a:t>
          </a:r>
          <a:r>
            <a:rPr lang="en-US" sz="13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13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mencari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memperoleh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memiliki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300" i="1" kern="1200" spc="-21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menyimpan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mengolah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13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menyampaikan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infomasi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13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menggunakan</a:t>
          </a:r>
          <a:r>
            <a:rPr lang="en-US" sz="1300" i="1" kern="1200" spc="-1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segala</a:t>
          </a:r>
          <a:r>
            <a:rPr lang="en-US" sz="1300" i="1" kern="1200" spc="-1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jenis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saluran</a:t>
          </a:r>
          <a:r>
            <a:rPr lang="en-US" sz="1300" i="1" kern="1200" spc="-1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yang </a:t>
          </a:r>
          <a:r>
            <a:rPr lang="en-US" sz="1300" i="1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tersedia</a:t>
          </a:r>
          <a:r>
            <a:rPr lang="en-US" sz="1300" i="1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.”</a:t>
          </a:r>
          <a:endParaRPr lang="en-ID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1110" y="214920"/>
        <a:ext cx="7786360" cy="687803"/>
      </dsp:txXfrm>
    </dsp:sp>
    <dsp:sp modelId="{5ACA4CB2-3F61-4BFF-9383-EF76D1083BE2}">
      <dsp:nvSpPr>
        <dsp:cNvPr id="0" name=""/>
        <dsp:cNvSpPr/>
      </dsp:nvSpPr>
      <dsp:spPr>
        <a:xfrm rot="5400000">
          <a:off x="-162251" y="1139342"/>
          <a:ext cx="984863" cy="6894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ID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14521" y="1336314"/>
        <a:ext cx="689404" cy="295459"/>
      </dsp:txXfrm>
    </dsp:sp>
    <dsp:sp modelId="{A10FA0EC-9BFE-4BC8-AD92-051F6C64AD2F}">
      <dsp:nvSpPr>
        <dsp:cNvPr id="0" name=""/>
        <dsp:cNvSpPr/>
      </dsp:nvSpPr>
      <dsp:spPr>
        <a:xfrm rot="5400000">
          <a:off x="3995286" y="-2500796"/>
          <a:ext cx="792468" cy="7765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id-ID" sz="14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Undang-Undang Nomor 14 Tahun 2008 Tentang Keterbukaan Informasi Publik (KIP);</a:t>
          </a:r>
          <a:r>
            <a:rPr lang="es-ES" sz="1400" b="0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ID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id-ID" sz="14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Undang-Undang Nomor </a:t>
          </a:r>
          <a:r>
            <a:rPr lang="es-ES" sz="1400" b="0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</a:t>
          </a:r>
          <a:r>
            <a:rPr lang="es-ES" sz="1400" b="0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s-ES" sz="1400" b="0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2009</a:t>
          </a:r>
          <a:r>
            <a:rPr lang="es-ES" sz="1400" b="0" kern="1200" spc="-3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tentang</a:t>
          </a:r>
          <a:r>
            <a:rPr lang="es-ES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kern="1200" spc="-3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Pelayanan</a:t>
          </a:r>
          <a:r>
            <a:rPr lang="es-ES" sz="1400" b="0" kern="1200" spc="-1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Publik</a:t>
          </a:r>
          <a:r>
            <a:rPr lang="es-ES" sz="1400" b="0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ID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id-ID" sz="14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Undang-Undang Nomor </a:t>
          </a:r>
          <a:r>
            <a:rPr lang="es-ES" sz="1400" b="0" kern="1200" spc="-3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 </a:t>
          </a:r>
          <a:r>
            <a:rPr lang="es-ES" sz="1400" b="0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s-ES" sz="1400" b="0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2009</a:t>
          </a:r>
          <a:r>
            <a:rPr lang="es-ES" sz="1400" b="0" kern="1200" spc="-3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tentang</a:t>
          </a:r>
          <a:r>
            <a:rPr lang="es-ES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kern="1200" spc="-3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b="0" kern="1200" spc="-5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Kearsipan</a:t>
          </a:r>
          <a:r>
            <a:rPr lang="es-E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ID" sz="1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8779" y="1024396"/>
        <a:ext cx="7726798" cy="715098"/>
      </dsp:txXfrm>
    </dsp:sp>
    <dsp:sp modelId="{AA071EA1-1DBF-45FD-9873-9041E807C75C}">
      <dsp:nvSpPr>
        <dsp:cNvPr id="0" name=""/>
        <dsp:cNvSpPr/>
      </dsp:nvSpPr>
      <dsp:spPr>
        <a:xfrm rot="5400000">
          <a:off x="-162251" y="2138993"/>
          <a:ext cx="984863" cy="6894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ID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14521" y="2335965"/>
        <a:ext cx="689404" cy="295459"/>
      </dsp:txXfrm>
    </dsp:sp>
    <dsp:sp modelId="{D50EC44A-EC08-401D-A859-170637E88925}">
      <dsp:nvSpPr>
        <dsp:cNvPr id="0" name=""/>
        <dsp:cNvSpPr/>
      </dsp:nvSpPr>
      <dsp:spPr>
        <a:xfrm rot="5400000">
          <a:off x="3930563" y="-1554970"/>
          <a:ext cx="934962" cy="7765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Peraturan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Mahkamah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Agung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Nomor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2011 </a:t>
          </a:r>
          <a:r>
            <a:rPr lang="en-US" sz="12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tentang</a:t>
          </a:r>
          <a:r>
            <a:rPr lang="en-US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Tata Cara </a:t>
          </a:r>
          <a:r>
            <a:rPr lang="en-US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Penyelesaian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Sengketa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sz="1200" b="0" kern="1200" spc="-32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Pengadilan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ID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Peraturan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Komisi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Nomor</a:t>
          </a:r>
          <a:r>
            <a:rPr lang="en-US" sz="1200" b="0" kern="1200" spc="-3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2013</a:t>
          </a:r>
          <a:r>
            <a:rPr lang="en-US" sz="1200" b="0" kern="1200" spc="-2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tentang</a:t>
          </a:r>
          <a:r>
            <a:rPr lang="en-US" sz="1200" b="0" kern="1200" spc="-2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Prosedur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Penyelesaian</a:t>
          </a:r>
          <a:r>
            <a:rPr lang="en-US" sz="1200" b="0" kern="1200" spc="-4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Sengketa</a:t>
          </a:r>
          <a:r>
            <a:rPr lang="en-US" sz="1200" b="0" kern="1200" spc="-4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32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Publik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Permendagri</a:t>
          </a:r>
          <a:r>
            <a:rPr lang="en-US" sz="1200" b="0" kern="1200" spc="-5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Nomor</a:t>
          </a:r>
          <a:r>
            <a:rPr lang="en-US" sz="1200" b="0" kern="1200" spc="-5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2017;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Peraturan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Komisi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Nomor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1 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Tahun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2018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tentang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Standar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Layanan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Publik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Desa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Peraturan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Komisi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0" kern="1200" spc="-5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Nomor</a:t>
          </a:r>
          <a:r>
            <a:rPr lang="nn-NO" sz="1200" b="0" kern="1200" spc="-3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n-NO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1 Tahun 2021</a:t>
          </a:r>
          <a:r>
            <a:rPr lang="nn-NO" sz="1200" b="0" kern="1200" spc="-35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n-NO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tentang</a:t>
          </a:r>
          <a:r>
            <a:rPr lang="nn-NO" sz="1200" b="0" kern="1200" spc="-3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n-NO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Standar </a:t>
          </a:r>
          <a:r>
            <a:rPr lang="nn-NO" sz="1200" b="0" kern="1200" spc="-32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n-NO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Layanan</a:t>
          </a:r>
          <a:r>
            <a:rPr lang="nn-NO" sz="1200" b="0" kern="1200" spc="-2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n-NO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nn-NO" sz="1200" b="0" kern="1200" spc="-2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n-NO" sz="1200" b="0" kern="1200" spc="-5" dirty="0">
              <a:latin typeface="Times New Roman" panose="02020603050405020304" pitchFamily="18" charset="0"/>
              <a:cs typeface="Times New Roman" panose="02020603050405020304" pitchFamily="18" charset="0"/>
            </a:rPr>
            <a:t>Publik.</a:t>
          </a:r>
          <a:endParaRPr lang="nn-NO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5303" y="1905931"/>
        <a:ext cx="7719842" cy="843680"/>
      </dsp:txXfrm>
    </dsp:sp>
    <dsp:sp modelId="{477D6906-7A59-464D-87E7-F676F3EF8F82}">
      <dsp:nvSpPr>
        <dsp:cNvPr id="0" name=""/>
        <dsp:cNvSpPr/>
      </dsp:nvSpPr>
      <dsp:spPr>
        <a:xfrm rot="5400000">
          <a:off x="-162251" y="3138958"/>
          <a:ext cx="984863" cy="6894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ID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14521" y="3335930"/>
        <a:ext cx="689404" cy="295459"/>
      </dsp:txXfrm>
    </dsp:sp>
    <dsp:sp modelId="{CCBF9B0E-B0BB-48EA-ABDB-51D44AAC6A80}">
      <dsp:nvSpPr>
        <dsp:cNvPr id="0" name=""/>
        <dsp:cNvSpPr/>
      </dsp:nvSpPr>
      <dsp:spPr>
        <a:xfrm rot="5400000">
          <a:off x="3932889" y="-584050"/>
          <a:ext cx="935589" cy="779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5888" marR="0" lvl="0" indent="-115888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id-ID" sz="1400" kern="1200" dirty="0">
              <a:latin typeface="Times New Roman" pitchFamily="18" charset="0"/>
              <a:cs typeface="Times New Roman" pitchFamily="18" charset="0"/>
            </a:rPr>
            <a:t>Peraturan Gubernur Jawa Tengah Nomor 68 Tahun 2010 Tentang Komisi Informasi Provinsi Jawa Tengah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;</a:t>
          </a:r>
          <a:endParaRPr lang="en-ID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5888" marR="0" lvl="0" indent="-115888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id-ID" sz="1400" kern="1200" dirty="0">
              <a:latin typeface="Times New Roman" pitchFamily="18" charset="0"/>
              <a:cs typeface="Times New Roman" pitchFamily="18" charset="0"/>
            </a:rPr>
            <a:t>Peraturan Daerah Provinsi Jawa Tengah Nomor 6 Tahun 2012 Tentang Pelayanan Informasi Publik Penyelenggaraan Pemerintah Daerah Provinsi Jawa Tengah;</a:t>
          </a:r>
          <a:endParaRPr lang="en-ID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5323" y="2889188"/>
        <a:ext cx="7745049" cy="844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260DA-BF1D-4789-8E1C-65F04EECD335}">
      <dsp:nvSpPr>
        <dsp:cNvPr id="0" name=""/>
        <dsp:cNvSpPr/>
      </dsp:nvSpPr>
      <dsp:spPr>
        <a:xfrm rot="16200000">
          <a:off x="-1279969" y="1284364"/>
          <a:ext cx="4110824" cy="154209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616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400" kern="1200" dirty="0"/>
            <a:t>1. Memanggil dan/atau mempertemukan para pihak yang bersengketa;</a:t>
          </a:r>
          <a:endParaRPr lang="en-ID" sz="1400" kern="1200" dirty="0"/>
        </a:p>
      </dsp:txBody>
      <dsp:txXfrm rot="5400000">
        <a:off x="4396" y="822164"/>
        <a:ext cx="1542094" cy="2466494"/>
      </dsp:txXfrm>
    </dsp:sp>
    <dsp:sp modelId="{05E62377-BFC5-4480-AB41-CE4CF7A2A099}">
      <dsp:nvSpPr>
        <dsp:cNvPr id="0" name=""/>
        <dsp:cNvSpPr/>
      </dsp:nvSpPr>
      <dsp:spPr>
        <a:xfrm rot="16200000">
          <a:off x="377782" y="1284364"/>
          <a:ext cx="4110824" cy="1542094"/>
        </a:xfrm>
        <a:prstGeom prst="flowChartManualOperation">
          <a:avLst/>
        </a:prstGeom>
        <a:solidFill>
          <a:schemeClr val="accent5">
            <a:hueOff val="-3156843"/>
            <a:satOff val="-19467"/>
            <a:lumOff val="7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616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400" kern="1200" dirty="0"/>
            <a:t>2. Meminta catatan atau bahan yang relevan yang dimiliki oleh badan publik terkait untuk mengambil keputusan dalam upaya menyelesaikan sengketa informasi publik;</a:t>
          </a:r>
          <a:endParaRPr lang="en-ID" sz="1400" kern="1200" dirty="0"/>
        </a:p>
      </dsp:txBody>
      <dsp:txXfrm rot="5400000">
        <a:off x="1662147" y="822164"/>
        <a:ext cx="1542094" cy="2466494"/>
      </dsp:txXfrm>
    </dsp:sp>
    <dsp:sp modelId="{2865CBDC-0F69-4AD2-8AF6-6954A69D843D}">
      <dsp:nvSpPr>
        <dsp:cNvPr id="0" name=""/>
        <dsp:cNvSpPr/>
      </dsp:nvSpPr>
      <dsp:spPr>
        <a:xfrm rot="16200000">
          <a:off x="2035534" y="1284364"/>
          <a:ext cx="4110824" cy="1542094"/>
        </a:xfrm>
        <a:prstGeom prst="flowChartManualOperati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616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400" kern="1200" dirty="0"/>
            <a:t>3. Meminta keterangan atau menghadirkan pejabat badan publik ataupun pihak yang terkait sebagai saksi dalam penyelesaian sengketa informasi publik;</a:t>
          </a:r>
          <a:endParaRPr lang="en-ID" sz="1400" kern="1200" dirty="0"/>
        </a:p>
      </dsp:txBody>
      <dsp:txXfrm rot="5400000">
        <a:off x="3319899" y="822164"/>
        <a:ext cx="1542094" cy="2466494"/>
      </dsp:txXfrm>
    </dsp:sp>
    <dsp:sp modelId="{F72E8F92-5B46-4B8D-82FF-5468C949C054}">
      <dsp:nvSpPr>
        <dsp:cNvPr id="0" name=""/>
        <dsp:cNvSpPr/>
      </dsp:nvSpPr>
      <dsp:spPr>
        <a:xfrm rot="16200000">
          <a:off x="3693285" y="1284364"/>
          <a:ext cx="4110824" cy="1542094"/>
        </a:xfrm>
        <a:prstGeom prst="flowChartManualOperati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616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400" kern="1200" dirty="0"/>
            <a:t>4. Mengambil sumpah setiap saksi yang didengar keterangannya dalam ajudikasi non litigasi penyelesaian sengketa informasi publik;</a:t>
          </a:r>
          <a:endParaRPr lang="en-ID" sz="1400" kern="1200" dirty="0"/>
        </a:p>
      </dsp:txBody>
      <dsp:txXfrm rot="5400000">
        <a:off x="4977650" y="822164"/>
        <a:ext cx="1542094" cy="2466494"/>
      </dsp:txXfrm>
    </dsp:sp>
    <dsp:sp modelId="{06EFC4D0-5C7B-4A3A-AF49-4FBEF45E5EB1}">
      <dsp:nvSpPr>
        <dsp:cNvPr id="0" name=""/>
        <dsp:cNvSpPr/>
      </dsp:nvSpPr>
      <dsp:spPr>
        <a:xfrm rot="16200000">
          <a:off x="5351037" y="1284364"/>
          <a:ext cx="4110824" cy="1542094"/>
        </a:xfrm>
        <a:prstGeom prst="flowChartManualOperati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616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400" kern="1200" dirty="0"/>
            <a:t>5. Membuat kode etik yang diumumkan kepada publik sehingga masyarakat dapat menilai kinerja Komisi Informasi.</a:t>
          </a:r>
          <a:endParaRPr lang="en-ID" sz="1400" kern="1200" dirty="0"/>
        </a:p>
      </dsp:txBody>
      <dsp:txXfrm rot="5400000">
        <a:off x="6635402" y="822164"/>
        <a:ext cx="1542094" cy="2466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8E30D-75E8-4A8B-AA3B-505F9CF9F886}">
      <dsp:nvSpPr>
        <dsp:cNvPr id="0" name=""/>
        <dsp:cNvSpPr/>
      </dsp:nvSpPr>
      <dsp:spPr>
        <a:xfrm rot="10800000">
          <a:off x="1136845" y="2156"/>
          <a:ext cx="3756773" cy="76236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8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Diajukan</a:t>
          </a:r>
          <a:r>
            <a:rPr lang="en-US" sz="1200" kern="1200" dirty="0"/>
            <a:t> oleh orang </a:t>
          </a:r>
          <a:r>
            <a:rPr lang="en-US" sz="1200" kern="1200" dirty="0" err="1"/>
            <a:t>atau</a:t>
          </a:r>
          <a:r>
            <a:rPr lang="en-US" sz="1200" kern="1200" dirty="0"/>
            <a:t> </a:t>
          </a:r>
          <a:r>
            <a:rPr lang="en-US" sz="1200" kern="1200" dirty="0" err="1"/>
            <a:t>kelompok</a:t>
          </a:r>
          <a:r>
            <a:rPr lang="en-US" sz="1200" kern="1200" dirty="0"/>
            <a:t> orang </a:t>
          </a:r>
          <a:r>
            <a:rPr lang="en-US" sz="1200" kern="1200" dirty="0" err="1"/>
            <a:t>termasuk</a:t>
          </a:r>
          <a:r>
            <a:rPr lang="en-US" sz="1200" kern="1200" dirty="0"/>
            <a:t> LSM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Tujuan</a:t>
          </a:r>
          <a:r>
            <a:rPr lang="en-US" sz="1200" kern="1200" dirty="0"/>
            <a:t> </a:t>
          </a:r>
          <a:r>
            <a:rPr lang="en-US" sz="1200" kern="1200" dirty="0" err="1"/>
            <a:t>Pengamatan</a:t>
          </a:r>
          <a:r>
            <a:rPr lang="en-US" sz="1200" kern="1200" dirty="0"/>
            <a:t> </a:t>
          </a:r>
          <a:r>
            <a:rPr lang="en-US" sz="1200" kern="1200" dirty="0" err="1"/>
            <a:t>Publik</a:t>
          </a:r>
          <a:endParaRPr lang="en-US" sz="1200" kern="1200" dirty="0"/>
        </a:p>
      </dsp:txBody>
      <dsp:txXfrm rot="10800000">
        <a:off x="1327436" y="2156"/>
        <a:ext cx="3566182" cy="762363"/>
      </dsp:txXfrm>
    </dsp:sp>
    <dsp:sp modelId="{48066941-5591-44BA-A24F-12E7FC206E9F}">
      <dsp:nvSpPr>
        <dsp:cNvPr id="0" name=""/>
        <dsp:cNvSpPr/>
      </dsp:nvSpPr>
      <dsp:spPr>
        <a:xfrm>
          <a:off x="755664" y="2156"/>
          <a:ext cx="762363" cy="76236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D9EC2-8468-427A-9288-7FBD85C4FE0F}">
      <dsp:nvSpPr>
        <dsp:cNvPr id="0" name=""/>
        <dsp:cNvSpPr/>
      </dsp:nvSpPr>
      <dsp:spPr>
        <a:xfrm rot="10800000">
          <a:off x="1136845" y="992091"/>
          <a:ext cx="3756773" cy="76236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8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Permintaan</a:t>
          </a:r>
          <a:r>
            <a:rPr lang="en-US" sz="1200" kern="1200" dirty="0"/>
            <a:t> </a:t>
          </a:r>
          <a:r>
            <a:rPr lang="en-US" sz="1200" kern="1200" dirty="0" err="1"/>
            <a:t>Dokumen</a:t>
          </a:r>
          <a:r>
            <a:rPr lang="en-US" sz="1200" kern="1200" dirty="0"/>
            <a:t> </a:t>
          </a:r>
          <a:r>
            <a:rPr lang="en-US" sz="1200" kern="1200" dirty="0" err="1"/>
            <a:t>sekaligus</a:t>
          </a:r>
          <a:r>
            <a:rPr lang="en-US" sz="1200" kern="1200" dirty="0"/>
            <a:t> dan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jumlah</a:t>
          </a:r>
          <a:r>
            <a:rPr lang="en-US" sz="1200" kern="1200" dirty="0"/>
            <a:t> </a:t>
          </a:r>
          <a:r>
            <a:rPr lang="en-US" sz="1200" kern="1200" dirty="0" err="1"/>
            <a:t>banyak</a:t>
          </a:r>
          <a:r>
            <a:rPr lang="en-US" sz="1200" kern="1200" dirty="0"/>
            <a:t> </a:t>
          </a:r>
          <a:r>
            <a:rPr lang="en-US" sz="1200" kern="1200" dirty="0" err="1"/>
            <a:t>namun</a:t>
          </a:r>
          <a:r>
            <a:rPr lang="en-US" sz="1200" kern="1200" dirty="0"/>
            <a:t> </a:t>
          </a:r>
          <a:r>
            <a:rPr lang="en-US" sz="1200" kern="1200" dirty="0" err="1"/>
            <a:t>tidak</a:t>
          </a:r>
          <a:r>
            <a:rPr lang="en-US" sz="1200" kern="1200" dirty="0"/>
            <a:t> </a:t>
          </a:r>
          <a:r>
            <a:rPr lang="en-US" sz="1200" kern="1200" dirty="0" err="1"/>
            <a:t>semua</a:t>
          </a:r>
          <a:r>
            <a:rPr lang="en-US" sz="1200" kern="1200" dirty="0"/>
            <a:t> </a:t>
          </a:r>
          <a:r>
            <a:rPr lang="en-US" sz="1200" kern="1200" dirty="0" err="1"/>
            <a:t>dokumen</a:t>
          </a:r>
          <a:r>
            <a:rPr lang="en-US" sz="1200" kern="1200" dirty="0"/>
            <a:t> </a:t>
          </a:r>
          <a:r>
            <a:rPr lang="en-US" sz="1200" kern="1200" dirty="0" err="1"/>
            <a:t>dipahami</a:t>
          </a:r>
          <a:r>
            <a:rPr lang="en-US" sz="1200" kern="1200" dirty="0"/>
            <a:t> </a:t>
          </a:r>
          <a:r>
            <a:rPr lang="en-US" sz="1200" kern="1200" dirty="0" err="1"/>
            <a:t>Pemohon</a:t>
          </a:r>
          <a:endParaRPr lang="en-US" sz="1200" kern="1200" dirty="0"/>
        </a:p>
      </dsp:txBody>
      <dsp:txXfrm rot="10800000">
        <a:off x="1327436" y="992091"/>
        <a:ext cx="3566182" cy="762363"/>
      </dsp:txXfrm>
    </dsp:sp>
    <dsp:sp modelId="{C253914D-6EF7-49CA-8CF4-3342767A8C68}">
      <dsp:nvSpPr>
        <dsp:cNvPr id="0" name=""/>
        <dsp:cNvSpPr/>
      </dsp:nvSpPr>
      <dsp:spPr>
        <a:xfrm>
          <a:off x="755664" y="992091"/>
          <a:ext cx="762363" cy="76236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69B78-D93D-4334-8989-77E5217A39F2}">
      <dsp:nvSpPr>
        <dsp:cNvPr id="0" name=""/>
        <dsp:cNvSpPr/>
      </dsp:nvSpPr>
      <dsp:spPr>
        <a:xfrm rot="10800000">
          <a:off x="1136845" y="1982026"/>
          <a:ext cx="3756773" cy="76236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8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Pernohonan Infromasi tidak ditanggapi oleh Termohon tidak sebagiamana mestinya (contoh : tidak dijawab secara tertulis, tidak dipahami mekanisame pemberiannya, dsb)</a:t>
          </a:r>
          <a:endParaRPr lang="en-US" sz="1200" kern="1200" dirty="0"/>
        </a:p>
      </dsp:txBody>
      <dsp:txXfrm rot="10800000">
        <a:off x="1327436" y="1982026"/>
        <a:ext cx="3566182" cy="762363"/>
      </dsp:txXfrm>
    </dsp:sp>
    <dsp:sp modelId="{B075F303-1E72-4552-BA1E-B60AA3350752}">
      <dsp:nvSpPr>
        <dsp:cNvPr id="0" name=""/>
        <dsp:cNvSpPr/>
      </dsp:nvSpPr>
      <dsp:spPr>
        <a:xfrm>
          <a:off x="755664" y="1982026"/>
          <a:ext cx="762363" cy="76236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13000" b="-13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EA2A6-35E3-4876-BC85-52A8CC7F5B33}">
      <dsp:nvSpPr>
        <dsp:cNvPr id="0" name=""/>
        <dsp:cNvSpPr/>
      </dsp:nvSpPr>
      <dsp:spPr>
        <a:xfrm rot="10800000">
          <a:off x="1136845" y="2971961"/>
          <a:ext cx="3756773" cy="76236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8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Terdapat</a:t>
          </a:r>
          <a:r>
            <a:rPr lang="en-US" sz="1200" kern="1200" dirty="0"/>
            <a:t> </a:t>
          </a:r>
          <a:r>
            <a:rPr lang="en-US" sz="1200" kern="1200" dirty="0" err="1"/>
            <a:t>hal-hal</a:t>
          </a:r>
          <a:r>
            <a:rPr lang="en-US" sz="1200" kern="1200" dirty="0"/>
            <a:t> </a:t>
          </a:r>
          <a:r>
            <a:rPr lang="en-US" sz="1200" kern="1200" dirty="0" err="1"/>
            <a:t>tidak</a:t>
          </a:r>
          <a:r>
            <a:rPr lang="en-US" sz="1200" kern="1200" dirty="0"/>
            <a:t> </a:t>
          </a:r>
          <a:r>
            <a:rPr lang="en-US" sz="1200" kern="1200" dirty="0" err="1"/>
            <a:t>baik</a:t>
          </a:r>
          <a:r>
            <a:rPr lang="en-US" sz="1200" kern="1200" dirty="0"/>
            <a:t> yang </a:t>
          </a:r>
          <a:r>
            <a:rPr lang="en-US" sz="1200" kern="1200" dirty="0" err="1"/>
            <a:t>menyertai</a:t>
          </a:r>
          <a:r>
            <a:rPr lang="en-US" sz="1200" kern="1200" dirty="0"/>
            <a:t> </a:t>
          </a:r>
          <a:r>
            <a:rPr lang="en-US" sz="1200" kern="1200" dirty="0" err="1"/>
            <a:t>permintaan</a:t>
          </a:r>
          <a:r>
            <a:rPr lang="en-US" sz="1200" kern="1200" dirty="0"/>
            <a:t> </a:t>
          </a:r>
          <a:r>
            <a:rPr lang="en-US" sz="1200" kern="1200" dirty="0" err="1"/>
            <a:t>informasi</a:t>
          </a:r>
          <a:r>
            <a:rPr lang="en-US" sz="1200" kern="1200" dirty="0"/>
            <a:t> (</a:t>
          </a:r>
          <a:r>
            <a:rPr lang="en-US" sz="1200" kern="1200" dirty="0" err="1"/>
            <a:t>Pungli</a:t>
          </a:r>
          <a:r>
            <a:rPr lang="en-US" sz="1200" kern="1200" dirty="0"/>
            <a:t>, </a:t>
          </a:r>
          <a:r>
            <a:rPr lang="en-US" sz="1200" kern="1200" dirty="0" err="1"/>
            <a:t>Tujuan</a:t>
          </a:r>
          <a:r>
            <a:rPr lang="en-US" sz="1200" kern="1200" dirty="0"/>
            <a:t> </a:t>
          </a:r>
          <a:r>
            <a:rPr lang="en-US" sz="1200" kern="1200" dirty="0" err="1"/>
            <a:t>tidak</a:t>
          </a:r>
          <a:r>
            <a:rPr lang="en-US" sz="1200" kern="1200" dirty="0"/>
            <a:t> </a:t>
          </a:r>
          <a:r>
            <a:rPr lang="en-US" sz="1200" kern="1200" dirty="0" err="1"/>
            <a:t>jelas</a:t>
          </a:r>
          <a:r>
            <a:rPr lang="en-US" sz="1200" kern="1200" dirty="0"/>
            <a:t>, </a:t>
          </a:r>
          <a:r>
            <a:rPr lang="en-US" sz="1200" kern="1200" dirty="0" err="1"/>
            <a:t>dsb</a:t>
          </a:r>
          <a:r>
            <a:rPr lang="en-US" sz="1200" kern="1200" dirty="0"/>
            <a:t>)</a:t>
          </a:r>
        </a:p>
      </dsp:txBody>
      <dsp:txXfrm rot="10800000">
        <a:off x="1327436" y="2971961"/>
        <a:ext cx="3566182" cy="762363"/>
      </dsp:txXfrm>
    </dsp:sp>
    <dsp:sp modelId="{36618460-E2D1-44E6-915A-0912547C9617}">
      <dsp:nvSpPr>
        <dsp:cNvPr id="0" name=""/>
        <dsp:cNvSpPr/>
      </dsp:nvSpPr>
      <dsp:spPr>
        <a:xfrm>
          <a:off x="755664" y="2971961"/>
          <a:ext cx="762363" cy="762363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562D9-A96A-46A6-AC43-A236A3365547}">
      <dsp:nvSpPr>
        <dsp:cNvPr id="0" name=""/>
        <dsp:cNvSpPr/>
      </dsp:nvSpPr>
      <dsp:spPr>
        <a:xfrm>
          <a:off x="4550" y="748278"/>
          <a:ext cx="1438121" cy="14381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31480-26FE-4A9E-8E95-C50FF82B78F7}">
      <dsp:nvSpPr>
        <dsp:cNvPr id="0" name=""/>
        <dsp:cNvSpPr/>
      </dsp:nvSpPr>
      <dsp:spPr>
        <a:xfrm>
          <a:off x="238663" y="1611152"/>
          <a:ext cx="1438121" cy="1438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 err="1"/>
            <a:t>Pemohon</a:t>
          </a:r>
          <a:r>
            <a:rPr lang="en-US" sz="1000" b="0" kern="1200" dirty="0"/>
            <a:t> </a:t>
          </a:r>
          <a:r>
            <a:rPr lang="en-US" sz="1000" b="0" kern="1200" dirty="0" err="1"/>
            <a:t>Infomasi</a:t>
          </a:r>
          <a:r>
            <a:rPr lang="en-US" sz="1000" b="0" kern="1200" dirty="0"/>
            <a:t> </a:t>
          </a:r>
          <a:r>
            <a:rPr lang="en-US" sz="1000" b="0" kern="1200" dirty="0" err="1"/>
            <a:t>mengajuakan</a:t>
          </a:r>
          <a:r>
            <a:rPr lang="en-US" sz="1000" b="0" kern="1200" dirty="0"/>
            <a:t> </a:t>
          </a:r>
          <a:r>
            <a:rPr lang="en-US" sz="1000" b="0" kern="1200" dirty="0" err="1"/>
            <a:t>permintaan</a:t>
          </a:r>
          <a:r>
            <a:rPr lang="en-US" sz="1000" b="0" kern="1200" dirty="0"/>
            <a:t> </a:t>
          </a:r>
          <a:r>
            <a:rPr lang="en-US" sz="1000" b="0" kern="1200" dirty="0" err="1"/>
            <a:t>informasi</a:t>
          </a:r>
          <a:r>
            <a:rPr lang="en-US" sz="1000" b="0" kern="1200" dirty="0"/>
            <a:t> </a:t>
          </a:r>
          <a:r>
            <a:rPr lang="en-US" sz="1000" b="0" kern="1200" dirty="0" err="1"/>
            <a:t>publik</a:t>
          </a:r>
          <a:r>
            <a:rPr lang="en-US" sz="1000" b="0" kern="1200" dirty="0"/>
            <a:t> </a:t>
          </a:r>
          <a:r>
            <a:rPr lang="en-US" sz="1000" b="0" kern="1200" dirty="0" err="1"/>
            <a:t>Desa</a:t>
          </a:r>
          <a:r>
            <a:rPr lang="en-US" sz="1000" b="0" kern="1200" dirty="0"/>
            <a:t> </a:t>
          </a:r>
          <a:r>
            <a:rPr lang="en-US" sz="1000" b="0" kern="1200" dirty="0" err="1"/>
            <a:t>secara</a:t>
          </a:r>
          <a:r>
            <a:rPr lang="en-US" sz="1000" b="0" kern="1200" dirty="0"/>
            <a:t> </a:t>
          </a:r>
          <a:r>
            <a:rPr lang="en-US" sz="1000" b="0" kern="1200" dirty="0" err="1"/>
            <a:t>tertulis</a:t>
          </a:r>
          <a:r>
            <a:rPr lang="en-US" sz="1000" b="0" kern="1200" dirty="0"/>
            <a:t>/</a:t>
          </a:r>
          <a:r>
            <a:rPr lang="en-US" sz="1000" b="0" kern="1200" dirty="0" err="1"/>
            <a:t>lisan</a:t>
          </a:r>
          <a:r>
            <a:rPr lang="en-US" sz="1000" b="0" kern="1200" dirty="0"/>
            <a:t>  </a:t>
          </a:r>
          <a:r>
            <a:rPr lang="en-US" sz="1000" b="0" kern="1200" dirty="0" err="1"/>
            <a:t>terhadap</a:t>
          </a:r>
          <a:r>
            <a:rPr lang="en-US" sz="1000" b="0" kern="1200" dirty="0"/>
            <a:t> PPID </a:t>
          </a:r>
          <a:r>
            <a:rPr lang="en-US" sz="1000" b="0" kern="1200" dirty="0" err="1"/>
            <a:t>Desa</a:t>
          </a:r>
          <a:endParaRPr lang="en-US" sz="1000" b="0" kern="1200" dirty="0"/>
        </a:p>
      </dsp:txBody>
      <dsp:txXfrm>
        <a:off x="280784" y="1653273"/>
        <a:ext cx="1353879" cy="1353879"/>
      </dsp:txXfrm>
    </dsp:sp>
    <dsp:sp modelId="{313DE689-F048-43F2-8FEF-F773546B3332}">
      <dsp:nvSpPr>
        <dsp:cNvPr id="0" name=""/>
        <dsp:cNvSpPr/>
      </dsp:nvSpPr>
      <dsp:spPr>
        <a:xfrm rot="21593924">
          <a:off x="1719686" y="1292554"/>
          <a:ext cx="277014" cy="345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/>
        </a:p>
      </dsp:txBody>
      <dsp:txXfrm>
        <a:off x="1719686" y="1361739"/>
        <a:ext cx="193910" cy="207336"/>
      </dsp:txXfrm>
    </dsp:sp>
    <dsp:sp modelId="{DEACA2DE-EE73-415F-A102-AF9167FE9132}">
      <dsp:nvSpPr>
        <dsp:cNvPr id="0" name=""/>
        <dsp:cNvSpPr/>
      </dsp:nvSpPr>
      <dsp:spPr>
        <a:xfrm>
          <a:off x="2234141" y="744338"/>
          <a:ext cx="1438121" cy="14381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53F65-518B-4064-8655-0E515E6C99DC}">
      <dsp:nvSpPr>
        <dsp:cNvPr id="0" name=""/>
        <dsp:cNvSpPr/>
      </dsp:nvSpPr>
      <dsp:spPr>
        <a:xfrm>
          <a:off x="2413426" y="1599330"/>
          <a:ext cx="1547778" cy="14538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PPID </a:t>
          </a:r>
          <a:r>
            <a:rPr lang="en-US" sz="1000" b="0" kern="1200" dirty="0" err="1"/>
            <a:t>Desa</a:t>
          </a:r>
          <a:r>
            <a:rPr lang="en-US" sz="1000" b="0" kern="1200" dirty="0"/>
            <a:t> </a:t>
          </a:r>
          <a:r>
            <a:rPr lang="en-US" sz="1000" b="0" kern="1200" dirty="0" err="1"/>
            <a:t>wajib</a:t>
          </a:r>
          <a:r>
            <a:rPr lang="en-US" sz="1000" b="0" kern="1200" dirty="0"/>
            <a:t> </a:t>
          </a:r>
          <a:r>
            <a:rPr lang="en-US" sz="1000" b="0" kern="1200" dirty="0" err="1"/>
            <a:t>memberikan</a:t>
          </a:r>
          <a:r>
            <a:rPr lang="en-US" sz="1000" b="0" kern="1200" dirty="0"/>
            <a:t> </a:t>
          </a:r>
          <a:r>
            <a:rPr lang="en-US" sz="1000" b="0" kern="1200" dirty="0" err="1"/>
            <a:t>jawaban</a:t>
          </a:r>
          <a:r>
            <a:rPr lang="en-US" sz="1000" b="0" kern="1200" dirty="0"/>
            <a:t> </a:t>
          </a:r>
          <a:r>
            <a:rPr lang="en-US" sz="1000" b="0" kern="1200" dirty="0" err="1"/>
            <a:t>tertulis</a:t>
          </a:r>
          <a:r>
            <a:rPr lang="en-US" sz="1000" b="0" kern="1200" dirty="0"/>
            <a:t> paling </a:t>
          </a:r>
          <a:r>
            <a:rPr lang="en-US" sz="1000" b="0" kern="1200" dirty="0" err="1"/>
            <a:t>lambat</a:t>
          </a:r>
          <a:r>
            <a:rPr lang="en-US" sz="1000" b="0" kern="1200" dirty="0"/>
            <a:t> 10 </a:t>
          </a:r>
          <a:r>
            <a:rPr lang="en-US" sz="1000" b="0" kern="1200" dirty="0" err="1"/>
            <a:t>hari</a:t>
          </a:r>
          <a:r>
            <a:rPr lang="en-US" sz="1000" b="0" kern="1200" dirty="0"/>
            <a:t> </a:t>
          </a:r>
          <a:r>
            <a:rPr lang="en-US" sz="1000" b="0" kern="1200" dirty="0" err="1"/>
            <a:t>sejak</a:t>
          </a:r>
          <a:r>
            <a:rPr lang="en-US" sz="1000" b="0" kern="1200" dirty="0"/>
            <a:t> </a:t>
          </a:r>
          <a:r>
            <a:rPr lang="en-US" sz="1000" b="0" kern="1200" dirty="0" err="1"/>
            <a:t>permintaan</a:t>
          </a:r>
          <a:r>
            <a:rPr lang="en-US" sz="1000" b="0" kern="1200" dirty="0"/>
            <a:t> </a:t>
          </a:r>
          <a:r>
            <a:rPr lang="en-US" sz="1000" b="0" kern="1200" dirty="0" err="1"/>
            <a:t>informasi</a:t>
          </a:r>
          <a:r>
            <a:rPr lang="en-US" sz="1000" b="0" kern="1200" dirty="0"/>
            <a:t> </a:t>
          </a:r>
          <a:r>
            <a:rPr lang="en-US" sz="1000" b="0" kern="1200" dirty="0" err="1"/>
            <a:t>Publik</a:t>
          </a:r>
          <a:r>
            <a:rPr lang="en-US" sz="1000" b="0" kern="1200" dirty="0"/>
            <a:t> </a:t>
          </a:r>
          <a:r>
            <a:rPr lang="en-US" sz="1000" b="0" kern="1200" dirty="0" err="1"/>
            <a:t>Desa</a:t>
          </a:r>
          <a:r>
            <a:rPr lang="en-US" sz="1000" b="0" kern="1200" dirty="0"/>
            <a:t> </a:t>
          </a:r>
          <a:r>
            <a:rPr lang="en-US" sz="1000" b="0" kern="1200" dirty="0" err="1"/>
            <a:t>dan</a:t>
          </a:r>
          <a:r>
            <a:rPr lang="en-US" sz="1000" b="0" kern="1200" dirty="0"/>
            <a:t> </a:t>
          </a:r>
          <a:r>
            <a:rPr lang="en-US" sz="1000" b="0" kern="1200" dirty="0" err="1"/>
            <a:t>atau</a:t>
          </a:r>
          <a:r>
            <a:rPr lang="en-US" sz="1000" b="0" kern="1200" dirty="0"/>
            <a:t> </a:t>
          </a:r>
          <a:r>
            <a:rPr lang="en-US" sz="1000" b="0" kern="1200" dirty="0" err="1"/>
            <a:t>dapat</a:t>
          </a:r>
          <a:r>
            <a:rPr lang="en-US" sz="1000" b="0" kern="1200" dirty="0"/>
            <a:t> </a:t>
          </a:r>
          <a:r>
            <a:rPr lang="en-US" sz="1000" b="0" kern="1200" dirty="0" err="1"/>
            <a:t>diperpanjang</a:t>
          </a:r>
          <a:r>
            <a:rPr lang="en-US" sz="1000" b="0" kern="1200" dirty="0"/>
            <a:t> 7 </a:t>
          </a:r>
          <a:r>
            <a:rPr lang="en-US" sz="1000" b="0" kern="1200" dirty="0" err="1"/>
            <a:t>hari</a:t>
          </a:r>
          <a:r>
            <a:rPr lang="en-US" sz="1000" b="0" kern="1200" dirty="0"/>
            <a:t> </a:t>
          </a:r>
          <a:r>
            <a:rPr lang="en-US" sz="1000" b="0" kern="1200" dirty="0" err="1"/>
            <a:t>dengan</a:t>
          </a:r>
          <a:r>
            <a:rPr lang="en-US" sz="1000" b="0" kern="1200" dirty="0"/>
            <a:t> </a:t>
          </a:r>
          <a:r>
            <a:rPr lang="en-US" sz="1000" b="0" kern="1200" dirty="0" err="1"/>
            <a:t>pemberitahuan</a:t>
          </a:r>
          <a:r>
            <a:rPr lang="en-US" sz="1000" b="0" kern="1200" dirty="0"/>
            <a:t> </a:t>
          </a:r>
          <a:r>
            <a:rPr lang="en-US" sz="1000" b="0" kern="1200" dirty="0" err="1"/>
            <a:t>tertulis</a:t>
          </a:r>
          <a:endParaRPr lang="en-US" sz="1000" b="0" kern="1200" dirty="0"/>
        </a:p>
      </dsp:txBody>
      <dsp:txXfrm>
        <a:off x="2456009" y="1641913"/>
        <a:ext cx="1462612" cy="1368717"/>
      </dsp:txXfrm>
    </dsp:sp>
    <dsp:sp modelId="{1C0AEC9F-35D5-4BA2-BC46-A6B10D872B37}">
      <dsp:nvSpPr>
        <dsp:cNvPr id="0" name=""/>
        <dsp:cNvSpPr/>
      </dsp:nvSpPr>
      <dsp:spPr>
        <a:xfrm rot="5930">
          <a:off x="3968467" y="1292625"/>
          <a:ext cx="296204" cy="345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/>
        </a:p>
      </dsp:txBody>
      <dsp:txXfrm>
        <a:off x="3968467" y="1361660"/>
        <a:ext cx="207343" cy="207336"/>
      </dsp:txXfrm>
    </dsp:sp>
    <dsp:sp modelId="{95794E2A-8EF1-406C-92DB-8CB3283B87D7}">
      <dsp:nvSpPr>
        <dsp:cNvPr id="0" name=""/>
        <dsp:cNvSpPr/>
      </dsp:nvSpPr>
      <dsp:spPr>
        <a:xfrm>
          <a:off x="4518560" y="748278"/>
          <a:ext cx="1438121" cy="14381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63BAC-28C1-42E7-9584-03767C178C5F}">
      <dsp:nvSpPr>
        <dsp:cNvPr id="0" name=""/>
        <dsp:cNvSpPr/>
      </dsp:nvSpPr>
      <dsp:spPr>
        <a:xfrm>
          <a:off x="4752673" y="1611152"/>
          <a:ext cx="1438121" cy="1438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 err="1"/>
            <a:t>Pengajuan</a:t>
          </a:r>
          <a:r>
            <a:rPr lang="en-US" sz="1000" b="0" kern="1200" dirty="0"/>
            <a:t> </a:t>
          </a:r>
          <a:r>
            <a:rPr lang="en-US" sz="1000" b="0" kern="1200" dirty="0" err="1"/>
            <a:t>keberatan</a:t>
          </a:r>
          <a:r>
            <a:rPr lang="en-US" sz="1000" b="0" kern="1200" dirty="0"/>
            <a:t> </a:t>
          </a:r>
          <a:r>
            <a:rPr lang="en-US" sz="1000" b="0" kern="1200" dirty="0" err="1"/>
            <a:t>atas</a:t>
          </a:r>
          <a:r>
            <a:rPr lang="en-US" sz="1000" b="0" kern="1200" dirty="0"/>
            <a:t> alas an </a:t>
          </a:r>
          <a:r>
            <a:rPr lang="en-US" sz="1000" b="0" kern="1200" dirty="0" err="1"/>
            <a:t>penolakan</a:t>
          </a:r>
          <a:r>
            <a:rPr lang="en-US" sz="1000" b="0" kern="1200" dirty="0"/>
            <a:t> </a:t>
          </a:r>
          <a:r>
            <a:rPr lang="en-US" sz="1000" b="0" kern="1200" dirty="0" err="1"/>
            <a:t>pemberian</a:t>
          </a:r>
          <a:r>
            <a:rPr lang="en-US" sz="1000" b="0" kern="1200" dirty="0"/>
            <a:t> </a:t>
          </a:r>
          <a:r>
            <a:rPr lang="en-US" sz="1000" b="0" kern="1200" dirty="0" err="1"/>
            <a:t>infromasi</a:t>
          </a:r>
          <a:r>
            <a:rPr lang="en-US" sz="1000" b="0" kern="1200" dirty="0"/>
            <a:t> </a:t>
          </a:r>
          <a:r>
            <a:rPr lang="en-US" sz="1000" b="0" kern="1200" dirty="0" err="1"/>
            <a:t>kepada</a:t>
          </a:r>
          <a:r>
            <a:rPr lang="en-US" sz="1000" b="0" kern="1200" dirty="0"/>
            <a:t> </a:t>
          </a:r>
          <a:r>
            <a:rPr lang="en-US" sz="1000" b="0" kern="1200" dirty="0" err="1"/>
            <a:t>Atasan</a:t>
          </a:r>
          <a:r>
            <a:rPr lang="en-US" sz="1000" b="0" kern="1200" dirty="0"/>
            <a:t> PPID (</a:t>
          </a:r>
          <a:r>
            <a:rPr lang="en-US" sz="1000" b="0" kern="1200" dirty="0" err="1"/>
            <a:t>maksimal</a:t>
          </a:r>
          <a:r>
            <a:rPr lang="en-US" sz="1000" b="0" kern="1200" dirty="0"/>
            <a:t> 30 </a:t>
          </a:r>
          <a:r>
            <a:rPr lang="en-US" sz="1000" b="0" kern="1200" dirty="0" err="1"/>
            <a:t>sejak</a:t>
          </a:r>
          <a:r>
            <a:rPr lang="en-US" sz="1000" b="0" kern="1200" dirty="0"/>
            <a:t> </a:t>
          </a:r>
          <a:r>
            <a:rPr lang="en-US" sz="1000" b="0" kern="1200" dirty="0" err="1"/>
            <a:t>pemberitahuan</a:t>
          </a:r>
          <a:r>
            <a:rPr lang="en-US" sz="1000" b="0" kern="1200" dirty="0"/>
            <a:t> </a:t>
          </a:r>
          <a:r>
            <a:rPr lang="en-US" sz="1000" b="0" kern="1200" dirty="0" err="1"/>
            <a:t>keberatan</a:t>
          </a:r>
          <a:r>
            <a:rPr lang="en-US" sz="1000" b="0" kern="1200" dirty="0"/>
            <a:t> </a:t>
          </a:r>
          <a:r>
            <a:rPr lang="en-US" sz="1000" b="0" kern="1200" dirty="0" err="1"/>
            <a:t>oleh</a:t>
          </a:r>
          <a:r>
            <a:rPr lang="en-US" sz="1000" b="0" kern="1200" dirty="0"/>
            <a:t> PPID)</a:t>
          </a:r>
        </a:p>
      </dsp:txBody>
      <dsp:txXfrm>
        <a:off x="4794794" y="1653273"/>
        <a:ext cx="1353879" cy="1353879"/>
      </dsp:txXfrm>
    </dsp:sp>
    <dsp:sp modelId="{F9E09FB6-F50A-4D4C-A127-521565A6FF47}">
      <dsp:nvSpPr>
        <dsp:cNvPr id="0" name=""/>
        <dsp:cNvSpPr/>
      </dsp:nvSpPr>
      <dsp:spPr>
        <a:xfrm>
          <a:off x="6233696" y="1294559"/>
          <a:ext cx="277014" cy="345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/>
        </a:p>
      </dsp:txBody>
      <dsp:txXfrm>
        <a:off x="6233696" y="1363671"/>
        <a:ext cx="193910" cy="207336"/>
      </dsp:txXfrm>
    </dsp:sp>
    <dsp:sp modelId="{D32F9344-DE70-4057-827D-AED968D7FBDA}">
      <dsp:nvSpPr>
        <dsp:cNvPr id="0" name=""/>
        <dsp:cNvSpPr/>
      </dsp:nvSpPr>
      <dsp:spPr>
        <a:xfrm>
          <a:off x="6748151" y="748278"/>
          <a:ext cx="1438121" cy="14381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F064C-0AA8-4A97-AABF-F0A8260FB7A6}">
      <dsp:nvSpPr>
        <dsp:cNvPr id="0" name=""/>
        <dsp:cNvSpPr/>
      </dsp:nvSpPr>
      <dsp:spPr>
        <a:xfrm>
          <a:off x="6982264" y="1611152"/>
          <a:ext cx="1438121" cy="1438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 err="1"/>
            <a:t>Atasan</a:t>
          </a:r>
          <a:r>
            <a:rPr lang="en-US" sz="1000" b="0" kern="1200" baseline="0" dirty="0"/>
            <a:t> PPID </a:t>
          </a:r>
          <a:r>
            <a:rPr lang="en-US" sz="1000" b="0" kern="1200" baseline="0" dirty="0" err="1"/>
            <a:t>memberikan</a:t>
          </a:r>
          <a:r>
            <a:rPr lang="en-US" sz="1000" b="0" kern="1200" baseline="0" dirty="0"/>
            <a:t> </a:t>
          </a:r>
          <a:r>
            <a:rPr lang="en-US" sz="1000" b="0" kern="1200" baseline="0" dirty="0" err="1"/>
            <a:t>jawaban</a:t>
          </a:r>
          <a:r>
            <a:rPr lang="en-US" sz="1000" b="0" kern="1200" baseline="0" dirty="0"/>
            <a:t> </a:t>
          </a:r>
          <a:r>
            <a:rPr lang="en-US" sz="1000" b="0" kern="1200" baseline="0" dirty="0" err="1"/>
            <a:t>tertulis</a:t>
          </a:r>
          <a:r>
            <a:rPr lang="en-US" sz="1000" b="0" kern="1200" baseline="0" dirty="0"/>
            <a:t> </a:t>
          </a:r>
          <a:r>
            <a:rPr lang="en-US" sz="1000" b="0" kern="1200" baseline="0" dirty="0" err="1"/>
            <a:t>atas</a:t>
          </a:r>
          <a:r>
            <a:rPr lang="en-US" sz="1000" b="0" kern="1200" baseline="0" dirty="0"/>
            <a:t> </a:t>
          </a:r>
          <a:r>
            <a:rPr lang="en-US" sz="1000" b="0" kern="1200" baseline="0" dirty="0" err="1"/>
            <a:t>pengajuan</a:t>
          </a:r>
          <a:r>
            <a:rPr lang="en-US" sz="1000" b="0" kern="1200" baseline="0" dirty="0"/>
            <a:t> </a:t>
          </a:r>
          <a:r>
            <a:rPr lang="en-US" sz="1000" b="0" kern="1200" baseline="0" dirty="0" err="1"/>
            <a:t>keberatan</a:t>
          </a:r>
          <a:r>
            <a:rPr lang="en-US" sz="1000" b="0" kern="1200" baseline="0" dirty="0"/>
            <a:t> </a:t>
          </a:r>
          <a:r>
            <a:rPr lang="en-US" sz="1000" b="0" kern="1200" baseline="0" dirty="0" err="1"/>
            <a:t>oleh</a:t>
          </a:r>
          <a:r>
            <a:rPr lang="en-US" sz="1000" b="0" kern="1200" baseline="0" dirty="0"/>
            <a:t> </a:t>
          </a:r>
          <a:r>
            <a:rPr lang="en-US" sz="1000" b="0" kern="1200" baseline="0" dirty="0" err="1"/>
            <a:t>Pemohon</a:t>
          </a:r>
          <a:r>
            <a:rPr lang="en-US" sz="1000" b="0" kern="1200" baseline="0" dirty="0"/>
            <a:t> </a:t>
          </a:r>
          <a:r>
            <a:rPr lang="en-US" sz="1000" b="0" kern="1200" baseline="0" dirty="0" err="1"/>
            <a:t>Informasi</a:t>
          </a:r>
          <a:endParaRPr lang="en-US" sz="1000" b="0" kern="1200" dirty="0"/>
        </a:p>
      </dsp:txBody>
      <dsp:txXfrm>
        <a:off x="7024385" y="1653273"/>
        <a:ext cx="1353879" cy="1353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228755"/>
          <a:ext cx="4429124" cy="352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998" y="86785"/>
          <a:ext cx="358507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187" tIns="0" rIns="1171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Pemeriksaan Awal</a:t>
          </a:r>
          <a:endParaRPr lang="en-US" sz="1800" b="1" kern="1200" dirty="0"/>
        </a:p>
      </dsp:txBody>
      <dsp:txXfrm>
        <a:off x="262173" y="106960"/>
        <a:ext cx="3544720" cy="372930"/>
      </dsp:txXfrm>
    </dsp:sp>
    <dsp:sp modelId="{51228DB3-E7D4-486B-A0C1-9A59D129891F}">
      <dsp:nvSpPr>
        <dsp:cNvPr id="0" name=""/>
        <dsp:cNvSpPr/>
      </dsp:nvSpPr>
      <dsp:spPr>
        <a:xfrm>
          <a:off x="0" y="863795"/>
          <a:ext cx="4429124" cy="352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998" y="645823"/>
          <a:ext cx="2194298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187" tIns="0" rIns="1171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MEDIASI</a:t>
          </a:r>
          <a:endParaRPr lang="en-US" sz="1800" b="1" kern="1200" dirty="0"/>
        </a:p>
      </dsp:txBody>
      <dsp:txXfrm>
        <a:off x="262173" y="665998"/>
        <a:ext cx="2153948" cy="372930"/>
      </dsp:txXfrm>
    </dsp:sp>
    <dsp:sp modelId="{2DB5D132-AB90-49A4-A479-F0988A86E33E}">
      <dsp:nvSpPr>
        <dsp:cNvPr id="0" name=""/>
        <dsp:cNvSpPr/>
      </dsp:nvSpPr>
      <dsp:spPr>
        <a:xfrm>
          <a:off x="0" y="1486389"/>
          <a:ext cx="4429124" cy="352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1456" y="1273027"/>
          <a:ext cx="2211908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187" tIns="0" rIns="1171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PEMBUKTIAN</a:t>
          </a:r>
          <a:endParaRPr lang="en-US" sz="1800" b="1" kern="1200" dirty="0"/>
        </a:p>
      </dsp:txBody>
      <dsp:txXfrm>
        <a:off x="241631" y="1293202"/>
        <a:ext cx="2171558" cy="372930"/>
      </dsp:txXfrm>
    </dsp:sp>
    <dsp:sp modelId="{56015E43-931D-4CAD-85C0-E9EB84437182}">
      <dsp:nvSpPr>
        <dsp:cNvPr id="0" name=""/>
        <dsp:cNvSpPr/>
      </dsp:nvSpPr>
      <dsp:spPr>
        <a:xfrm>
          <a:off x="0" y="2133875"/>
          <a:ext cx="4429124" cy="352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797B-20EE-4298-BA50-C968CEE241D4}">
      <dsp:nvSpPr>
        <dsp:cNvPr id="0" name=""/>
        <dsp:cNvSpPr/>
      </dsp:nvSpPr>
      <dsp:spPr>
        <a:xfrm>
          <a:off x="221456" y="1927235"/>
          <a:ext cx="3238571" cy="41328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187" tIns="0" rIns="117187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 dirty="0"/>
            <a:t>KESIMPULAN PARA PIHAK</a:t>
          </a:r>
          <a:endParaRPr lang="en-US" sz="1700" b="1" kern="1200" dirty="0"/>
        </a:p>
      </dsp:txBody>
      <dsp:txXfrm>
        <a:off x="241631" y="1947410"/>
        <a:ext cx="3198221" cy="372930"/>
      </dsp:txXfrm>
    </dsp:sp>
    <dsp:sp modelId="{B696C4BA-0F0A-435D-B604-75DBA3655A2B}">
      <dsp:nvSpPr>
        <dsp:cNvPr id="0" name=""/>
        <dsp:cNvSpPr/>
      </dsp:nvSpPr>
      <dsp:spPr>
        <a:xfrm>
          <a:off x="0" y="2768915"/>
          <a:ext cx="4429124" cy="352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C0504-CF57-46FB-920A-60CD113B0840}">
      <dsp:nvSpPr>
        <dsp:cNvPr id="0" name=""/>
        <dsp:cNvSpPr/>
      </dsp:nvSpPr>
      <dsp:spPr>
        <a:xfrm>
          <a:off x="221456" y="2562275"/>
          <a:ext cx="2880879" cy="413280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187" tIns="0" rIns="117187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 dirty="0"/>
            <a:t>MUSYAWARAH MAJELIS</a:t>
          </a:r>
          <a:endParaRPr lang="en-US" sz="1700" b="1" kern="1200" dirty="0"/>
        </a:p>
      </dsp:txBody>
      <dsp:txXfrm>
        <a:off x="241631" y="2582450"/>
        <a:ext cx="2840529" cy="372930"/>
      </dsp:txXfrm>
    </dsp:sp>
    <dsp:sp modelId="{79BC9DA8-2DED-47F4-B89D-00B8E8E3541A}">
      <dsp:nvSpPr>
        <dsp:cNvPr id="0" name=""/>
        <dsp:cNvSpPr/>
      </dsp:nvSpPr>
      <dsp:spPr>
        <a:xfrm flipV="1">
          <a:off x="0" y="3403955"/>
          <a:ext cx="2281441" cy="2255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8FF1A-524B-4E33-8F25-6C4DF89AE3E3}">
      <dsp:nvSpPr>
        <dsp:cNvPr id="0" name=""/>
        <dsp:cNvSpPr/>
      </dsp:nvSpPr>
      <dsp:spPr>
        <a:xfrm>
          <a:off x="221456" y="3197315"/>
          <a:ext cx="2098093" cy="41328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187" tIns="0" rIns="117187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PUTUSAN</a:t>
          </a:r>
          <a:endParaRPr lang="en-US" sz="1800" b="1" kern="1200" dirty="0"/>
        </a:p>
      </dsp:txBody>
      <dsp:txXfrm>
        <a:off x="241631" y="3217490"/>
        <a:ext cx="205774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imagSh"/>
            <dgm:param type="dstNode" val="imagSh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pPr/>
              <a:t>2023-03-13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B49EA-4BCA-4EA5-97D7-944732E1BC24}" type="datetimeFigureOut">
              <a:rPr lang="id-ID" smtClean="0"/>
              <a:pPr/>
              <a:t>13/03/2023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CD783-414A-469E-8421-A280A0D2A4D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2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0772D-0365-402E-9040-CCB13B2880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3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CD783-414A-469E-8421-A280A0D2A4DB}" type="slidenum">
              <a:rPr lang="id-ID" smtClean="0"/>
              <a:pPr/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986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/>
          <a:p>
            <a:fld id="{49DEAB87-A9D5-4105-A07A-1534CCF9A7B0}" type="datetimeFigureOut">
              <a:rPr lang="id-ID" smtClean="0"/>
              <a:pPr/>
              <a:t>13/03/2023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</p:spPr>
        <p:txBody>
          <a:bodyPr/>
          <a:lstStyle/>
          <a:p>
            <a:fld id="{6060253D-2607-4949-B753-03EE905995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/>
          <a:p>
            <a:fld id="{49DEAB87-A9D5-4105-A07A-1534CCF9A7B0}" type="datetimeFigureOut">
              <a:rPr lang="id-ID" smtClean="0"/>
              <a:pPr/>
              <a:t>13/03/2023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</p:spPr>
        <p:txBody>
          <a:bodyPr/>
          <a:lstStyle/>
          <a:p>
            <a:fld id="{6060253D-2607-4949-B753-03EE9059958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86941" y="342900"/>
            <a:ext cx="615554" cy="615554"/>
          </a:xfrm>
          <a:prstGeom prst="rect">
            <a:avLst/>
          </a:prstGeom>
          <a:noFill/>
          <a:ln w="698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093" y="451411"/>
            <a:ext cx="7886700" cy="62562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37093" y="278216"/>
            <a:ext cx="7886700" cy="338138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685800" latinLnBrk="0">
              <a:defRPr/>
            </a:pPr>
            <a:fld id="{8A0E844A-C648-4C57-8286-D8B381E7F6A4}" type="datetime1">
              <a:rPr lang="id-ID" sz="900" smtClean="0">
                <a:solidFill>
                  <a:schemeClr val="tx1">
                    <a:tint val="75000"/>
                  </a:schemeClr>
                </a:solidFill>
              </a:rPr>
              <a:pPr defTabSz="685800" latinLnBrk="0">
                <a:defRPr/>
              </a:pPr>
              <a:t>13/03/2023</a:t>
            </a:fld>
            <a:endParaRPr lang="id-ID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defTabSz="685800" latinLnBrk="0">
              <a:defRPr/>
            </a:pPr>
            <a:endParaRPr lang="id-ID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28600" y="313135"/>
            <a:ext cx="732235" cy="710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defTabSz="685800" latinLnBrk="0">
              <a:defRPr/>
            </a:pPr>
            <a:fld id="{F6E6707C-08DF-4EB8-BE06-06D1A7C92E73}" type="slidenum">
              <a:rPr lang="id-ID" smtClean="0"/>
              <a:pPr defTabSz="685800" latinLnBrk="0"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8371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B2C1C4-A02F-4E70-822C-39FFB3D3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2E92-B8F9-4F2C-B83F-22CC098879DB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DC6000-5DB6-4CAF-8D9E-5DA0D833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080656-761A-4968-8BDA-F3429975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D28C6-B720-441C-B7FE-B844B1F2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9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2535" y="254632"/>
            <a:ext cx="8520010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411594" y="424144"/>
            <a:ext cx="320813" cy="204161"/>
            <a:chOff x="4411405" y="1607745"/>
            <a:chExt cx="520434" cy="272215"/>
          </a:xfrm>
        </p:grpSpPr>
        <p:sp>
          <p:nvSpPr>
            <p:cNvPr id="4" name="Graphic 167"/>
            <p:cNvSpPr/>
            <p:nvPr/>
          </p:nvSpPr>
          <p:spPr>
            <a:xfrm rot="5400000">
              <a:off x="4674366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" name="Graphic 167"/>
            <p:cNvSpPr/>
            <p:nvPr/>
          </p:nvSpPr>
          <p:spPr>
            <a:xfrm rot="5400000">
              <a:off x="4396662" y="1622488"/>
              <a:ext cx="272215" cy="242730"/>
            </a:xfrm>
            <a:custGeom>
              <a:avLst/>
              <a:gdLst>
                <a:gd name="connsiteX0" fmla="*/ 2219216 w 3781425"/>
                <a:gd name="connsiteY0" fmla="*/ 189309 h 3371850"/>
                <a:gd name="connsiteX1" fmla="*/ 3731786 w 3781425"/>
                <a:gd name="connsiteY1" fmla="*/ 2808684 h 3371850"/>
                <a:gd name="connsiteX2" fmla="*/ 3404126 w 3781425"/>
                <a:gd name="connsiteY2" fmla="*/ 3376375 h 3371850"/>
                <a:gd name="connsiteX3" fmla="*/ 378986 w 3781425"/>
                <a:gd name="connsiteY3" fmla="*/ 3376375 h 3371850"/>
                <a:gd name="connsiteX4" fmla="*/ 51326 w 3781425"/>
                <a:gd name="connsiteY4" fmla="*/ 2808684 h 3371850"/>
                <a:gd name="connsiteX5" fmla="*/ 1563896 w 3781425"/>
                <a:gd name="connsiteY5" fmla="*/ 189309 h 3371850"/>
                <a:gd name="connsiteX6" fmla="*/ 2219216 w 3781425"/>
                <a:gd name="connsiteY6" fmla="*/ 189309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425" h="3371850">
                  <a:moveTo>
                    <a:pt x="2219216" y="189309"/>
                  </a:moveTo>
                  <a:lnTo>
                    <a:pt x="3731786" y="2808684"/>
                  </a:lnTo>
                  <a:cubicBezTo>
                    <a:pt x="3877519" y="3061097"/>
                    <a:pt x="3695591" y="3376375"/>
                    <a:pt x="3404126" y="3376375"/>
                  </a:cubicBezTo>
                  <a:lnTo>
                    <a:pt x="378986" y="3376375"/>
                  </a:lnTo>
                  <a:cubicBezTo>
                    <a:pt x="87521" y="3376375"/>
                    <a:pt x="-94407" y="3061097"/>
                    <a:pt x="51326" y="2808684"/>
                  </a:cubicBezTo>
                  <a:lnTo>
                    <a:pt x="1563896" y="189309"/>
                  </a:lnTo>
                  <a:cubicBezTo>
                    <a:pt x="1710581" y="-63103"/>
                    <a:pt x="2074436" y="-63103"/>
                    <a:pt x="2219216" y="189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4867689" y="514349"/>
            <a:ext cx="4276311" cy="37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 userDrawn="1"/>
        </p:nvSpPr>
        <p:spPr>
          <a:xfrm>
            <a:off x="0" y="514349"/>
            <a:ext cx="411480" cy="37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21200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169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38" b="0" i="0">
                <a:solidFill>
                  <a:srgbClr val="26262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990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918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292507"/>
            <a:ext cx="8679898" cy="4674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3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1928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2" name="Google Shape;1312;p30"/>
          <p:cNvGrpSpPr/>
          <p:nvPr/>
        </p:nvGrpSpPr>
        <p:grpSpPr>
          <a:xfrm>
            <a:off x="-39" y="0"/>
            <a:ext cx="9143957" cy="5143500"/>
            <a:chOff x="-19200" y="0"/>
            <a:chExt cx="9163200" cy="5143500"/>
          </a:xfrm>
        </p:grpSpPr>
        <p:cxnSp>
          <p:nvCxnSpPr>
            <p:cNvPr id="1313" name="Google Shape;1313;p30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30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30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30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30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30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30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30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30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30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30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30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30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41" name="Google Shape;1341;p30"/>
          <p:cNvGrpSpPr/>
          <p:nvPr/>
        </p:nvGrpSpPr>
        <p:grpSpPr>
          <a:xfrm>
            <a:off x="8642182" y="-366332"/>
            <a:ext cx="901299" cy="905743"/>
            <a:chOff x="6780320" y="132595"/>
            <a:chExt cx="1208986" cy="1214947"/>
          </a:xfrm>
        </p:grpSpPr>
        <p:sp>
          <p:nvSpPr>
            <p:cNvPr id="1342" name="Google Shape;1342;p30"/>
            <p:cNvSpPr/>
            <p:nvPr/>
          </p:nvSpPr>
          <p:spPr>
            <a:xfrm>
              <a:off x="6862216" y="22034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6780320" y="13259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44" name="Google Shape;1344;p30"/>
          <p:cNvSpPr/>
          <p:nvPr/>
        </p:nvSpPr>
        <p:spPr>
          <a:xfrm>
            <a:off x="8242726" y="4242199"/>
            <a:ext cx="901273" cy="901273"/>
          </a:xfrm>
          <a:custGeom>
            <a:avLst/>
            <a:gdLst/>
            <a:ahLst/>
            <a:cxnLst/>
            <a:rect l="l" t="t" r="r" b="b"/>
            <a:pathLst>
              <a:path w="26409" h="26409" fill="none" extrusionOk="0">
                <a:moveTo>
                  <a:pt x="0" y="26408"/>
                </a:moveTo>
                <a:cubicBezTo>
                  <a:pt x="0" y="11823"/>
                  <a:pt x="11823" y="0"/>
                  <a:pt x="2640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5" name="Google Shape;1345;p30"/>
          <p:cNvSpPr/>
          <p:nvPr/>
        </p:nvSpPr>
        <p:spPr>
          <a:xfrm>
            <a:off x="8328452" y="4501950"/>
            <a:ext cx="204298" cy="204298"/>
          </a:xfrm>
          <a:custGeom>
            <a:avLst/>
            <a:gdLst/>
            <a:ahLst/>
            <a:cxnLst/>
            <a:rect l="l" t="t" r="r" b="b"/>
            <a:pathLst>
              <a:path w="2978" h="2978" extrusionOk="0">
                <a:moveTo>
                  <a:pt x="1" y="1"/>
                </a:moveTo>
                <a:lnTo>
                  <a:pt x="1" y="2977"/>
                </a:lnTo>
                <a:lnTo>
                  <a:pt x="2977" y="2977"/>
                </a:lnTo>
                <a:lnTo>
                  <a:pt x="2977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6" name="Google Shape;1346;p30"/>
          <p:cNvSpPr/>
          <p:nvPr/>
        </p:nvSpPr>
        <p:spPr>
          <a:xfrm rot="-5400000">
            <a:off x="-397814" y="4300617"/>
            <a:ext cx="1240672" cy="445048"/>
          </a:xfrm>
          <a:custGeom>
            <a:avLst/>
            <a:gdLst/>
            <a:ahLst/>
            <a:cxnLst/>
            <a:rect l="l" t="t" r="r" b="b"/>
            <a:pathLst>
              <a:path w="52543" h="18896" fill="none" extrusionOk="0">
                <a:moveTo>
                  <a:pt x="52543" y="0"/>
                </a:moveTo>
                <a:lnTo>
                  <a:pt x="52543" y="9895"/>
                </a:lnTo>
                <a:cubicBezTo>
                  <a:pt x="52543" y="14859"/>
                  <a:pt x="48507" y="18896"/>
                  <a:pt x="43530" y="18896"/>
                </a:cubicBezTo>
                <a:lnTo>
                  <a:pt x="0" y="1889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7" name="Google Shape;1347;p30"/>
          <p:cNvSpPr/>
          <p:nvPr/>
        </p:nvSpPr>
        <p:spPr>
          <a:xfrm>
            <a:off x="408550" y="255350"/>
            <a:ext cx="211500" cy="2115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8578921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A4F96-9430-457F-9C70-73F7B0F0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AE181-EF64-4386-9D62-9EE4CA653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6C991-13BF-4F0B-9AEC-8895DD14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20DD2-E52D-49C6-8D8C-28A916C49BE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623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84" r:id="rId3"/>
    <p:sldLayoutId id="2147483685" r:id="rId4"/>
    <p:sldLayoutId id="2147483686" r:id="rId5"/>
    <p:sldLayoutId id="2147483687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  <p:sldLayoutId id="2147483676" r:id="rId17"/>
    <p:sldLayoutId id="2147483678" r:id="rId18"/>
    <p:sldLayoutId id="2147483682" r:id="rId19"/>
    <p:sldLayoutId id="2147483688" r:id="rId20"/>
    <p:sldLayoutId id="2147483689" r:id="rId2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0" r:id="rId2"/>
    <p:sldLayoutId id="214748369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2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11" Type="http://schemas.microsoft.com/office/2007/relationships/diagramDrawing" Target="../diagrams/drawing3.xml"/><Relationship Id="rId5" Type="http://schemas.openxmlformats.org/officeDocument/2006/relationships/image" Target="../media/image2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3.png"/><Relationship Id="rId9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6" Type="http://schemas.openxmlformats.org/officeDocument/2006/relationships/diagramData" Target="../diagrams/data4.xml"/><Relationship Id="rId5" Type="http://schemas.openxmlformats.org/officeDocument/2006/relationships/image" Target="../media/image25.png"/><Relationship Id="rId10" Type="http://schemas.microsoft.com/office/2007/relationships/diagramDrawing" Target="../diagrams/drawing4.xml"/><Relationship Id="rId4" Type="http://schemas.openxmlformats.org/officeDocument/2006/relationships/image" Target="../media/image24.png"/><Relationship Id="rId9" Type="http://schemas.openxmlformats.org/officeDocument/2006/relationships/diagramColors" Target="../diagrams/colors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kipjateng.jatengprov.go.i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stagram.com/kipjateng" TargetMode="External"/><Relationship Id="rId4" Type="http://schemas.openxmlformats.org/officeDocument/2006/relationships/hyperlink" Target="http://twitter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252536" y="2355750"/>
            <a:ext cx="9143999" cy="432000"/>
          </a:xfrm>
        </p:spPr>
        <p:txBody>
          <a:bodyPr/>
          <a:lstStyle/>
          <a:p>
            <a:r>
              <a:rPr lang="en-US" sz="1400" dirty="0" err="1"/>
              <a:t>Sutarto</a:t>
            </a:r>
            <a:r>
              <a:rPr lang="en-US" sz="1400" dirty="0"/>
              <a:t>, SH. </a:t>
            </a:r>
            <a:r>
              <a:rPr lang="en-US" sz="1400" dirty="0" err="1"/>
              <a:t>M.Hum</a:t>
            </a:r>
            <a:endParaRPr lang="en-US" sz="1400" dirty="0"/>
          </a:p>
          <a:p>
            <a:r>
              <a:rPr lang="en-US" sz="1400" dirty="0" err="1"/>
              <a:t>Komisioner</a:t>
            </a:r>
            <a:r>
              <a:rPr lang="en-US" sz="1400" dirty="0"/>
              <a:t> </a:t>
            </a:r>
            <a:r>
              <a:rPr lang="en-US" sz="1400" dirty="0" err="1"/>
              <a:t>Komisi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Provinsi</a:t>
            </a:r>
            <a:r>
              <a:rPr lang="en-US" sz="1400" dirty="0"/>
              <a:t> </a:t>
            </a:r>
            <a:r>
              <a:rPr lang="en-US" sz="1400" dirty="0" err="1"/>
              <a:t>Jawa</a:t>
            </a:r>
            <a:r>
              <a:rPr lang="en-US" sz="1400" dirty="0"/>
              <a:t> Tengah</a:t>
            </a:r>
            <a:endParaRPr lang="id-ID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384E30-3416-4CD1-AF78-5F37EC88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TATA KELOLA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INFORMASI PUBLIK DESA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088855-7AF7-454C-9EF9-B170EB920CE8}"/>
              </a:ext>
            </a:extLst>
          </p:cNvPr>
          <p:cNvSpPr txBox="1"/>
          <p:nvPr/>
        </p:nvSpPr>
        <p:spPr>
          <a:xfrm>
            <a:off x="147818" y="987574"/>
            <a:ext cx="3272054" cy="1015663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Badan </a:t>
            </a:r>
            <a:r>
              <a:rPr lang="en-US" sz="1200" b="1" dirty="0" err="1"/>
              <a:t>Publik</a:t>
            </a:r>
            <a:r>
              <a:rPr lang="en-US" sz="1200" b="1" dirty="0"/>
              <a:t> </a:t>
            </a:r>
            <a:r>
              <a:rPr lang="en-US" sz="1200" b="1" dirty="0" err="1"/>
              <a:t>Desa</a:t>
            </a:r>
            <a:r>
              <a:rPr lang="en-US" sz="1200" b="1" dirty="0"/>
              <a:t>: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b="1" dirty="0" err="1"/>
              <a:t>Pemerintah</a:t>
            </a:r>
            <a:r>
              <a:rPr lang="en-US" sz="1200" b="1" dirty="0"/>
              <a:t> </a:t>
            </a:r>
            <a:r>
              <a:rPr lang="en-US" sz="1200" b="1" dirty="0" err="1"/>
              <a:t>Desa</a:t>
            </a:r>
            <a:endParaRPr lang="en-US" sz="1200" b="1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b="1" dirty="0"/>
              <a:t>BPD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b="1" dirty="0" err="1"/>
              <a:t>BUMDes</a:t>
            </a:r>
            <a:r>
              <a:rPr lang="en-US" sz="1200" b="1" dirty="0"/>
              <a:t>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b="1" dirty="0"/>
              <a:t>Badan Kerjasama </a:t>
            </a:r>
            <a:r>
              <a:rPr lang="en-US" sz="1200" b="1" dirty="0" err="1"/>
              <a:t>antar</a:t>
            </a:r>
            <a:r>
              <a:rPr lang="en-US" sz="1200" b="1" dirty="0"/>
              <a:t> </a:t>
            </a:r>
            <a:r>
              <a:rPr lang="en-US" sz="1200" b="1" dirty="0" err="1"/>
              <a:t>desa</a:t>
            </a:r>
            <a:r>
              <a:rPr lang="sv-SE" sz="1200" dirty="0"/>
              <a:t>.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D77FC-0B0E-4612-A097-59CCF61EC12F}"/>
              </a:ext>
            </a:extLst>
          </p:cNvPr>
          <p:cNvSpPr txBox="1"/>
          <p:nvPr/>
        </p:nvSpPr>
        <p:spPr>
          <a:xfrm>
            <a:off x="3588174" y="987574"/>
            <a:ext cx="5472608" cy="32316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Adapun BPD </a:t>
            </a:r>
            <a:r>
              <a:rPr lang="en-US" sz="1200" b="1" dirty="0" err="1"/>
              <a:t>memiliki</a:t>
            </a:r>
            <a:r>
              <a:rPr lang="en-US" sz="1200" b="1" dirty="0"/>
              <a:t> </a:t>
            </a:r>
            <a:r>
              <a:rPr lang="en-US" sz="1200" b="1" dirty="0" err="1"/>
              <a:t>tugas</a:t>
            </a:r>
            <a:r>
              <a:rPr lang="en-US" sz="1200" b="1" dirty="0"/>
              <a:t> dan </a:t>
            </a:r>
            <a:r>
              <a:rPr lang="en-US" sz="1200" b="1" dirty="0" err="1"/>
              <a:t>wewenang</a:t>
            </a:r>
            <a:r>
              <a:rPr lang="en-US" sz="1200" b="1" dirty="0"/>
              <a:t> yang </a:t>
            </a:r>
            <a:r>
              <a:rPr lang="en-US" sz="1200" b="1" dirty="0" err="1"/>
              <a:t>diantaranya</a:t>
            </a:r>
            <a:r>
              <a:rPr lang="en-US" sz="1200" b="1" dirty="0"/>
              <a:t> </a:t>
            </a:r>
            <a:r>
              <a:rPr lang="en-US" sz="1200" b="1" dirty="0" err="1"/>
              <a:t>yaitu</a:t>
            </a:r>
            <a:r>
              <a:rPr lang="en-US" sz="1200" b="1" dirty="0"/>
              <a:t>:</a:t>
            </a:r>
          </a:p>
          <a:p>
            <a:pPr algn="just">
              <a:buFont typeface="+mj-lt"/>
              <a:buAutoNum type="arabicPeriod"/>
            </a:pP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Menggali</a:t>
            </a:r>
            <a:r>
              <a:rPr lang="en-US" sz="1200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-apple-system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dan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menampung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serta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menyalurkan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aspirasi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-apple-system"/>
              </a:rPr>
              <a:t>desa</a:t>
            </a:r>
            <a:endParaRPr lang="en-US" sz="1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just">
              <a:buFont typeface="+mj-lt"/>
              <a:buAutoNum type="arabicPeriod"/>
            </a:pP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menyelenggarakan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musyawarah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BPD;</a:t>
            </a:r>
          </a:p>
          <a:p>
            <a:pPr algn="just">
              <a:buFont typeface="+mj-lt"/>
              <a:buAutoNum type="arabicPeriod"/>
            </a:pP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menyelenggarakan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musyawarah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Desa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membentuk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panitia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pemilihan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Kepala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Desa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membahas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dan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menyepakati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rancangan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Peraturan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Desa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bersama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Kepala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Desa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melaksanakan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pengawasan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terhadap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kinerja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Kepala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Desa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melakukan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evaluasi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laporan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keterangan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penyelenggaraan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Pemerintahan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Desa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;</a:t>
            </a:r>
          </a:p>
          <a:p>
            <a:pPr marL="114300" indent="-114300" algn="just">
              <a:buFont typeface="+mj-lt"/>
              <a:buAutoNum type="arabicPeriod"/>
            </a:pP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menciptakan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hubungan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kerja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yang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harmonis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dengan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Pemerintah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Desa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dan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lembaga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   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Desa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lainnya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; dan</a:t>
            </a:r>
          </a:p>
          <a:p>
            <a:pPr marL="114300" indent="-114300" algn="just">
              <a:buFont typeface="+mj-lt"/>
              <a:buAutoNum type="arabicPeriod"/>
            </a:pP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melaksanakan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tugas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lain yang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diatur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dalam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ketentuan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peraturan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-apple-system"/>
              </a:rPr>
              <a:t>perundang-undang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-apple-system"/>
              </a:rPr>
              <a:t>  an.</a:t>
            </a:r>
            <a:endParaRPr lang="en-US" sz="1200" dirty="0"/>
          </a:p>
          <a:p>
            <a:endParaRPr lang="en-US" sz="1200" dirty="0"/>
          </a:p>
          <a:p>
            <a:r>
              <a:rPr lang="en-US" sz="1200" b="1" dirty="0"/>
              <a:t>BPD </a:t>
            </a:r>
            <a:r>
              <a:rPr lang="en-US" sz="1200" b="1" dirty="0" err="1"/>
              <a:t>mempunyai</a:t>
            </a:r>
            <a:r>
              <a:rPr lang="en-US" sz="1200" b="1" dirty="0"/>
              <a:t> </a:t>
            </a:r>
            <a:r>
              <a:rPr lang="en-US" sz="1200" b="1" dirty="0" err="1"/>
              <a:t>hak</a:t>
            </a:r>
            <a:endParaRPr lang="en-US" sz="1200" b="1" dirty="0"/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en-US" sz="1200" dirty="0" err="1"/>
              <a:t>Meminta</a:t>
            </a:r>
            <a:r>
              <a:rPr lang="en-US" sz="1200" dirty="0"/>
              <a:t> </a:t>
            </a:r>
            <a:r>
              <a:rPr lang="en-US" sz="1200" dirty="0" err="1"/>
              <a:t>keterangan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</a:t>
            </a:r>
            <a:r>
              <a:rPr lang="en-US" sz="1200" dirty="0" err="1"/>
              <a:t>pemerintah</a:t>
            </a:r>
            <a:r>
              <a:rPr lang="en-US" sz="1200" dirty="0"/>
              <a:t> </a:t>
            </a:r>
            <a:r>
              <a:rPr lang="en-US" sz="1200" dirty="0" err="1"/>
              <a:t>desa</a:t>
            </a:r>
            <a:r>
              <a:rPr lang="en-US" sz="1200" dirty="0"/>
              <a:t>.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en-US" sz="1200" dirty="0" err="1"/>
              <a:t>Menyatakan</a:t>
            </a:r>
            <a:r>
              <a:rPr lang="en-US" sz="1200" dirty="0"/>
              <a:t> </a:t>
            </a:r>
            <a:r>
              <a:rPr lang="en-US" sz="1200" dirty="0" err="1"/>
              <a:t>pendapat</a:t>
            </a:r>
            <a:r>
              <a:rPr lang="en-US" sz="1200" dirty="0"/>
              <a:t>.</a:t>
            </a:r>
          </a:p>
          <a:p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B727A6-5581-4569-9E7F-51BA52435E74}"/>
              </a:ext>
            </a:extLst>
          </p:cNvPr>
          <p:cNvSpPr/>
          <p:nvPr/>
        </p:nvSpPr>
        <p:spPr>
          <a:xfrm>
            <a:off x="2599040" y="5053"/>
            <a:ext cx="39459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BADAN PERMUSYAWARATAN DESA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(BPD)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C123F-2236-4716-A3CD-A149DACA28AE}"/>
              </a:ext>
            </a:extLst>
          </p:cNvPr>
          <p:cNvSpPr txBox="1"/>
          <p:nvPr/>
        </p:nvSpPr>
        <p:spPr>
          <a:xfrm>
            <a:off x="155228" y="2211711"/>
            <a:ext cx="3048620" cy="20356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BPD :</a:t>
            </a:r>
          </a:p>
          <a:p>
            <a:r>
              <a:rPr lang="en-US" sz="1400" dirty="0"/>
              <a:t>Badan </a:t>
            </a:r>
            <a:r>
              <a:rPr lang="en-US" sz="1400" dirty="0" err="1"/>
              <a:t>publik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yang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lembaga</a:t>
            </a:r>
            <a:r>
              <a:rPr lang="en-US" sz="1400" dirty="0"/>
              <a:t> yang </a:t>
            </a:r>
            <a:r>
              <a:rPr lang="en-US" sz="1400" dirty="0" err="1"/>
              <a:t>melaksanakan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pemerintahan</a:t>
            </a:r>
            <a:r>
              <a:rPr lang="en-US" sz="1400" dirty="0"/>
              <a:t> yang </a:t>
            </a:r>
          </a:p>
          <a:p>
            <a:r>
              <a:rPr lang="en-US" sz="1400" dirty="0" err="1"/>
              <a:t>anggotanya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wakil </a:t>
            </a:r>
          </a:p>
          <a:p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penduduk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keterwakilan</a:t>
            </a:r>
            <a:r>
              <a:rPr lang="en-US" sz="1400" dirty="0"/>
              <a:t> </a:t>
            </a:r>
          </a:p>
          <a:p>
            <a:r>
              <a:rPr lang="en-US" sz="1400" dirty="0"/>
              <a:t>wilayah dan </a:t>
            </a:r>
            <a:r>
              <a:rPr lang="en-US" sz="1400" dirty="0" err="1"/>
              <a:t>ditetapkan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demokratis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070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037035" y="451248"/>
            <a:ext cx="7886700" cy="626269"/>
          </a:xfrm>
        </p:spPr>
        <p:txBody>
          <a:bodyPr vert="horz" wrap="square" lIns="68580" tIns="34290" rIns="68580" bIns="34290" anchor="ctr" anchorCtr="0"/>
          <a:lstStyle/>
          <a:p>
            <a:pPr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Peran BPD terkait Informasi Publik Desa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499248" y="3545681"/>
            <a:ext cx="1777603" cy="929879"/>
            <a:chOff x="4979053" y="4751081"/>
            <a:chExt cx="2369874" cy="1238994"/>
          </a:xfrm>
        </p:grpSpPr>
        <p:sp>
          <p:nvSpPr>
            <p:cNvPr id="6" name="Freeform 5"/>
            <p:cNvSpPr/>
            <p:nvPr/>
          </p:nvSpPr>
          <p:spPr bwMode="auto">
            <a:xfrm>
              <a:off x="4979053" y="5189145"/>
              <a:ext cx="1133501" cy="800930"/>
            </a:xfrm>
            <a:custGeom>
              <a:avLst/>
              <a:gdLst>
                <a:gd name="T0" fmla="*/ 595 w 595"/>
                <a:gd name="T1" fmla="*/ 671 h 671"/>
                <a:gd name="T2" fmla="*/ 0 w 595"/>
                <a:gd name="T3" fmla="*/ 328 h 671"/>
                <a:gd name="T4" fmla="*/ 0 w 595"/>
                <a:gd name="T5" fmla="*/ 0 h 671"/>
                <a:gd name="T6" fmla="*/ 595 w 595"/>
                <a:gd name="T7" fmla="*/ 343 h 671"/>
                <a:gd name="T8" fmla="*/ 595 w 595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671">
                  <a:moveTo>
                    <a:pt x="595" y="671"/>
                  </a:moveTo>
                  <a:lnTo>
                    <a:pt x="0" y="328"/>
                  </a:lnTo>
                  <a:lnTo>
                    <a:pt x="0" y="0"/>
                  </a:lnTo>
                  <a:lnTo>
                    <a:pt x="595" y="343"/>
                  </a:lnTo>
                  <a:lnTo>
                    <a:pt x="595" y="6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0">
                <a:defRPr/>
              </a:pPr>
              <a:endParaRPr lang="en-US" sz="1350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979053" y="4751081"/>
              <a:ext cx="2369874" cy="847482"/>
            </a:xfrm>
            <a:custGeom>
              <a:avLst/>
              <a:gdLst>
                <a:gd name="T0" fmla="*/ 595 w 1244"/>
                <a:gd name="T1" fmla="*/ 710 h 710"/>
                <a:gd name="T2" fmla="*/ 0 w 1244"/>
                <a:gd name="T3" fmla="*/ 367 h 710"/>
                <a:gd name="T4" fmla="*/ 649 w 1244"/>
                <a:gd name="T5" fmla="*/ 0 h 710"/>
                <a:gd name="T6" fmla="*/ 1244 w 1244"/>
                <a:gd name="T7" fmla="*/ 344 h 710"/>
                <a:gd name="T8" fmla="*/ 595 w 1244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710">
                  <a:moveTo>
                    <a:pt x="595" y="710"/>
                  </a:moveTo>
                  <a:lnTo>
                    <a:pt x="0" y="367"/>
                  </a:lnTo>
                  <a:lnTo>
                    <a:pt x="649" y="0"/>
                  </a:lnTo>
                  <a:lnTo>
                    <a:pt x="1244" y="344"/>
                  </a:lnTo>
                  <a:lnTo>
                    <a:pt x="595" y="7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0">
                <a:defRPr/>
              </a:pPr>
              <a:endParaRPr lang="en-US" sz="1350"/>
            </a:p>
          </p:txBody>
        </p:sp>
        <p:sp>
          <p:nvSpPr>
            <p:cNvPr id="75815" name="Freeform 7"/>
            <p:cNvSpPr/>
            <p:nvPr/>
          </p:nvSpPr>
          <p:spPr>
            <a:xfrm>
              <a:off x="6112554" y="5161692"/>
              <a:ext cx="1236373" cy="828383"/>
            </a:xfrm>
            <a:custGeom>
              <a:avLst/>
              <a:gdLst/>
              <a:ahLst/>
              <a:cxnLst>
                <a:cxn ang="0">
                  <a:pos x="1236373" y="0"/>
                </a:cxn>
                <a:cxn ang="0">
                  <a:pos x="1236373" y="391512"/>
                </a:cxn>
                <a:cxn ang="0">
                  <a:pos x="0" y="828383"/>
                </a:cxn>
                <a:cxn ang="0">
                  <a:pos x="0" y="436871"/>
                </a:cxn>
                <a:cxn ang="0">
                  <a:pos x="1236373" y="0"/>
                </a:cxn>
              </a:cxnLst>
              <a:rect l="0" t="0" r="0" b="0"/>
              <a:pathLst>
                <a:path w="649" h="694">
                  <a:moveTo>
                    <a:pt x="649" y="0"/>
                  </a:moveTo>
                  <a:lnTo>
                    <a:pt x="649" y="328"/>
                  </a:lnTo>
                  <a:lnTo>
                    <a:pt x="0" y="694"/>
                  </a:lnTo>
                  <a:lnTo>
                    <a:pt x="0" y="3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92141" y="2993231"/>
            <a:ext cx="1777603" cy="928688"/>
            <a:chOff x="5056328" y="3990554"/>
            <a:chExt cx="2369874" cy="1238994"/>
          </a:xfrm>
        </p:grpSpPr>
        <p:sp>
          <p:nvSpPr>
            <p:cNvPr id="9" name="Freeform 8"/>
            <p:cNvSpPr/>
            <p:nvPr/>
          </p:nvSpPr>
          <p:spPr bwMode="auto">
            <a:xfrm>
              <a:off x="5056328" y="4428618"/>
              <a:ext cx="1133501" cy="800930"/>
            </a:xfrm>
            <a:custGeom>
              <a:avLst/>
              <a:gdLst>
                <a:gd name="T0" fmla="*/ 595 w 595"/>
                <a:gd name="T1" fmla="*/ 671 h 671"/>
                <a:gd name="T2" fmla="*/ 0 w 595"/>
                <a:gd name="T3" fmla="*/ 328 h 671"/>
                <a:gd name="T4" fmla="*/ 0 w 595"/>
                <a:gd name="T5" fmla="*/ 0 h 671"/>
                <a:gd name="T6" fmla="*/ 595 w 595"/>
                <a:gd name="T7" fmla="*/ 343 h 671"/>
                <a:gd name="T8" fmla="*/ 595 w 595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671">
                  <a:moveTo>
                    <a:pt x="595" y="671"/>
                  </a:moveTo>
                  <a:lnTo>
                    <a:pt x="0" y="328"/>
                  </a:lnTo>
                  <a:lnTo>
                    <a:pt x="0" y="0"/>
                  </a:lnTo>
                  <a:lnTo>
                    <a:pt x="595" y="343"/>
                  </a:lnTo>
                  <a:lnTo>
                    <a:pt x="595" y="6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0">
                <a:defRPr/>
              </a:pPr>
              <a:endParaRPr lang="en-US" sz="1350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5056328" y="3990554"/>
              <a:ext cx="2369874" cy="847482"/>
            </a:xfrm>
            <a:custGeom>
              <a:avLst/>
              <a:gdLst>
                <a:gd name="T0" fmla="*/ 595 w 1244"/>
                <a:gd name="T1" fmla="*/ 710 h 710"/>
                <a:gd name="T2" fmla="*/ 0 w 1244"/>
                <a:gd name="T3" fmla="*/ 367 h 710"/>
                <a:gd name="T4" fmla="*/ 649 w 1244"/>
                <a:gd name="T5" fmla="*/ 0 h 710"/>
                <a:gd name="T6" fmla="*/ 1244 w 1244"/>
                <a:gd name="T7" fmla="*/ 344 h 710"/>
                <a:gd name="T8" fmla="*/ 595 w 1244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710">
                  <a:moveTo>
                    <a:pt x="595" y="710"/>
                  </a:moveTo>
                  <a:lnTo>
                    <a:pt x="0" y="367"/>
                  </a:lnTo>
                  <a:lnTo>
                    <a:pt x="649" y="0"/>
                  </a:lnTo>
                  <a:lnTo>
                    <a:pt x="1244" y="344"/>
                  </a:lnTo>
                  <a:lnTo>
                    <a:pt x="595" y="71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0">
                <a:defRPr/>
              </a:pPr>
              <a:endParaRPr lang="en-US" sz="1350"/>
            </a:p>
          </p:txBody>
        </p:sp>
        <p:sp>
          <p:nvSpPr>
            <p:cNvPr id="75812" name="Freeform 10"/>
            <p:cNvSpPr/>
            <p:nvPr/>
          </p:nvSpPr>
          <p:spPr>
            <a:xfrm>
              <a:off x="6189829" y="4401164"/>
              <a:ext cx="1236373" cy="828383"/>
            </a:xfrm>
            <a:custGeom>
              <a:avLst/>
              <a:gdLst/>
              <a:ahLst/>
              <a:cxnLst>
                <a:cxn ang="0">
                  <a:pos x="1236373" y="0"/>
                </a:cxn>
                <a:cxn ang="0">
                  <a:pos x="1236373" y="391512"/>
                </a:cxn>
                <a:cxn ang="0">
                  <a:pos x="0" y="828383"/>
                </a:cxn>
                <a:cxn ang="0">
                  <a:pos x="0" y="436871"/>
                </a:cxn>
                <a:cxn ang="0">
                  <a:pos x="1236373" y="0"/>
                </a:cxn>
              </a:cxnLst>
              <a:rect l="0" t="0" r="0" b="0"/>
              <a:pathLst>
                <a:path w="649" h="694">
                  <a:moveTo>
                    <a:pt x="649" y="0"/>
                  </a:moveTo>
                  <a:lnTo>
                    <a:pt x="649" y="328"/>
                  </a:lnTo>
                  <a:lnTo>
                    <a:pt x="0" y="694"/>
                  </a:lnTo>
                  <a:lnTo>
                    <a:pt x="0" y="3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499248" y="2474119"/>
            <a:ext cx="1777603" cy="928688"/>
            <a:chOff x="4979053" y="3322298"/>
            <a:chExt cx="2369874" cy="1237801"/>
          </a:xfrm>
        </p:grpSpPr>
        <p:sp>
          <p:nvSpPr>
            <p:cNvPr id="12" name="Freeform 11"/>
            <p:cNvSpPr/>
            <p:nvPr/>
          </p:nvSpPr>
          <p:spPr bwMode="auto">
            <a:xfrm>
              <a:off x="4979053" y="3759169"/>
              <a:ext cx="1133501" cy="800930"/>
            </a:xfrm>
            <a:custGeom>
              <a:avLst/>
              <a:gdLst>
                <a:gd name="T0" fmla="*/ 595 w 595"/>
                <a:gd name="T1" fmla="*/ 671 h 671"/>
                <a:gd name="T2" fmla="*/ 0 w 595"/>
                <a:gd name="T3" fmla="*/ 328 h 671"/>
                <a:gd name="T4" fmla="*/ 0 w 595"/>
                <a:gd name="T5" fmla="*/ 0 h 671"/>
                <a:gd name="T6" fmla="*/ 595 w 595"/>
                <a:gd name="T7" fmla="*/ 343 h 671"/>
                <a:gd name="T8" fmla="*/ 595 w 595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671">
                  <a:moveTo>
                    <a:pt x="595" y="671"/>
                  </a:moveTo>
                  <a:lnTo>
                    <a:pt x="0" y="328"/>
                  </a:lnTo>
                  <a:lnTo>
                    <a:pt x="0" y="0"/>
                  </a:lnTo>
                  <a:lnTo>
                    <a:pt x="595" y="343"/>
                  </a:lnTo>
                  <a:lnTo>
                    <a:pt x="595" y="67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0">
                <a:defRPr/>
              </a:pPr>
              <a:endParaRPr lang="en-US" sz="1350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979053" y="3322298"/>
              <a:ext cx="2369874" cy="846288"/>
            </a:xfrm>
            <a:custGeom>
              <a:avLst/>
              <a:gdLst>
                <a:gd name="T0" fmla="*/ 595 w 1244"/>
                <a:gd name="T1" fmla="*/ 709 h 709"/>
                <a:gd name="T2" fmla="*/ 0 w 1244"/>
                <a:gd name="T3" fmla="*/ 366 h 709"/>
                <a:gd name="T4" fmla="*/ 649 w 1244"/>
                <a:gd name="T5" fmla="*/ 0 h 709"/>
                <a:gd name="T6" fmla="*/ 1244 w 1244"/>
                <a:gd name="T7" fmla="*/ 343 h 709"/>
                <a:gd name="T8" fmla="*/ 595 w 1244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709">
                  <a:moveTo>
                    <a:pt x="595" y="709"/>
                  </a:moveTo>
                  <a:lnTo>
                    <a:pt x="0" y="366"/>
                  </a:lnTo>
                  <a:lnTo>
                    <a:pt x="649" y="0"/>
                  </a:lnTo>
                  <a:lnTo>
                    <a:pt x="1244" y="343"/>
                  </a:lnTo>
                  <a:lnTo>
                    <a:pt x="595" y="70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0">
                <a:defRPr/>
              </a:pPr>
              <a:endParaRPr lang="en-US" sz="135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112554" y="3731715"/>
              <a:ext cx="1236373" cy="828383"/>
            </a:xfrm>
            <a:custGeom>
              <a:avLst/>
              <a:gdLst>
                <a:gd name="T0" fmla="*/ 649 w 649"/>
                <a:gd name="T1" fmla="*/ 0 h 694"/>
                <a:gd name="T2" fmla="*/ 649 w 649"/>
                <a:gd name="T3" fmla="*/ 328 h 694"/>
                <a:gd name="T4" fmla="*/ 0 w 649"/>
                <a:gd name="T5" fmla="*/ 694 h 694"/>
                <a:gd name="T6" fmla="*/ 0 w 649"/>
                <a:gd name="T7" fmla="*/ 366 h 694"/>
                <a:gd name="T8" fmla="*/ 649 w 649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94">
                  <a:moveTo>
                    <a:pt x="649" y="0"/>
                  </a:moveTo>
                  <a:lnTo>
                    <a:pt x="649" y="328"/>
                  </a:lnTo>
                  <a:lnTo>
                    <a:pt x="0" y="694"/>
                  </a:lnTo>
                  <a:lnTo>
                    <a:pt x="0" y="3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0">
                <a:defRPr/>
              </a:pPr>
              <a:endParaRPr lang="en-US" sz="135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92141" y="1900237"/>
            <a:ext cx="1777603" cy="928688"/>
            <a:chOff x="5056328" y="2534317"/>
            <a:chExt cx="2369874" cy="1237801"/>
          </a:xfrm>
        </p:grpSpPr>
        <p:sp>
          <p:nvSpPr>
            <p:cNvPr id="15" name="Freeform 14"/>
            <p:cNvSpPr/>
            <p:nvPr/>
          </p:nvSpPr>
          <p:spPr bwMode="auto">
            <a:xfrm>
              <a:off x="5056328" y="2971188"/>
              <a:ext cx="1133501" cy="800930"/>
            </a:xfrm>
            <a:custGeom>
              <a:avLst/>
              <a:gdLst>
                <a:gd name="T0" fmla="*/ 595 w 595"/>
                <a:gd name="T1" fmla="*/ 671 h 671"/>
                <a:gd name="T2" fmla="*/ 0 w 595"/>
                <a:gd name="T3" fmla="*/ 328 h 671"/>
                <a:gd name="T4" fmla="*/ 0 w 595"/>
                <a:gd name="T5" fmla="*/ 0 h 671"/>
                <a:gd name="T6" fmla="*/ 595 w 595"/>
                <a:gd name="T7" fmla="*/ 343 h 671"/>
                <a:gd name="T8" fmla="*/ 595 w 595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671">
                  <a:moveTo>
                    <a:pt x="595" y="671"/>
                  </a:moveTo>
                  <a:lnTo>
                    <a:pt x="0" y="328"/>
                  </a:lnTo>
                  <a:lnTo>
                    <a:pt x="0" y="0"/>
                  </a:lnTo>
                  <a:lnTo>
                    <a:pt x="595" y="343"/>
                  </a:lnTo>
                  <a:lnTo>
                    <a:pt x="595" y="67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0">
                <a:defRPr/>
              </a:pPr>
              <a:endParaRPr lang="en-US" sz="135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056328" y="2534317"/>
              <a:ext cx="2369874" cy="846288"/>
            </a:xfrm>
            <a:custGeom>
              <a:avLst/>
              <a:gdLst>
                <a:gd name="T0" fmla="*/ 595 w 1244"/>
                <a:gd name="T1" fmla="*/ 709 h 709"/>
                <a:gd name="T2" fmla="*/ 0 w 1244"/>
                <a:gd name="T3" fmla="*/ 366 h 709"/>
                <a:gd name="T4" fmla="*/ 649 w 1244"/>
                <a:gd name="T5" fmla="*/ 0 h 709"/>
                <a:gd name="T6" fmla="*/ 1244 w 1244"/>
                <a:gd name="T7" fmla="*/ 343 h 709"/>
                <a:gd name="T8" fmla="*/ 595 w 1244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709">
                  <a:moveTo>
                    <a:pt x="595" y="709"/>
                  </a:moveTo>
                  <a:lnTo>
                    <a:pt x="0" y="366"/>
                  </a:lnTo>
                  <a:lnTo>
                    <a:pt x="649" y="0"/>
                  </a:lnTo>
                  <a:lnTo>
                    <a:pt x="1244" y="343"/>
                  </a:lnTo>
                  <a:lnTo>
                    <a:pt x="595" y="70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0">
                <a:defRPr/>
              </a:pPr>
              <a:endParaRPr lang="en-US" sz="135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189829" y="2943735"/>
              <a:ext cx="1236373" cy="828383"/>
            </a:xfrm>
            <a:custGeom>
              <a:avLst/>
              <a:gdLst>
                <a:gd name="T0" fmla="*/ 649 w 649"/>
                <a:gd name="T1" fmla="*/ 0 h 694"/>
                <a:gd name="T2" fmla="*/ 649 w 649"/>
                <a:gd name="T3" fmla="*/ 328 h 694"/>
                <a:gd name="T4" fmla="*/ 0 w 649"/>
                <a:gd name="T5" fmla="*/ 694 h 694"/>
                <a:gd name="T6" fmla="*/ 0 w 649"/>
                <a:gd name="T7" fmla="*/ 366 h 694"/>
                <a:gd name="T8" fmla="*/ 649 w 649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94">
                  <a:moveTo>
                    <a:pt x="649" y="0"/>
                  </a:moveTo>
                  <a:lnTo>
                    <a:pt x="649" y="328"/>
                  </a:lnTo>
                  <a:lnTo>
                    <a:pt x="0" y="694"/>
                  </a:lnTo>
                  <a:lnTo>
                    <a:pt x="0" y="3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0">
                <a:defRPr/>
              </a:pPr>
              <a:endParaRPr lang="en-US" sz="135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99248" y="1353265"/>
            <a:ext cx="1777603" cy="928688"/>
            <a:chOff x="4979053" y="1846964"/>
            <a:chExt cx="2369874" cy="1237801"/>
          </a:xfrm>
        </p:grpSpPr>
        <p:sp>
          <p:nvSpPr>
            <p:cNvPr id="18" name="Freeform 17"/>
            <p:cNvSpPr/>
            <p:nvPr/>
          </p:nvSpPr>
          <p:spPr bwMode="auto">
            <a:xfrm>
              <a:off x="4979053" y="2283835"/>
              <a:ext cx="1133501" cy="800930"/>
            </a:xfrm>
            <a:custGeom>
              <a:avLst/>
              <a:gdLst>
                <a:gd name="T0" fmla="*/ 595 w 595"/>
                <a:gd name="T1" fmla="*/ 671 h 671"/>
                <a:gd name="T2" fmla="*/ 0 w 595"/>
                <a:gd name="T3" fmla="*/ 328 h 671"/>
                <a:gd name="T4" fmla="*/ 0 w 595"/>
                <a:gd name="T5" fmla="*/ 0 h 671"/>
                <a:gd name="T6" fmla="*/ 595 w 595"/>
                <a:gd name="T7" fmla="*/ 343 h 671"/>
                <a:gd name="T8" fmla="*/ 595 w 595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671">
                  <a:moveTo>
                    <a:pt x="595" y="671"/>
                  </a:moveTo>
                  <a:lnTo>
                    <a:pt x="0" y="328"/>
                  </a:lnTo>
                  <a:lnTo>
                    <a:pt x="0" y="0"/>
                  </a:lnTo>
                  <a:lnTo>
                    <a:pt x="595" y="343"/>
                  </a:lnTo>
                  <a:lnTo>
                    <a:pt x="595" y="67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0">
                <a:defRPr/>
              </a:pPr>
              <a:endParaRPr lang="en-US" sz="1350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979053" y="1846964"/>
              <a:ext cx="2369874" cy="846288"/>
            </a:xfrm>
            <a:custGeom>
              <a:avLst/>
              <a:gdLst>
                <a:gd name="T0" fmla="*/ 595 w 1244"/>
                <a:gd name="T1" fmla="*/ 709 h 709"/>
                <a:gd name="T2" fmla="*/ 0 w 1244"/>
                <a:gd name="T3" fmla="*/ 366 h 709"/>
                <a:gd name="T4" fmla="*/ 649 w 1244"/>
                <a:gd name="T5" fmla="*/ 0 h 709"/>
                <a:gd name="T6" fmla="*/ 1244 w 1244"/>
                <a:gd name="T7" fmla="*/ 343 h 709"/>
                <a:gd name="T8" fmla="*/ 595 w 1244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709">
                  <a:moveTo>
                    <a:pt x="595" y="709"/>
                  </a:moveTo>
                  <a:lnTo>
                    <a:pt x="0" y="366"/>
                  </a:lnTo>
                  <a:lnTo>
                    <a:pt x="649" y="0"/>
                  </a:lnTo>
                  <a:lnTo>
                    <a:pt x="1244" y="343"/>
                  </a:lnTo>
                  <a:lnTo>
                    <a:pt x="595" y="70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0">
                <a:defRPr/>
              </a:pPr>
              <a:endParaRPr lang="en-US" sz="1350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6112554" y="2256381"/>
              <a:ext cx="1236373" cy="828383"/>
            </a:xfrm>
            <a:custGeom>
              <a:avLst/>
              <a:gdLst>
                <a:gd name="T0" fmla="*/ 649 w 649"/>
                <a:gd name="T1" fmla="*/ 0 h 694"/>
                <a:gd name="T2" fmla="*/ 649 w 649"/>
                <a:gd name="T3" fmla="*/ 328 h 694"/>
                <a:gd name="T4" fmla="*/ 0 w 649"/>
                <a:gd name="T5" fmla="*/ 694 h 694"/>
                <a:gd name="T6" fmla="*/ 0 w 649"/>
                <a:gd name="T7" fmla="*/ 366 h 694"/>
                <a:gd name="T8" fmla="*/ 649 w 649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94">
                  <a:moveTo>
                    <a:pt x="649" y="0"/>
                  </a:moveTo>
                  <a:lnTo>
                    <a:pt x="649" y="328"/>
                  </a:lnTo>
                  <a:lnTo>
                    <a:pt x="0" y="694"/>
                  </a:lnTo>
                  <a:lnTo>
                    <a:pt x="0" y="3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0">
                <a:defRPr/>
              </a:pPr>
              <a:endParaRPr lang="en-US" sz="1350"/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H="1" flipV="1">
            <a:off x="2695575" y="2374106"/>
            <a:ext cx="103941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276612" y="3958352"/>
            <a:ext cx="103941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2695575" y="3778330"/>
            <a:ext cx="103941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39954" y="1794272"/>
            <a:ext cx="103941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etails 1"/>
          <p:cNvSpPr txBox="1"/>
          <p:nvPr/>
        </p:nvSpPr>
        <p:spPr>
          <a:xfrm>
            <a:off x="6477000" y="1236107"/>
            <a:ext cx="2559496" cy="995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x-none" sz="135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Fungsi pengawasan </a:t>
            </a:r>
            <a:r>
              <a:rPr lang="en-US" altLang="x-none" sz="135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kinerja</a:t>
            </a:r>
            <a:r>
              <a:rPr lang="en-US" altLang="x-none" sz="135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135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termasuk</a:t>
            </a:r>
            <a:r>
              <a:rPr lang="en-US" altLang="x-none" sz="135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 kepatuhan </a:t>
            </a:r>
            <a:r>
              <a:rPr lang="en-US" altLang="x-none" sz="135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menyusun</a:t>
            </a:r>
            <a:r>
              <a:rPr lang="en-US" altLang="x-none" sz="135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135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kelembagaan</a:t>
            </a:r>
            <a:r>
              <a:rPr lang="en-US" altLang="x-none" sz="135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 dan SOP PPID Desa</a:t>
            </a:r>
          </a:p>
        </p:txBody>
      </p:sp>
      <p:sp>
        <p:nvSpPr>
          <p:cNvPr id="60" name="Details 1"/>
          <p:cNvSpPr txBox="1"/>
          <p:nvPr/>
        </p:nvSpPr>
        <p:spPr>
          <a:xfrm>
            <a:off x="487919" y="1570435"/>
            <a:ext cx="2396966" cy="11717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buNone/>
            </a:pPr>
            <a:r>
              <a:rPr lang="en-US" altLang="x-none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Pengawasan Keuangan Desa</a:t>
            </a:r>
          </a:p>
          <a:p>
            <a:pPr algn="l" eaLnBrk="1" hangingPunct="1">
              <a:lnSpc>
                <a:spcPct val="150000"/>
              </a:lnSpc>
              <a:buNone/>
            </a:pPr>
            <a:r>
              <a:rPr lang="en-US" altLang="x-none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Pasal 20 Permendagri No.73/2020 tentang </a:t>
            </a:r>
            <a:r>
              <a:rPr lang="en-US" altLang="x-none" sz="1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Pengawasan</a:t>
            </a:r>
            <a:r>
              <a:rPr lang="en-US" altLang="x-none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 </a:t>
            </a:r>
          </a:p>
          <a:p>
            <a:pPr algn="l" eaLnBrk="1" hangingPunct="1">
              <a:lnSpc>
                <a:spcPct val="150000"/>
              </a:lnSpc>
              <a:buNone/>
            </a:pPr>
            <a:r>
              <a:rPr lang="en-US" altLang="x-none" sz="1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Pengelolaan</a:t>
            </a:r>
            <a:r>
              <a:rPr lang="en-US" altLang="x-none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 Keuangan Desa </a:t>
            </a:r>
          </a:p>
        </p:txBody>
      </p:sp>
      <p:sp>
        <p:nvSpPr>
          <p:cNvPr id="64" name="Details 1"/>
          <p:cNvSpPr txBox="1"/>
          <p:nvPr/>
        </p:nvSpPr>
        <p:spPr>
          <a:xfrm>
            <a:off x="487919" y="3402807"/>
            <a:ext cx="2661400" cy="11717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x-none" sz="1200" b="1" dirty="0">
                <a:latin typeface="Calibri" panose="020F0502020204030204" charset="0"/>
                <a:cs typeface="Calibri" panose="020F0502020204030204" charset="0"/>
              </a:rPr>
              <a:t>Bersama Pemdes menyusun </a:t>
            </a:r>
            <a:r>
              <a:rPr lang="en-US" altLang="x-none" sz="1200" b="1" dirty="0" err="1">
                <a:latin typeface="Calibri" panose="020F0502020204030204" charset="0"/>
                <a:cs typeface="Calibri" panose="020F0502020204030204" charset="0"/>
              </a:rPr>
              <a:t>aturan</a:t>
            </a:r>
            <a:r>
              <a:rPr lang="en-US" altLang="x-none" sz="1200" b="1" dirty="0">
                <a:latin typeface="Calibri" panose="020F0502020204030204" charset="0"/>
                <a:cs typeface="Calibri" panose="020F0502020204030204" charset="0"/>
              </a:rPr>
              <a:t>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1200" b="1" dirty="0">
                <a:latin typeface="Calibri" panose="020F0502020204030204" charset="0"/>
                <a:cs typeface="Calibri" panose="020F0502020204030204" charset="0"/>
              </a:rPr>
              <a:t>yang mendorong akses </a:t>
            </a:r>
            <a:r>
              <a:rPr lang="en-US" altLang="x-none" sz="1200" b="1" dirty="0" err="1">
                <a:latin typeface="Calibri" panose="020F0502020204030204" charset="0"/>
                <a:cs typeface="Calibri" panose="020F0502020204030204" charset="0"/>
              </a:rPr>
              <a:t>informasi</a:t>
            </a:r>
            <a:r>
              <a:rPr lang="en-US" altLang="x-none" sz="1200" b="1" dirty="0">
                <a:latin typeface="Calibri" panose="020F0502020204030204" charset="0"/>
                <a:cs typeface="Calibri" panose="020F0502020204030204" charset="0"/>
              </a:rPr>
              <a:t>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1200" b="1" dirty="0" err="1">
                <a:latin typeface="Calibri" panose="020F0502020204030204" charset="0"/>
                <a:cs typeface="Calibri" panose="020F0502020204030204" charset="0"/>
              </a:rPr>
              <a:t>untuk</a:t>
            </a:r>
            <a:r>
              <a:rPr lang="en-US" altLang="x-none" sz="1200" b="1" dirty="0">
                <a:latin typeface="Calibri" panose="020F0502020204030204" charset="0"/>
                <a:cs typeface="Calibri" panose="020F0502020204030204" charset="0"/>
              </a:rPr>
              <a:t> mendorong </a:t>
            </a:r>
            <a:r>
              <a:rPr lang="en-US" altLang="x-none" sz="1200" b="1" dirty="0" err="1">
                <a:latin typeface="Calibri" panose="020F0502020204030204" charset="0"/>
                <a:cs typeface="Calibri" panose="020F0502020204030204" charset="0"/>
              </a:rPr>
              <a:t>partisipasi</a:t>
            </a:r>
            <a:r>
              <a:rPr lang="en-US" altLang="x-none" sz="1200" b="1" dirty="0">
                <a:latin typeface="Calibri" panose="020F0502020204030204" charset="0"/>
                <a:cs typeface="Calibri" panose="020F0502020204030204" charset="0"/>
              </a:rPr>
              <a:t>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1200" b="1" dirty="0" err="1">
                <a:latin typeface="Calibri" panose="020F0502020204030204" charset="0"/>
                <a:cs typeface="Calibri" panose="020F0502020204030204" charset="0"/>
              </a:rPr>
              <a:t>masyarakat</a:t>
            </a:r>
            <a:r>
              <a:rPr lang="en-US" altLang="x-none" sz="1200" b="1" dirty="0">
                <a:latin typeface="Calibri" panose="020F0502020204030204" charset="0"/>
                <a:cs typeface="Calibri" panose="020F0502020204030204" charset="0"/>
              </a:rPr>
              <a:t> desa dalam pembangunan </a:t>
            </a:r>
            <a:r>
              <a:rPr lang="en-US" altLang="x-none" sz="1200" dirty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x-none" sz="1200" dirty="0">
              <a:latin typeface="Calibri" panose="020F0502020204030204" charset="0"/>
              <a:ea typeface="Arial" panose="020B0604020202020204" pitchFamily="34" charset="0"/>
              <a:cs typeface="Calibri" panose="020F0502020204030204" charset="0"/>
            </a:endParaRPr>
          </a:p>
        </p:txBody>
      </p:sp>
      <p:sp>
        <p:nvSpPr>
          <p:cNvPr id="66" name="Details 1"/>
          <p:cNvSpPr txBox="1"/>
          <p:nvPr/>
        </p:nvSpPr>
        <p:spPr>
          <a:xfrm>
            <a:off x="6477000" y="2993231"/>
            <a:ext cx="2499905" cy="11717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id-ID" altLang="x-none" sz="1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Bersama Pemdes menyelenggarakan Musdes untuk menyusun Daftar </a:t>
            </a:r>
            <a:endParaRPr lang="en-US" altLang="x-none" sz="1200" b="1" dirty="0">
              <a:solidFill>
                <a:schemeClr val="accent4">
                  <a:lumMod val="50000"/>
                </a:schemeClr>
              </a:solidFill>
              <a:latin typeface="Calibri" panose="020F0502020204030204" charset="0"/>
              <a:ea typeface="Arial" panose="020B0604020202020204" pitchFamily="34" charset="0"/>
              <a:cs typeface="Calibri" panose="020F05020202040302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id-ID" altLang="x-none" sz="1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Informasi Publik (DIP) dan Daftar </a:t>
            </a:r>
            <a:endParaRPr lang="en-US" altLang="x-none" sz="1200" b="1" dirty="0">
              <a:solidFill>
                <a:schemeClr val="accent4">
                  <a:lumMod val="50000"/>
                </a:schemeClr>
              </a:solidFill>
              <a:latin typeface="Calibri" panose="020F0502020204030204" charset="0"/>
              <a:ea typeface="Arial" panose="020B0604020202020204" pitchFamily="34" charset="0"/>
              <a:cs typeface="Calibri" panose="020F05020202040302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id-ID" altLang="x-none" sz="1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charset="0"/>
                <a:ea typeface="Arial" panose="020B0604020202020204" pitchFamily="34" charset="0"/>
                <a:cs typeface="Calibri" panose="020F0502020204030204" charset="0"/>
              </a:rPr>
              <a:t>Informasi yang Dikecualikan (DIK)</a:t>
            </a:r>
            <a:endParaRPr lang="en-US" altLang="x-none" sz="1200" b="1" dirty="0">
              <a:solidFill>
                <a:schemeClr val="accent4">
                  <a:lumMod val="50000"/>
                </a:schemeClr>
              </a:solidFill>
              <a:latin typeface="Calibri" panose="020F0502020204030204" charset="0"/>
              <a:ea typeface="Arial" panose="020B0604020202020204" pitchFamily="3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0" grpId="0"/>
      <p:bldP spid="64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57436"/>
            <a:ext cx="672976" cy="672976"/>
          </a:xfrm>
          <a:prstGeom prst="rect">
            <a:avLst/>
          </a:prstGeom>
        </p:spPr>
      </p:pic>
      <p:pic>
        <p:nvPicPr>
          <p:cNvPr id="6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2924"/>
            <a:ext cx="672976" cy="672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785800"/>
          </a:xfrm>
        </p:spPr>
        <p:txBody>
          <a:bodyPr/>
          <a:lstStyle/>
          <a:p>
            <a:r>
              <a:rPr lang="id-ID" sz="2500" dirty="0"/>
              <a:t>Desa Transparan perintah Undang- Undang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652523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/>
              <a:t>Pasal 24 huruf d Undang-Undang Nomor 6 Tahun 2014 tentang Desa </a:t>
            </a:r>
          </a:p>
          <a:p>
            <a:r>
              <a:rPr lang="id-ID" sz="1600" dirty="0"/>
              <a:t>penyelenggaraan pemerintahan desa berdasarkan asas keterbukaan </a:t>
            </a:r>
          </a:p>
          <a:p>
            <a:r>
              <a:rPr lang="id-ID" sz="1600" dirty="0"/>
              <a:t>yaitu asas yang membuka diri terhadap hak masyarakat untuk memperoleh </a:t>
            </a:r>
          </a:p>
          <a:p>
            <a:r>
              <a:rPr lang="id-ID" sz="1600" dirty="0"/>
              <a:t>informasi yang benar, jujur, dan tidak diskriminatif tentang penyelenggaraan</a:t>
            </a:r>
          </a:p>
          <a:p>
            <a:r>
              <a:rPr lang="id-ID" sz="1600" dirty="0"/>
              <a:t>Pemerintahan Desa dengan tetap memperhatikan ketentuan peraturan perundang-</a:t>
            </a:r>
          </a:p>
          <a:p>
            <a:r>
              <a:rPr lang="id-ID" sz="1600" dirty="0"/>
              <a:t>undangan;</a:t>
            </a:r>
          </a:p>
          <a:p>
            <a:r>
              <a:rPr lang="id-ID" sz="1600" dirty="0"/>
              <a:t> </a:t>
            </a:r>
          </a:p>
          <a:p>
            <a:endParaRPr lang="id-ID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357436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/>
              <a:t>Pasal 68 Undang-Undang Nomor 6 Tahun 2014 </a:t>
            </a:r>
          </a:p>
          <a:p>
            <a:r>
              <a:rPr lang="id-ID" sz="1600" dirty="0"/>
              <a:t>masyarakat Desa berhak:</a:t>
            </a:r>
          </a:p>
          <a:p>
            <a:pPr marL="342900" lvl="1" indent="-342900">
              <a:buFont typeface="+mj-lt"/>
              <a:buAutoNum type="alphaLcPeriod"/>
            </a:pPr>
            <a:r>
              <a:rPr lang="id-ID" sz="1600" dirty="0"/>
              <a:t>meminta dan mendapatkan informasi dari Pemerintah Desa serta mengawasi </a:t>
            </a:r>
          </a:p>
          <a:p>
            <a:pPr marL="342900" lvl="1" indent="-342900"/>
            <a:r>
              <a:rPr lang="id-ID" sz="1600" dirty="0"/>
              <a:t>      kegiatan penyelenggaraan Pemerintahan Desa, pelaksanaan Pembangunan Desa, pembinaan kemasyarakatan Desa, dan pemberdayaan masyarakat Desa;</a:t>
            </a:r>
          </a:p>
          <a:p>
            <a:pPr marL="342900" lvl="1" indent="-342900"/>
            <a:r>
              <a:rPr lang="id-ID" sz="1600" dirty="0"/>
              <a:t>b.   memperoleh pelayanan yang sama dan adil;</a:t>
            </a:r>
          </a:p>
          <a:p>
            <a:pPr marL="342900" indent="-342900">
              <a:buAutoNum type="alphaLcPeriod" startAt="3"/>
            </a:pPr>
            <a:r>
              <a:rPr lang="id-ID" sz="1600" dirty="0"/>
              <a:t>menyampaikan aspirasi, saran, dan pendapat lisan atau tertulis secara bertanggung jawab tentang kegiatan penyelenggaraan Pemerintahan Desa, pelaksanaan </a:t>
            </a:r>
          </a:p>
          <a:p>
            <a:pPr marL="342900" indent="-342900"/>
            <a:r>
              <a:rPr lang="id-ID" sz="1600" dirty="0"/>
              <a:t>      Pembangunan Desa, pembinaan kemasyarakatan Desa, dan pemberdayaan </a:t>
            </a:r>
          </a:p>
          <a:p>
            <a:pPr marL="342900" indent="-342900"/>
            <a:r>
              <a:rPr lang="id-ID" sz="1600" dirty="0"/>
              <a:t>      Masyarakat Desa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857238"/>
            <a:ext cx="8358246" cy="42862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3746892" y="11875"/>
            <a:ext cx="1650216" cy="812260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4041648" y="111834"/>
            <a:ext cx="1060704" cy="55436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8596" y="857238"/>
            <a:ext cx="8358246" cy="49291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menetapkan Peraturan Desa mengenai Keterbukaan Informasi Publik;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Membuat SOP tentang Alur Pelayanan Informasi Publik Desa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menganggarkan pembiayaan yang memadai bagi layanan </a:t>
            </a:r>
          </a:p>
          <a:p>
            <a:pPr marL="261938" marR="0" lvl="0" indent="-261938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dirty="0"/>
              <a:t> </a:t>
            </a: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Informasi Publik Desa sesuai dengan ketentuan peraturan perundang-undangan;</a:t>
            </a:r>
          </a:p>
          <a:p>
            <a:pPr marL="271463" marR="0" lvl="0" indent="-27146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menyediakan sarana dan prasarana layanan Informasi Publik</a:t>
            </a:r>
            <a:r>
              <a:rPr kumimoji="0" lang="id-ID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Desa, termasuk</a:t>
            </a:r>
          </a:p>
          <a:p>
            <a:pPr marL="271463" marR="0" lvl="0" indent="-27146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dirty="0"/>
              <a:t>    </a:t>
            </a: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papan pengumuman dan meja informasi di setiap kantor Badan Publik Desa;</a:t>
            </a:r>
          </a:p>
          <a:p>
            <a:pPr marL="261938" marR="0" lvl="0" indent="-261938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menetapkan dan memutakhirkan secara berkala Daftar Informasi Publik Desaatas seluruh Informasi Publik Desa yang dikelola; dan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menyediakan dan memberikan Informasi Publik Desa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 Penunjukkan dan penetapan  PPID Desa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Pemerintah Desa </a:t>
            </a:r>
          </a:p>
          <a:p>
            <a:r>
              <a:rPr lang="id-ID" b="1" dirty="0"/>
              <a:t>Wajib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0694" y="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Pasal  7 Perki Slip </a:t>
            </a:r>
          </a:p>
          <a:p>
            <a:r>
              <a:rPr lang="id-ID" dirty="0"/>
              <a:t>Desa no 1/2018</a:t>
            </a:r>
          </a:p>
        </p:txBody>
      </p:sp>
    </p:spTree>
    <p:extLst>
      <p:ext uri="{BB962C8B-B14F-4D97-AF65-F5344CB8AC3E}">
        <p14:creationId xmlns:p14="http://schemas.microsoft.com/office/powerpoint/2010/main" val="195040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00166" y="785800"/>
            <a:ext cx="7572428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Tujuan:</a:t>
            </a: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Memberikan pedoman bagi Desa dalam melaksanakan </a:t>
            </a: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000" dirty="0"/>
              <a:t>       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pelayanan informasi publik di desa</a:t>
            </a: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Meningkatkan pelayanan publik di desa untuk menghasilkan layanan informasi publik yang baik dan berkualitas</a:t>
            </a: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Menjamin pemenuhan hak masyarakat desa untuk </a:t>
            </a: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000" dirty="0"/>
              <a:t>       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memperoleh akses informasi desa dalam rangka partisipasi dan akuntabilitas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884466"/>
          </a:xfrm>
        </p:spPr>
        <p:txBody>
          <a:bodyPr>
            <a:normAutofit/>
          </a:bodyPr>
          <a:lstStyle/>
          <a:p>
            <a:pPr algn="ctr"/>
            <a:r>
              <a:rPr lang="id-ID" sz="2000" b="1" dirty="0"/>
              <a:t>Pemdes </a:t>
            </a:r>
            <a:r>
              <a:rPr lang="en-US" sz="2000" b="1" dirty="0" err="1"/>
              <a:t>Wajib</a:t>
            </a:r>
            <a:r>
              <a:rPr lang="id-ID" sz="2000" b="1" dirty="0"/>
              <a:t> Menyusun Peraturan Desa tentang Pelayanan </a:t>
            </a:r>
            <a:br>
              <a:rPr lang="id-ID" sz="2000" b="1" dirty="0"/>
            </a:br>
            <a:r>
              <a:rPr lang="id-ID" sz="2000" b="1" dirty="0"/>
              <a:t>Informasi Publik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57554" y="2857502"/>
            <a:ext cx="2928958" cy="7858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KELENGKAPAN</a:t>
            </a:r>
          </a:p>
          <a:p>
            <a:pPr algn="ctr"/>
            <a:r>
              <a:rPr lang="id-ID" dirty="0"/>
              <a:t>PPID DESA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571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/>
              <a:t>Dasar Hukum </a:t>
            </a:r>
          </a:p>
          <a:p>
            <a:pPr algn="ctr"/>
            <a:r>
              <a:rPr lang="id-ID" sz="1600" b="1" dirty="0"/>
              <a:t>PPID &amp; </a:t>
            </a:r>
          </a:p>
          <a:p>
            <a:pPr algn="ctr"/>
            <a:r>
              <a:rPr lang="id-ID" sz="1600" b="1" dirty="0"/>
              <a:t>Kelengkapan</a:t>
            </a:r>
          </a:p>
          <a:p>
            <a:pPr algn="ctr"/>
            <a:r>
              <a:rPr lang="id-ID" sz="1600" b="1" dirty="0"/>
              <a:t> PPID Desa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732222" y="112703"/>
            <a:ext cx="2054224" cy="1101725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UU 14/2008  Ps 13 ayat (1) huruf a Untuk mewujudkan pelayanan cepat, tepat, dan sederhana setiap Badan Publik menunjuk Pejabat Pengelola Informasi dan Dokumentasi;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714744" y="1428742"/>
            <a:ext cx="2125662" cy="114300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Peraturan Komisi Informasi No 1/2018  (ps 1 angka 10) PPID Desa adalah pejabat yang bertanggungjawab di bidang penyimpanan, pendokumentasian, penyediaan, dan/atau pelayanan informasi publik desa</a:t>
            </a: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100126" y="2000246"/>
            <a:ext cx="1828800" cy="652463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Struktur  PPID Desa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(Penunjukan Dengan Perkades)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142976" y="3000378"/>
            <a:ext cx="1714512" cy="642942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Standar Layanan Informasi Desa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1071538" y="3929072"/>
            <a:ext cx="1828800" cy="652463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Laporan Pelayanan Informasi Desa</a:t>
            </a: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011606" y="4070018"/>
            <a:ext cx="1828800" cy="733979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Ruang Pelayanan Informasi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id-ID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Desa</a:t>
            </a:r>
            <a:r>
              <a:rPr lang="id-ID" sz="1000" dirty="0">
                <a:latin typeface="Calibri" pitchFamily="34" charset="0"/>
                <a:cs typeface="Arial" pitchFamily="34" charset="0"/>
              </a:rPr>
              <a:t> (meja informasi)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alibri" pitchFamily="34" charset="0"/>
                <a:cs typeface="Arial" pitchFamily="34" charset="0"/>
              </a:rPr>
              <a:t>form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permohonan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informasi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dan </a:t>
            </a:r>
            <a:r>
              <a:rPr lang="en-US" sz="1000" dirty="0" err="1">
                <a:latin typeface="Calibri" pitchFamily="34" charset="0"/>
                <a:cs typeface="Arial" pitchFamily="34" charset="0"/>
              </a:rPr>
              <a:t>Keberatan</a:t>
            </a:r>
            <a:endParaRPr kumimoji="0" lang="id-ID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6715140" y="3857634"/>
            <a:ext cx="1828800" cy="652463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Website Resmi Desa/ Media Sosial Desa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6643702" y="2857502"/>
            <a:ext cx="1828800" cy="65405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Daftar Informasi Publik Desa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(DIP &amp; DIK)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6643702" y="1928808"/>
            <a:ext cx="1828800" cy="652462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Anggaran PPID Desa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1636707">
            <a:off x="2991664" y="2598419"/>
            <a:ext cx="642942" cy="193971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Left Arrow 17"/>
          <p:cNvSpPr/>
          <p:nvPr/>
        </p:nvSpPr>
        <p:spPr>
          <a:xfrm rot="16200000">
            <a:off x="4607721" y="3750476"/>
            <a:ext cx="357190" cy="14287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Left Arrow 18"/>
          <p:cNvSpPr/>
          <p:nvPr/>
        </p:nvSpPr>
        <p:spPr>
          <a:xfrm rot="20240401">
            <a:off x="3012914" y="3759684"/>
            <a:ext cx="642942" cy="193971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Left Arrow 21"/>
          <p:cNvSpPr/>
          <p:nvPr/>
        </p:nvSpPr>
        <p:spPr>
          <a:xfrm rot="8146370">
            <a:off x="6129697" y="2646385"/>
            <a:ext cx="642942" cy="193971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Left Arrow 23"/>
          <p:cNvSpPr/>
          <p:nvPr/>
        </p:nvSpPr>
        <p:spPr>
          <a:xfrm rot="12842865">
            <a:off x="5905859" y="3554308"/>
            <a:ext cx="642942" cy="193971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Down Arrow 24"/>
          <p:cNvSpPr/>
          <p:nvPr/>
        </p:nvSpPr>
        <p:spPr>
          <a:xfrm>
            <a:off x="4714876" y="1142990"/>
            <a:ext cx="142876" cy="35719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Down Arrow 25"/>
          <p:cNvSpPr/>
          <p:nvPr/>
        </p:nvSpPr>
        <p:spPr>
          <a:xfrm>
            <a:off x="4714876" y="2500312"/>
            <a:ext cx="142876" cy="35719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Left Arrow 26"/>
          <p:cNvSpPr/>
          <p:nvPr/>
        </p:nvSpPr>
        <p:spPr>
          <a:xfrm>
            <a:off x="2928926" y="3214692"/>
            <a:ext cx="285752" cy="21431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ight Arrow 27"/>
          <p:cNvSpPr/>
          <p:nvPr/>
        </p:nvSpPr>
        <p:spPr>
          <a:xfrm>
            <a:off x="6357950" y="3143254"/>
            <a:ext cx="285752" cy="21431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7804"/>
            <a:ext cx="2887915" cy="202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34954" y="411510"/>
            <a:ext cx="33151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MEDIA PENYAMPAIAN </a:t>
            </a:r>
            <a:endParaRPr lang="en-US" sz="1400" dirty="0"/>
          </a:p>
          <a:p>
            <a:pPr algn="ctr"/>
            <a:r>
              <a:rPr lang="id-ID" sz="1400" dirty="0"/>
              <a:t>INFORMASI DESA</a:t>
            </a:r>
            <a:endParaRPr lang="en-US" sz="1400" dirty="0"/>
          </a:p>
          <a:p>
            <a:pPr algn="ctr"/>
            <a:endParaRPr lang="id-ID" sz="1400" dirty="0"/>
          </a:p>
          <a:p>
            <a:r>
              <a:rPr lang="en-US" sz="1400" dirty="0"/>
              <a:t>1. </a:t>
            </a:r>
            <a:r>
              <a:rPr lang="id-ID" sz="1400" dirty="0"/>
              <a:t>Media luar ruang: baliho/ banner/ </a:t>
            </a:r>
          </a:p>
          <a:p>
            <a:pPr marL="342900" indent="-342900"/>
            <a:r>
              <a:rPr lang="id-ID" sz="1400" dirty="0"/>
              <a:t>    poster/ pamlet Dibuat permanen</a:t>
            </a:r>
          </a:p>
          <a:p>
            <a:pPr marL="342900" indent="-342900"/>
            <a:r>
              <a:rPr lang="id-ID" sz="1400" dirty="0"/>
              <a:t>    dan ditempatkan dilokasi strategis</a:t>
            </a:r>
          </a:p>
          <a:p>
            <a:pPr marL="342900" indent="-342900"/>
            <a:r>
              <a:rPr lang="id-ID" sz="1400" dirty="0"/>
              <a:t>    yang mudah dijangkau dan dibaca </a:t>
            </a:r>
          </a:p>
          <a:p>
            <a:pPr marL="342900" indent="-342900"/>
            <a:r>
              <a:rPr lang="id-ID" sz="1400" dirty="0"/>
              <a:t>    masyarakat desa</a:t>
            </a:r>
            <a:endParaRPr lang="en-US" sz="1400" dirty="0"/>
          </a:p>
          <a:p>
            <a:pPr marL="342900" indent="-342900"/>
            <a:r>
              <a:rPr lang="en-US" sz="1400" dirty="0"/>
              <a:t>2. </a:t>
            </a:r>
            <a:r>
              <a:rPr lang="id-ID" sz="1400" dirty="0"/>
              <a:t>Media Teknologi informasi sekurang</a:t>
            </a:r>
            <a:endParaRPr lang="en-US" sz="1400" dirty="0"/>
          </a:p>
          <a:p>
            <a:pPr marL="342900" indent="-342900"/>
            <a:r>
              <a:rPr lang="en-US" sz="1400" dirty="0"/>
              <a:t>    </a:t>
            </a:r>
            <a:r>
              <a:rPr lang="id-ID" sz="1400" dirty="0"/>
              <a:t>kurangnya: website desa/ blog </a:t>
            </a:r>
          </a:p>
          <a:p>
            <a:pPr marL="361950" indent="-361950"/>
            <a:r>
              <a:rPr lang="id-ID" sz="1400" dirty="0"/>
              <a:t>    desa, facebook/ group whats App</a:t>
            </a:r>
          </a:p>
          <a:p>
            <a:r>
              <a:rPr lang="en-US" sz="1400" dirty="0"/>
              <a:t>3. </a:t>
            </a:r>
            <a:r>
              <a:rPr lang="id-ID" sz="1400" dirty="0"/>
              <a:t>Media tatap muka : forum dialog, </a:t>
            </a:r>
          </a:p>
          <a:p>
            <a:pPr marL="361950" indent="-361950"/>
            <a:r>
              <a:rPr lang="id-ID" sz="1400" dirty="0"/>
              <a:t>    diskusi, rembug desa </a:t>
            </a:r>
          </a:p>
          <a:p>
            <a:pPr marL="342900" indent="-342900"/>
            <a:endParaRPr lang="id-ID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43A2B-A6FF-4358-B2AE-1941F1FA9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5" y="2571750"/>
            <a:ext cx="2887915" cy="1960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27EA49-9ECD-4DCC-9E8F-D405D2777D96}"/>
              </a:ext>
            </a:extLst>
          </p:cNvPr>
          <p:cNvSpPr txBox="1"/>
          <p:nvPr/>
        </p:nvSpPr>
        <p:spPr>
          <a:xfrm>
            <a:off x="1047405" y="1941281"/>
            <a:ext cx="1008112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/>
              <a:t>Medsos</a:t>
            </a:r>
            <a:r>
              <a:rPr lang="en-US" sz="1050" dirty="0"/>
              <a:t> </a:t>
            </a:r>
            <a:r>
              <a:rPr lang="en-US" sz="1050" dirty="0" err="1"/>
              <a:t>desa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A9B94-F1C0-4B53-A5F1-81DD934D5DF2}"/>
              </a:ext>
            </a:extLst>
          </p:cNvPr>
          <p:cNvSpPr txBox="1"/>
          <p:nvPr/>
        </p:nvSpPr>
        <p:spPr>
          <a:xfrm>
            <a:off x="961790" y="3175090"/>
            <a:ext cx="1008112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website </a:t>
            </a:r>
            <a:r>
              <a:rPr lang="en-US" sz="1050" dirty="0" err="1"/>
              <a:t>desa</a:t>
            </a:r>
            <a:endParaRPr lang="en-US" sz="10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B60AD2-812D-43C9-8181-19E9CA042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7804"/>
            <a:ext cx="2514600" cy="4191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E3DAFE-8E60-484B-9295-BCDC6AAFB042}"/>
              </a:ext>
            </a:extLst>
          </p:cNvPr>
          <p:cNvSpPr txBox="1"/>
          <p:nvPr/>
        </p:nvSpPr>
        <p:spPr>
          <a:xfrm>
            <a:off x="3829658" y="4011910"/>
            <a:ext cx="1118964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/>
              <a:t>infografis</a:t>
            </a:r>
            <a:r>
              <a:rPr lang="en-US" sz="1050" dirty="0"/>
              <a:t> </a:t>
            </a:r>
            <a:r>
              <a:rPr lang="en-US" sz="1050" dirty="0" err="1"/>
              <a:t>desa</a:t>
            </a:r>
            <a:endParaRPr lang="en-US" sz="10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17995255">
            <a:off x="1066000" y="2354433"/>
            <a:ext cx="1503255" cy="1186203"/>
            <a:chOff x="2417597" y="1836205"/>
            <a:chExt cx="1913618" cy="1910351"/>
          </a:xfrm>
        </p:grpSpPr>
        <p:sp>
          <p:nvSpPr>
            <p:cNvPr id="33" name="Block Arc 32"/>
            <p:cNvSpPr/>
            <p:nvPr/>
          </p:nvSpPr>
          <p:spPr>
            <a:xfrm>
              <a:off x="2420864" y="1836205"/>
              <a:ext cx="1910351" cy="1910351"/>
            </a:xfrm>
            <a:prstGeom prst="blockArc">
              <a:avLst>
                <a:gd name="adj1" fmla="val 10800000"/>
                <a:gd name="adj2" fmla="val 21522627"/>
                <a:gd name="adj3" fmla="val 2054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20864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35215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17597" y="3475288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1941" y="3475283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14480" y="2500312"/>
            <a:ext cx="1500199" cy="1841727"/>
            <a:chOff x="2136600" y="1944469"/>
            <a:chExt cx="1798531" cy="1989033"/>
          </a:xfrm>
        </p:grpSpPr>
        <p:sp>
          <p:nvSpPr>
            <p:cNvPr id="10" name="Rectangle 9"/>
            <p:cNvSpPr/>
            <p:nvPr/>
          </p:nvSpPr>
          <p:spPr>
            <a:xfrm rot="20695255">
              <a:off x="2591704" y="2950484"/>
              <a:ext cx="263476" cy="24663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 23"/>
            <p:cNvSpPr/>
            <p:nvPr/>
          </p:nvSpPr>
          <p:spPr>
            <a:xfrm rot="20695255">
              <a:off x="3090690" y="2813822"/>
              <a:ext cx="312595" cy="183876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ectangle 30"/>
            <p:cNvSpPr/>
            <p:nvPr/>
          </p:nvSpPr>
          <p:spPr>
            <a:xfrm rot="20695255">
              <a:off x="2900986" y="2489510"/>
              <a:ext cx="236061" cy="235371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Oval 7"/>
            <p:cNvSpPr/>
            <p:nvPr/>
          </p:nvSpPr>
          <p:spPr>
            <a:xfrm rot="20695255">
              <a:off x="2136600" y="3653545"/>
              <a:ext cx="279957" cy="27995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Oval 21"/>
            <p:cNvSpPr>
              <a:spLocks noChangeAspect="1"/>
            </p:cNvSpPr>
            <p:nvPr/>
          </p:nvSpPr>
          <p:spPr>
            <a:xfrm rot="20695255">
              <a:off x="2813528" y="3225834"/>
              <a:ext cx="310414" cy="31300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/>
            <p:cNvSpPr/>
            <p:nvPr/>
          </p:nvSpPr>
          <p:spPr>
            <a:xfrm rot="20695255">
              <a:off x="3692543" y="2459668"/>
              <a:ext cx="242588" cy="24295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Donut 30"/>
            <p:cNvSpPr/>
            <p:nvPr/>
          </p:nvSpPr>
          <p:spPr>
            <a:xfrm rot="20695255">
              <a:off x="2415949" y="3440269"/>
              <a:ext cx="209761" cy="215570"/>
            </a:xfrm>
            <a:custGeom>
              <a:avLst/>
              <a:gdLst/>
              <a:ahLst/>
              <a:cxnLst/>
              <a:rect l="l" t="t" r="r" b="b"/>
              <a:pathLst>
                <a:path w="209761" h="215570">
                  <a:moveTo>
                    <a:pt x="107343" y="77339"/>
                  </a:moveTo>
                  <a:cubicBezTo>
                    <a:pt x="100399" y="74402"/>
                    <a:pt x="92765" y="72778"/>
                    <a:pt x="84751" y="72778"/>
                  </a:cubicBezTo>
                  <a:cubicBezTo>
                    <a:pt x="52696" y="72778"/>
                    <a:pt x="26710" y="98764"/>
                    <a:pt x="26710" y="130819"/>
                  </a:cubicBezTo>
                  <a:cubicBezTo>
                    <a:pt x="26710" y="162874"/>
                    <a:pt x="52696" y="188860"/>
                    <a:pt x="84751" y="188860"/>
                  </a:cubicBezTo>
                  <a:cubicBezTo>
                    <a:pt x="116806" y="188860"/>
                    <a:pt x="142792" y="162874"/>
                    <a:pt x="142792" y="130819"/>
                  </a:cubicBezTo>
                  <a:cubicBezTo>
                    <a:pt x="142792" y="106778"/>
                    <a:pt x="128175" y="86150"/>
                    <a:pt x="107343" y="77339"/>
                  </a:cubicBezTo>
                  <a:close/>
                  <a:moveTo>
                    <a:pt x="208783" y="0"/>
                  </a:moveTo>
                  <a:lnTo>
                    <a:pt x="209761" y="50187"/>
                  </a:lnTo>
                  <a:lnTo>
                    <a:pt x="196970" y="37885"/>
                  </a:lnTo>
                  <a:lnTo>
                    <a:pt x="153147" y="83451"/>
                  </a:lnTo>
                  <a:cubicBezTo>
                    <a:pt x="163933" y="96256"/>
                    <a:pt x="169502" y="112887"/>
                    <a:pt x="169502" y="130819"/>
                  </a:cubicBezTo>
                  <a:cubicBezTo>
                    <a:pt x="169502" y="177626"/>
                    <a:pt x="131558" y="215570"/>
                    <a:pt x="84751" y="215570"/>
                  </a:cubicBezTo>
                  <a:cubicBezTo>
                    <a:pt x="37944" y="215570"/>
                    <a:pt x="0" y="177626"/>
                    <a:pt x="0" y="130819"/>
                  </a:cubicBezTo>
                  <a:cubicBezTo>
                    <a:pt x="0" y="84012"/>
                    <a:pt x="37944" y="46068"/>
                    <a:pt x="84751" y="46068"/>
                  </a:cubicBezTo>
                  <a:cubicBezTo>
                    <a:pt x="100551" y="46068"/>
                    <a:pt x="115341" y="50391"/>
                    <a:pt x="127269" y="59153"/>
                  </a:cubicBezTo>
                  <a:lnTo>
                    <a:pt x="171387" y="13280"/>
                  </a:lnTo>
                  <a:lnTo>
                    <a:pt x="158595" y="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Donut 27"/>
            <p:cNvSpPr/>
            <p:nvPr/>
          </p:nvSpPr>
          <p:spPr>
            <a:xfrm rot="20695255">
              <a:off x="3596341" y="2824396"/>
              <a:ext cx="219844" cy="224678"/>
            </a:xfrm>
            <a:custGeom>
              <a:avLst/>
              <a:gdLst/>
              <a:ahLst/>
              <a:cxnLst/>
              <a:rect l="l" t="t" r="r" b="b"/>
              <a:pathLst>
                <a:path w="219844" h="224678">
                  <a:moveTo>
                    <a:pt x="157685" y="31271"/>
                  </a:moveTo>
                  <a:cubicBezTo>
                    <a:pt x="150741" y="28334"/>
                    <a:pt x="143107" y="26710"/>
                    <a:pt x="135093" y="26710"/>
                  </a:cubicBezTo>
                  <a:cubicBezTo>
                    <a:pt x="103038" y="26710"/>
                    <a:pt x="77052" y="52696"/>
                    <a:pt x="77052" y="84751"/>
                  </a:cubicBezTo>
                  <a:cubicBezTo>
                    <a:pt x="77052" y="116806"/>
                    <a:pt x="103038" y="142792"/>
                    <a:pt x="135093" y="142792"/>
                  </a:cubicBezTo>
                  <a:cubicBezTo>
                    <a:pt x="167148" y="142792"/>
                    <a:pt x="193134" y="116806"/>
                    <a:pt x="193134" y="84751"/>
                  </a:cubicBezTo>
                  <a:cubicBezTo>
                    <a:pt x="193134" y="60710"/>
                    <a:pt x="178517" y="40082"/>
                    <a:pt x="157685" y="31271"/>
                  </a:cubicBezTo>
                  <a:close/>
                  <a:moveTo>
                    <a:pt x="168082" y="6660"/>
                  </a:moveTo>
                  <a:cubicBezTo>
                    <a:pt x="198500" y="19526"/>
                    <a:pt x="219844" y="49646"/>
                    <a:pt x="219844" y="84751"/>
                  </a:cubicBezTo>
                  <a:cubicBezTo>
                    <a:pt x="219844" y="131558"/>
                    <a:pt x="181900" y="169502"/>
                    <a:pt x="135093" y="169502"/>
                  </a:cubicBezTo>
                  <a:cubicBezTo>
                    <a:pt x="118969" y="169502"/>
                    <a:pt x="103896" y="164999"/>
                    <a:pt x="91834" y="155918"/>
                  </a:cubicBezTo>
                  <a:lnTo>
                    <a:pt x="75907" y="171845"/>
                  </a:lnTo>
                  <a:lnTo>
                    <a:pt x="94287" y="190225"/>
                  </a:lnTo>
                  <a:cubicBezTo>
                    <a:pt x="100658" y="196597"/>
                    <a:pt x="100658" y="206926"/>
                    <a:pt x="94287" y="213298"/>
                  </a:cubicBezTo>
                  <a:cubicBezTo>
                    <a:pt x="87915" y="219670"/>
                    <a:pt x="77585" y="219670"/>
                    <a:pt x="71214" y="213298"/>
                  </a:cubicBezTo>
                  <a:lnTo>
                    <a:pt x="52834" y="194918"/>
                  </a:lnTo>
                  <a:cubicBezTo>
                    <a:pt x="42914" y="204837"/>
                    <a:pt x="32993" y="214758"/>
                    <a:pt x="23073" y="224678"/>
                  </a:cubicBezTo>
                  <a:cubicBezTo>
                    <a:pt x="16701" y="231049"/>
                    <a:pt x="6372" y="231049"/>
                    <a:pt x="0" y="224678"/>
                  </a:cubicBezTo>
                  <a:lnTo>
                    <a:pt x="2" y="224678"/>
                  </a:lnTo>
                  <a:cubicBezTo>
                    <a:pt x="-6370" y="218306"/>
                    <a:pt x="-6370" y="207977"/>
                    <a:pt x="2" y="201605"/>
                  </a:cubicBezTo>
                  <a:lnTo>
                    <a:pt x="29762" y="171845"/>
                  </a:lnTo>
                  <a:cubicBezTo>
                    <a:pt x="23013" y="165096"/>
                    <a:pt x="16264" y="158346"/>
                    <a:pt x="9515" y="151597"/>
                  </a:cubicBezTo>
                  <a:cubicBezTo>
                    <a:pt x="3143" y="145225"/>
                    <a:pt x="3143" y="134896"/>
                    <a:pt x="9515" y="128524"/>
                  </a:cubicBezTo>
                  <a:lnTo>
                    <a:pt x="9514" y="128525"/>
                  </a:lnTo>
                  <a:cubicBezTo>
                    <a:pt x="15886" y="122154"/>
                    <a:pt x="26216" y="122154"/>
                    <a:pt x="32587" y="128525"/>
                  </a:cubicBezTo>
                  <a:lnTo>
                    <a:pt x="52834" y="148772"/>
                  </a:lnTo>
                  <a:lnTo>
                    <a:pt x="67820" y="133786"/>
                  </a:lnTo>
                  <a:cubicBezTo>
                    <a:pt x="56376" y="120674"/>
                    <a:pt x="50342" y="103417"/>
                    <a:pt x="50342" y="84751"/>
                  </a:cubicBezTo>
                  <a:cubicBezTo>
                    <a:pt x="50342" y="37944"/>
                    <a:pt x="88286" y="0"/>
                    <a:pt x="135093" y="0"/>
                  </a:cubicBezTo>
                  <a:cubicBezTo>
                    <a:pt x="146795" y="0"/>
                    <a:pt x="157942" y="2372"/>
                    <a:pt x="168082" y="66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6"/>
            <p:cNvSpPr/>
            <p:nvPr/>
          </p:nvSpPr>
          <p:spPr>
            <a:xfrm rot="1795255">
              <a:off x="3289052" y="2233474"/>
              <a:ext cx="236845" cy="424620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7"/>
            <p:cNvSpPr/>
            <p:nvPr/>
          </p:nvSpPr>
          <p:spPr>
            <a:xfrm rot="20695255">
              <a:off x="3066700" y="3575906"/>
              <a:ext cx="284381" cy="245417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6"/>
            <p:cNvSpPr>
              <a:spLocks noChangeAspect="1"/>
            </p:cNvSpPr>
            <p:nvPr/>
          </p:nvSpPr>
          <p:spPr>
            <a:xfrm rot="1795255">
              <a:off x="3308926" y="3001968"/>
              <a:ext cx="105549" cy="423157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7"/>
            <p:cNvSpPr/>
            <p:nvPr/>
          </p:nvSpPr>
          <p:spPr>
            <a:xfrm rot="20695255">
              <a:off x="3139926" y="1944469"/>
              <a:ext cx="238654" cy="18331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Rectangle 36"/>
            <p:cNvSpPr/>
            <p:nvPr/>
          </p:nvSpPr>
          <p:spPr>
            <a:xfrm rot="20695255">
              <a:off x="3594049" y="2058933"/>
              <a:ext cx="226819" cy="189603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16"/>
            <p:cNvSpPr/>
            <p:nvPr/>
          </p:nvSpPr>
          <p:spPr>
            <a:xfrm rot="20695255">
              <a:off x="2623362" y="3668099"/>
              <a:ext cx="252529" cy="165966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785918" y="2571750"/>
            <a:ext cx="1203088" cy="1373937"/>
            <a:chOff x="1937906" y="2024163"/>
            <a:chExt cx="1203088" cy="1373937"/>
          </a:xfrm>
        </p:grpSpPr>
        <p:sp>
          <p:nvSpPr>
            <p:cNvPr id="24" name="Isosceles Triangle 30"/>
            <p:cNvSpPr/>
            <p:nvPr/>
          </p:nvSpPr>
          <p:spPr>
            <a:xfrm rot="18794210">
              <a:off x="2787697" y="1863364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30"/>
            <p:cNvSpPr/>
            <p:nvPr/>
          </p:nvSpPr>
          <p:spPr>
            <a:xfrm rot="18794210">
              <a:off x="2171381" y="286163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Isosceles Triangle 30"/>
            <p:cNvSpPr/>
            <p:nvPr/>
          </p:nvSpPr>
          <p:spPr>
            <a:xfrm rot="18794210">
              <a:off x="2098705" y="3044803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Isosceles Triangle 30"/>
            <p:cNvSpPr/>
            <p:nvPr/>
          </p:nvSpPr>
          <p:spPr>
            <a:xfrm rot="18794210">
              <a:off x="2722704" y="206129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85784" y="1714494"/>
            <a:ext cx="1801512" cy="1453434"/>
            <a:chOff x="-301346" y="798533"/>
            <a:chExt cx="2131281" cy="1453434"/>
          </a:xfrm>
        </p:grpSpPr>
        <p:sp>
          <p:nvSpPr>
            <p:cNvPr id="9" name="Freeform 8"/>
            <p:cNvSpPr/>
            <p:nvPr/>
          </p:nvSpPr>
          <p:spPr>
            <a:xfrm rot="2062115">
              <a:off x="729413" y="1132447"/>
              <a:ext cx="1100522" cy="1119520"/>
            </a:xfrm>
            <a:custGeom>
              <a:avLst/>
              <a:gdLst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519208 h 1119520"/>
                <a:gd name="connsiteX16" fmla="*/ 53230 w 1117102"/>
                <a:gd name="connsiteY16" fmla="*/ 504961 h 1119520"/>
                <a:gd name="connsiteX17" fmla="*/ 163187 w 1117102"/>
                <a:gd name="connsiteY17" fmla="*/ 352712 h 1119520"/>
                <a:gd name="connsiteX18" fmla="*/ 280970 w 1117102"/>
                <a:gd name="connsiteY18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580 w 1117102"/>
                <a:gd name="connsiteY14" fmla="*/ 519208 h 1119520"/>
                <a:gd name="connsiteX15" fmla="*/ 53230 w 1117102"/>
                <a:gd name="connsiteY15" fmla="*/ 504961 h 1119520"/>
                <a:gd name="connsiteX16" fmla="*/ 163187 w 1117102"/>
                <a:gd name="connsiteY16" fmla="*/ 352712 h 1119520"/>
                <a:gd name="connsiteX17" fmla="*/ 280970 w 1117102"/>
                <a:gd name="connsiteY17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64390 w 1100522"/>
                <a:gd name="connsiteY0" fmla="*/ 263948 h 1119520"/>
                <a:gd name="connsiteX1" fmla="*/ 689808 w 1100522"/>
                <a:gd name="connsiteY1" fmla="*/ 20162 h 1119520"/>
                <a:gd name="connsiteX2" fmla="*/ 759287 w 1100522"/>
                <a:gd name="connsiteY2" fmla="*/ 4813 h 1119520"/>
                <a:gd name="connsiteX3" fmla="*/ 790240 w 1100522"/>
                <a:gd name="connsiteY3" fmla="*/ 75346 h 1119520"/>
                <a:gd name="connsiteX4" fmla="*/ 572341 w 1100522"/>
                <a:gd name="connsiteY4" fmla="*/ 372448 h 1119520"/>
                <a:gd name="connsiteX5" fmla="*/ 921951 w 1100522"/>
                <a:gd name="connsiteY5" fmla="*/ 341435 h 1119520"/>
                <a:gd name="connsiteX6" fmla="*/ 1009353 w 1100522"/>
                <a:gd name="connsiteY6" fmla="*/ 516239 h 1119520"/>
                <a:gd name="connsiteX7" fmla="*/ 1017811 w 1100522"/>
                <a:gd name="connsiteY7" fmla="*/ 702321 h 1119520"/>
                <a:gd name="connsiteX8" fmla="*/ 998075 w 1100522"/>
                <a:gd name="connsiteY8" fmla="*/ 913779 h 1119520"/>
                <a:gd name="connsiteX9" fmla="*/ 989617 w 1100522"/>
                <a:gd name="connsiteY9" fmla="*/ 1054750 h 1119520"/>
                <a:gd name="connsiteX10" fmla="*/ 242468 w 1100522"/>
                <a:gd name="connsiteY10" fmla="*/ 1066027 h 1119520"/>
                <a:gd name="connsiteX11" fmla="*/ 6911 w 1100522"/>
                <a:gd name="connsiteY11" fmla="*/ 992277 h 1119520"/>
                <a:gd name="connsiteX12" fmla="*/ 0 w 1100522"/>
                <a:gd name="connsiteY12" fmla="*/ 519208 h 1119520"/>
                <a:gd name="connsiteX13" fmla="*/ 36650 w 1100522"/>
                <a:gd name="connsiteY13" fmla="*/ 504961 h 1119520"/>
                <a:gd name="connsiteX14" fmla="*/ 146607 w 1100522"/>
                <a:gd name="connsiteY14" fmla="*/ 352712 h 1119520"/>
                <a:gd name="connsiteX15" fmla="*/ 264390 w 1100522"/>
                <a:gd name="connsiteY15" fmla="*/ 263948 h 111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0522" h="1119520">
                  <a:moveTo>
                    <a:pt x="264390" y="263948"/>
                  </a:moveTo>
                  <a:cubicBezTo>
                    <a:pt x="381257" y="190131"/>
                    <a:pt x="502300" y="148084"/>
                    <a:pt x="689808" y="20162"/>
                  </a:cubicBezTo>
                  <a:cubicBezTo>
                    <a:pt x="726679" y="1841"/>
                    <a:pt x="735351" y="-5755"/>
                    <a:pt x="759287" y="4813"/>
                  </a:cubicBezTo>
                  <a:cubicBezTo>
                    <a:pt x="781648" y="17423"/>
                    <a:pt x="787052" y="43633"/>
                    <a:pt x="790240" y="75346"/>
                  </a:cubicBezTo>
                  <a:cubicBezTo>
                    <a:pt x="775103" y="234834"/>
                    <a:pt x="383440" y="362110"/>
                    <a:pt x="572341" y="372448"/>
                  </a:cubicBezTo>
                  <a:cubicBezTo>
                    <a:pt x="705794" y="359291"/>
                    <a:pt x="777220" y="346134"/>
                    <a:pt x="921951" y="341435"/>
                  </a:cubicBezTo>
                  <a:cubicBezTo>
                    <a:pt x="1053524" y="343314"/>
                    <a:pt x="1075140" y="426957"/>
                    <a:pt x="1009353" y="516239"/>
                  </a:cubicBezTo>
                  <a:cubicBezTo>
                    <a:pt x="1092056" y="520938"/>
                    <a:pt x="1160663" y="649692"/>
                    <a:pt x="1017811" y="702321"/>
                  </a:cubicBezTo>
                  <a:cubicBezTo>
                    <a:pt x="1154083" y="786904"/>
                    <a:pt x="1076080" y="894043"/>
                    <a:pt x="998075" y="913779"/>
                  </a:cubicBezTo>
                  <a:cubicBezTo>
                    <a:pt x="1063862" y="972986"/>
                    <a:pt x="1056344" y="1018097"/>
                    <a:pt x="989617" y="1054750"/>
                  </a:cubicBezTo>
                  <a:cubicBezTo>
                    <a:pt x="841597" y="1115838"/>
                    <a:pt x="459094" y="1158129"/>
                    <a:pt x="242468" y="1066027"/>
                  </a:cubicBezTo>
                  <a:cubicBezTo>
                    <a:pt x="142822" y="1031908"/>
                    <a:pt x="78047" y="996188"/>
                    <a:pt x="6911" y="992277"/>
                  </a:cubicBezTo>
                  <a:lnTo>
                    <a:pt x="0" y="519208"/>
                  </a:lnTo>
                  <a:cubicBezTo>
                    <a:pt x="9193" y="517763"/>
                    <a:pt x="20149" y="513929"/>
                    <a:pt x="36650" y="504961"/>
                  </a:cubicBezTo>
                  <a:cubicBezTo>
                    <a:pt x="57325" y="453272"/>
                    <a:pt x="83170" y="410510"/>
                    <a:pt x="146607" y="352712"/>
                  </a:cubicBezTo>
                  <a:cubicBezTo>
                    <a:pt x="186942" y="316689"/>
                    <a:pt x="225434" y="288554"/>
                    <a:pt x="264390" y="263948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6" name="Rectangle 55"/>
            <p:cNvSpPr/>
            <p:nvPr/>
          </p:nvSpPr>
          <p:spPr>
            <a:xfrm rot="2088680">
              <a:off x="500187" y="1191785"/>
              <a:ext cx="251778" cy="561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7" name="Rectangle 56"/>
            <p:cNvSpPr/>
            <p:nvPr/>
          </p:nvSpPr>
          <p:spPr>
            <a:xfrm rot="2088680">
              <a:off x="-301346" y="798533"/>
              <a:ext cx="895191" cy="730615"/>
            </a:xfrm>
            <a:custGeom>
              <a:avLst/>
              <a:gdLst/>
              <a:ahLst/>
              <a:cxnLst/>
              <a:rect l="l" t="t" r="r" b="b"/>
              <a:pathLst>
                <a:path w="895191" h="730615">
                  <a:moveTo>
                    <a:pt x="0" y="0"/>
                  </a:moveTo>
                  <a:lnTo>
                    <a:pt x="895191" y="0"/>
                  </a:lnTo>
                  <a:lnTo>
                    <a:pt x="895191" y="730615"/>
                  </a:lnTo>
                  <a:lnTo>
                    <a:pt x="508005" y="73061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490431" y="1573495"/>
              <a:ext cx="94897" cy="948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3214678" y="0"/>
            <a:ext cx="5929322" cy="60722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 pengelolaan dan pelayanan Informasi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000" dirty="0"/>
              <a:t>    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 Desa, Pemerintah Desa dapat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000" dirty="0"/>
              <a:t>    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berkoordinasi dengan Pemerintah Daerah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000" dirty="0"/>
              <a:t>    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Kabupaten.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 rangka peningkatan kualitas layanan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informasi publik Desa PPID Desa berhak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000" dirty="0"/>
              <a:t>    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mendapatkan pengembangkan kapasitas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000" dirty="0"/>
              <a:t>    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pejabat fungsional dan/atau petugas  informasi   dari Pemerintah Daerah Kabupaten.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Pemeritah Daerah Kabupaten wajib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000" dirty="0"/>
              <a:t>    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memfasilitasi  Pemerintah Desa dalam rangka membangun dan mengembangkan Sistem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000" dirty="0"/>
              <a:t>    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 Desa.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5720" y="139469"/>
            <a:ext cx="271464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b="1" dirty="0"/>
              <a:t>Koordinasi &amp; Fasilitasi </a:t>
            </a:r>
            <a:br>
              <a:rPr lang="id-ID" b="1" dirty="0"/>
            </a:br>
            <a:r>
              <a:rPr lang="id-ID" b="1" dirty="0"/>
              <a:t>Pemkab ke Pemdes</a:t>
            </a:r>
          </a:p>
          <a:p>
            <a:pPr algn="ctr"/>
            <a:endParaRPr lang="id-ID" sz="1600" b="1" i="1" dirty="0"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id-ID" sz="1600" b="1" i="1" dirty="0">
                <a:latin typeface="Cordia New" pitchFamily="34" charset="-34"/>
                <a:cs typeface="Cordia New" pitchFamily="34" charset="-34"/>
              </a:rPr>
              <a:t>Kecamatan/ PPID Utama Kabupaten</a:t>
            </a:r>
            <a:endParaRPr lang="id-ID" sz="2000" i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7652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/>
              <a:t>PERDES PELAYANAN INFORMASI PUBLIK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60" y="1142990"/>
            <a:ext cx="421484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MENUNJUK  PPID DAN ATASAN PPID </a:t>
            </a:r>
          </a:p>
          <a:p>
            <a:pPr algn="ctr"/>
            <a:r>
              <a:rPr lang="id-ID" dirty="0"/>
              <a:t>Melalui Surat Keputusan Kepala Desa</a:t>
            </a:r>
          </a:p>
          <a:p>
            <a:pPr algn="ctr"/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500312"/>
            <a:ext cx="2571768" cy="1600438"/>
          </a:xfrm>
          <a:prstGeom prst="rect">
            <a:avLst/>
          </a:prstGeom>
          <a:solidFill>
            <a:srgbClr val="E62949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Kepala Desa</a:t>
            </a:r>
          </a:p>
          <a:p>
            <a:pPr algn="ctr"/>
            <a:r>
              <a:rPr lang="id-ID" sz="1400" dirty="0"/>
              <a:t>(Atasan PPID):</a:t>
            </a:r>
          </a:p>
          <a:p>
            <a:pPr algn="ctr"/>
            <a:endParaRPr lang="id-ID" sz="1400" dirty="0"/>
          </a:p>
          <a:p>
            <a:pPr marL="266700" indent="-266700"/>
            <a:r>
              <a:rPr lang="id-ID" sz="1400" dirty="0"/>
              <a:t>     sebagai Termohon apabila terjadi sengketa informasi di Komisi Informasi</a:t>
            </a:r>
          </a:p>
          <a:p>
            <a:endParaRPr lang="id-ID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2500312"/>
            <a:ext cx="2928958" cy="1815882"/>
          </a:xfrm>
          <a:prstGeom prst="rect">
            <a:avLst/>
          </a:prstGeom>
          <a:solidFill>
            <a:srgbClr val="E62949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Sekretaris Desa</a:t>
            </a:r>
          </a:p>
          <a:p>
            <a:pPr algn="ctr"/>
            <a:r>
              <a:rPr lang="id-ID" sz="1400" dirty="0"/>
              <a:t>(PPID)</a:t>
            </a:r>
          </a:p>
          <a:p>
            <a:pPr algn="ctr"/>
            <a:endParaRPr lang="id-ID" sz="1400" dirty="0"/>
          </a:p>
          <a:p>
            <a:pPr marL="171450" indent="-171450"/>
            <a:r>
              <a:rPr lang="id-ID" sz="1400" dirty="0"/>
              <a:t>   pejabat yang bertanggung jawab </a:t>
            </a:r>
          </a:p>
          <a:p>
            <a:pPr marL="171450" indent="-171450"/>
            <a:r>
              <a:rPr lang="id-ID" sz="1400" dirty="0"/>
              <a:t>  di bidang penyimpanan,</a:t>
            </a:r>
          </a:p>
          <a:p>
            <a:pPr marL="95250"/>
            <a:r>
              <a:rPr lang="id-ID" sz="1400" dirty="0"/>
              <a:t>pendokumentasian, penyediaan   dan/atau pelayanan Informasi</a:t>
            </a:r>
          </a:p>
          <a:p>
            <a:pPr marL="95250"/>
            <a:r>
              <a:rPr lang="id-ID" sz="1400" dirty="0"/>
              <a:t>Publik Desa</a:t>
            </a:r>
          </a:p>
        </p:txBody>
      </p:sp>
      <p:sp>
        <p:nvSpPr>
          <p:cNvPr id="7" name="Down Arrow 6"/>
          <p:cNvSpPr/>
          <p:nvPr/>
        </p:nvSpPr>
        <p:spPr>
          <a:xfrm>
            <a:off x="4357686" y="785800"/>
            <a:ext cx="214314" cy="35719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Down Arrow 7"/>
          <p:cNvSpPr/>
          <p:nvPr/>
        </p:nvSpPr>
        <p:spPr>
          <a:xfrm>
            <a:off x="6286512" y="2071684"/>
            <a:ext cx="214314" cy="35719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Down Arrow 8"/>
          <p:cNvSpPr/>
          <p:nvPr/>
        </p:nvSpPr>
        <p:spPr>
          <a:xfrm>
            <a:off x="2786050" y="2071684"/>
            <a:ext cx="214314" cy="35719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8573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Stuktur  Organisasi PPID DESA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1802" y="1232288"/>
            <a:ext cx="342902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Atasan PPID</a:t>
            </a:r>
          </a:p>
          <a:p>
            <a:pPr algn="ctr"/>
            <a:r>
              <a:rPr lang="id-ID" dirty="0"/>
              <a:t>Kepala Desa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54" y="2089544"/>
            <a:ext cx="29289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PPID</a:t>
            </a:r>
          </a:p>
          <a:p>
            <a:pPr algn="ctr"/>
            <a:r>
              <a:rPr lang="id-ID" dirty="0"/>
              <a:t>Sekretaris Desa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857356" y="2946800"/>
            <a:ext cx="5857916" cy="11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1617047" y="3187109"/>
            <a:ext cx="48220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4403129" y="3187109"/>
            <a:ext cx="482207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7473374" y="3187109"/>
            <a:ext cx="482207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42976" y="3429007"/>
            <a:ext cx="1643074" cy="954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Bidang Pelayanan dan Dokumentasi Informasi</a:t>
            </a:r>
          </a:p>
          <a:p>
            <a:pPr algn="ctr"/>
            <a:r>
              <a:rPr lang="id-ID" sz="1400" dirty="0"/>
              <a:t>(Kaur umum)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14744" y="3429006"/>
            <a:ext cx="214314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Bidang Data </a:t>
            </a:r>
          </a:p>
          <a:p>
            <a:pPr algn="ctr"/>
            <a:r>
              <a:rPr lang="id-ID" sz="1400" dirty="0"/>
              <a:t>Klasifikasi Informasi</a:t>
            </a:r>
          </a:p>
          <a:p>
            <a:pPr algn="ctr"/>
            <a:r>
              <a:rPr lang="id-ID" sz="1400" dirty="0"/>
              <a:t>(Kaur Ekonomi</a:t>
            </a:r>
          </a:p>
          <a:p>
            <a:pPr algn="ctr"/>
            <a:r>
              <a:rPr lang="id-ID" sz="1400" dirty="0"/>
              <a:t> pembangunan)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58016" y="3476160"/>
            <a:ext cx="1857388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400" dirty="0"/>
              <a:t>Bidang Penyelesaian sengketa</a:t>
            </a:r>
          </a:p>
          <a:p>
            <a:pPr algn="ctr"/>
            <a:r>
              <a:rPr lang="id-ID" sz="1400" dirty="0"/>
              <a:t>(Kaur Kesra)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4546005" y="3187109"/>
            <a:ext cx="48220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7474963" y="3187109"/>
            <a:ext cx="48220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" idx="2"/>
          </p:cNvCxnSpPr>
          <p:nvPr/>
        </p:nvCxnSpPr>
        <p:spPr>
          <a:xfrm rot="5400000">
            <a:off x="4680457" y="1983686"/>
            <a:ext cx="210924" cy="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681247" y="2819693"/>
            <a:ext cx="210924" cy="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5108"/>
            <a:ext cx="9144000" cy="53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BCF02E-B099-4A28-7FC7-3DA46B407216}"/>
              </a:ext>
            </a:extLst>
          </p:cNvPr>
          <p:cNvSpPr txBox="1"/>
          <p:nvPr/>
        </p:nvSpPr>
        <p:spPr>
          <a:xfrm>
            <a:off x="1444487" y="0"/>
            <a:ext cx="6610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dirty="0"/>
              <a:t>Dasar Hukum </a:t>
            </a:r>
          </a:p>
          <a:p>
            <a:pPr algn="ctr"/>
            <a:r>
              <a:rPr lang="nn-NO" sz="2400" dirty="0"/>
              <a:t>Pelaksanaan Keterbukaan Informasi Publik</a:t>
            </a:r>
            <a:endParaRPr lang="en-ID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90E734-5C6A-1170-DC10-0E1387E307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711354"/>
              </p:ext>
            </p:extLst>
          </p:nvPr>
        </p:nvGraphicFramePr>
        <p:xfrm>
          <a:off x="522135" y="867346"/>
          <a:ext cx="8454888" cy="397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44216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4414" y="1285866"/>
            <a:ext cx="2657475" cy="2736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APAKAH INFORMASI PUBLIK DESA?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7752" y="1357304"/>
            <a:ext cx="4143404" cy="271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id-ID" sz="1500" dirty="0">
                <a:solidFill>
                  <a:srgbClr val="FF0000"/>
                </a:solidFill>
              </a:rPr>
              <a:t>Informasi Publik Desa adalah informasi yang dihasilkan, disimpan, dikelola, dikirim, </a:t>
            </a:r>
          </a:p>
          <a:p>
            <a:pPr algn="ctr"/>
            <a:r>
              <a:rPr lang="id-ID" sz="1500" dirty="0">
                <a:solidFill>
                  <a:srgbClr val="FF0000"/>
                </a:solidFill>
              </a:rPr>
              <a:t>dan/atau diterima oleh Pemerintah Desa yang berkaitan dengan penyelenggaraan Pemerintahan Desa, Pelaksanaan Pembangunan Desa, Pembinaan Kemasyarakatan Desa, dan </a:t>
            </a:r>
          </a:p>
          <a:p>
            <a:pPr algn="ctr"/>
            <a:r>
              <a:rPr lang="id-ID" sz="1500" dirty="0">
                <a:solidFill>
                  <a:srgbClr val="FF0000"/>
                </a:solidFill>
              </a:rPr>
              <a:t>Pemberdayaan Masyarakat Desa</a:t>
            </a:r>
            <a:endParaRPr 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9058" y="1650212"/>
            <a:ext cx="928694" cy="1778794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4678" y="285734"/>
            <a:ext cx="27146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dirty="0"/>
              <a:t>Pasal 1 Perki 1 Tahun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606" y="1142990"/>
            <a:ext cx="2793196" cy="26289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200" dirty="0"/>
              <a:t>INFORMASI PUBLIK DESA</a:t>
            </a:r>
          </a:p>
        </p:txBody>
      </p:sp>
      <p:sp>
        <p:nvSpPr>
          <p:cNvPr id="4" name="Rectangle 3"/>
          <p:cNvSpPr/>
          <p:nvPr/>
        </p:nvSpPr>
        <p:spPr>
          <a:xfrm>
            <a:off x="4757738" y="171451"/>
            <a:ext cx="4007644" cy="10215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Informasi Publik Desa</a:t>
            </a:r>
            <a:r>
              <a:rPr lang="en-US" sz="1200" dirty="0">
                <a:solidFill>
                  <a:schemeClr val="tx1"/>
                </a:solidFill>
              </a:rPr>
              <a:t> BERKALA</a:t>
            </a:r>
            <a:r>
              <a:rPr lang="id-ID" sz="1200" dirty="0">
                <a:solidFill>
                  <a:schemeClr val="tx1"/>
                </a:solidFill>
              </a:rPr>
              <a:t> adalah informasi publik Desa yang wajib disediakan dan diumumkan secara</a:t>
            </a:r>
          </a:p>
          <a:p>
            <a:pPr algn="ctr"/>
            <a:r>
              <a:rPr lang="id-ID" sz="1200" dirty="0">
                <a:solidFill>
                  <a:schemeClr val="tx1"/>
                </a:solidFill>
              </a:rPr>
              <a:t> berkala oleh PPID Desa melalui media informasi yang dimiliki Desa tanpa adanya permohonan Informasi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9198" y="1285866"/>
            <a:ext cx="4007644" cy="1021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informasi SERTA MERTA adalah informasi publik desa 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id-ID" sz="1200" dirty="0">
                <a:solidFill>
                  <a:schemeClr val="tx1"/>
                </a:solidFill>
              </a:rPr>
              <a:t>yang dapat mengancam hajat hidup orang banyak dan 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id-ID" sz="1200" dirty="0">
                <a:solidFill>
                  <a:schemeClr val="tx1"/>
                </a:solidFill>
              </a:rPr>
              <a:t>ketertiban umum yang wajib diumumkan secara luas 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id-ID" sz="1200" dirty="0">
                <a:solidFill>
                  <a:schemeClr val="tx1"/>
                </a:solidFill>
              </a:rPr>
              <a:t>kepada masyarakat desa melalui media infoamsi yang 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id-ID" sz="1200" dirty="0">
                <a:solidFill>
                  <a:schemeClr val="tx1"/>
                </a:solidFill>
              </a:rPr>
              <a:t>dimiliki desa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6314" y="2428874"/>
            <a:ext cx="4000527" cy="10715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1200" dirty="0">
                <a:solidFill>
                  <a:schemeClr val="tx1"/>
                </a:solidFill>
              </a:rPr>
              <a:t>Informasi Publik Desa </a:t>
            </a:r>
            <a:r>
              <a:rPr lang="en-US" sz="1200" b="1" dirty="0">
                <a:solidFill>
                  <a:schemeClr val="tx1"/>
                </a:solidFill>
              </a:rPr>
              <a:t>TERSEDIA SETIAP SAAT </a:t>
            </a:r>
            <a:endParaRPr lang="id-ID" sz="1200" b="1" dirty="0">
              <a:solidFill>
                <a:schemeClr val="tx1"/>
              </a:solidFill>
            </a:endParaRPr>
          </a:p>
          <a:p>
            <a:pPr lvl="0" algn="ctr"/>
            <a:r>
              <a:rPr lang="id-ID" sz="1200" dirty="0">
                <a:solidFill>
                  <a:schemeClr val="tx1"/>
                </a:solidFill>
              </a:rPr>
              <a:t>adalah informasi publik Desa yang wajib disedikan</a:t>
            </a:r>
          </a:p>
          <a:p>
            <a:pPr lvl="0" algn="ctr"/>
            <a:r>
              <a:rPr lang="id-ID" sz="1200" dirty="0">
                <a:solidFill>
                  <a:schemeClr val="tx1"/>
                </a:solidFill>
              </a:rPr>
              <a:t> Pemerintahan Desa dan diberikan melalui pengajuan </a:t>
            </a:r>
          </a:p>
          <a:p>
            <a:pPr lvl="0" algn="ctr"/>
            <a:r>
              <a:rPr lang="id-ID" sz="1200" dirty="0">
                <a:solidFill>
                  <a:schemeClr val="tx1"/>
                </a:solidFill>
              </a:rPr>
              <a:t>permohonan  informasi publik Desa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6314" y="3571882"/>
            <a:ext cx="4007644" cy="1021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id-ID" sz="1200" dirty="0">
                <a:solidFill>
                  <a:schemeClr val="tx1"/>
                </a:solidFill>
              </a:rPr>
              <a:t>Informasi yang </a:t>
            </a:r>
            <a:r>
              <a:rPr lang="en-US" sz="1200" b="1" dirty="0">
                <a:solidFill>
                  <a:schemeClr val="tx1"/>
                </a:solidFill>
              </a:rPr>
              <a:t>DIKECUALIKAN</a:t>
            </a:r>
            <a:r>
              <a:rPr lang="id-ID" sz="1200" dirty="0">
                <a:solidFill>
                  <a:schemeClr val="tx1"/>
                </a:solidFill>
              </a:rPr>
              <a:t> adalah informasi yang</a:t>
            </a:r>
          </a:p>
          <a:p>
            <a:pPr lvl="0" algn="ctr"/>
            <a:r>
              <a:rPr lang="id-ID" sz="1200" dirty="0">
                <a:solidFill>
                  <a:schemeClr val="tx1"/>
                </a:solidFill>
              </a:rPr>
              <a:t>dikecualikan dengan keputusan PPID Desa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86182" y="285734"/>
            <a:ext cx="914400" cy="85010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57620" y="1357304"/>
            <a:ext cx="914400" cy="85010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786182" y="2357436"/>
            <a:ext cx="914400" cy="85010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57620" y="3500444"/>
            <a:ext cx="914400" cy="85010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714362"/>
            <a:ext cx="8929718" cy="3897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/>
              <a:t>Meliputi:</a:t>
            </a:r>
          </a:p>
          <a:p>
            <a:endParaRPr lang="id-ID" sz="1400" dirty="0"/>
          </a:p>
          <a:p>
            <a:pPr marL="342900" indent="-342900">
              <a:buFont typeface="+mj-lt"/>
              <a:buAutoNum type="alphaLcPeriod"/>
            </a:pPr>
            <a:r>
              <a:rPr lang="id-ID" sz="1400" dirty="0"/>
              <a:t>alamat, visi misi, tugas dan fungsi, struktur organisasi, dan profil singkat pejabat desa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1400" dirty="0"/>
              <a:t>matriks Program atau kegiatan yang sedang dijalankan yang meliputi; nama program/kegiatan, jadwal</a:t>
            </a:r>
          </a:p>
          <a:p>
            <a:pPr marL="342900" indent="-342900"/>
            <a:r>
              <a:rPr lang="id-ID" sz="1400" dirty="0"/>
              <a:t>        waktu pelaksanaan, penanggungjawab sumber dan besaran anggaran;</a:t>
            </a:r>
          </a:p>
          <a:p>
            <a:pPr marL="342900" indent="-342900"/>
            <a:r>
              <a:rPr lang="id-ID" sz="1400" dirty="0"/>
              <a:t>c.    matriks Program masuk Desa yang meliputi program dari Pemerintah Pusat, Daerah Provinsi, Daerah </a:t>
            </a:r>
          </a:p>
          <a:p>
            <a:pPr marL="342900" indent="-342900"/>
            <a:r>
              <a:rPr lang="id-ID" sz="1400" dirty="0"/>
              <a:t>        Kabupaten, dan pihak ke 3 (tiga) serta data penerima bantuan program;</a:t>
            </a:r>
          </a:p>
          <a:p>
            <a:pPr marL="342900" indent="-342900"/>
            <a:r>
              <a:rPr lang="id-ID" sz="1400" dirty="0"/>
              <a:t>d.    dokumen Rencana Pembangunan Jangka Menengah Desa, Rencana Kerja Pemerintah Desa dan Daftar Usulan Rencana Kerja Pemerintah dan Anggaran Pendapatan dan Belanja Desa;</a:t>
            </a:r>
          </a:p>
          <a:p>
            <a:pPr marL="342900" indent="-342900"/>
            <a:r>
              <a:rPr lang="id-ID" sz="1400" dirty="0"/>
              <a:t>e.    peraturan Desa tentang Anggaran Pendapatan dan Belanja Desa tahun berjalan;</a:t>
            </a:r>
          </a:p>
          <a:p>
            <a:pPr marL="342900" indent="-342900"/>
            <a:r>
              <a:rPr lang="id-ID" sz="1400" dirty="0"/>
              <a:t>f.     Laporan Kinerja Pemerintah Desa yang meliputi paling sedikit: laporan penyelenggaraan Pemerintahan </a:t>
            </a:r>
          </a:p>
          <a:p>
            <a:pPr marL="342900" indent="-342900"/>
            <a:r>
              <a:rPr lang="id-ID" sz="1400" dirty="0"/>
              <a:t>       Desa akhir tahun anggaran; dan/atau laporan penyelenggaraan Pemerintahan Desa akhir masa jabatan;</a:t>
            </a:r>
          </a:p>
          <a:p>
            <a:pPr marL="342900" indent="-342900"/>
            <a:r>
              <a:rPr lang="id-ID" sz="1400" dirty="0"/>
              <a:t>g.    Laporan Keuangan Pemerintah Desa yang paling sedikit terdiri atas: laporan realisasi Anggaran Pendapatan dan Belanja Desa, laporan realisasi kegiatan, kegiatan yang belum selesai dan/atau tidak terlaksana,</a:t>
            </a:r>
          </a:p>
          <a:p>
            <a:pPr marL="342900" indent="-342900"/>
            <a:r>
              <a:rPr lang="id-ID" sz="1400" dirty="0"/>
              <a:t>       sisa anggaran; dan alamat pengaduan;</a:t>
            </a:r>
          </a:p>
          <a:p>
            <a:pPr marL="342900" indent="-342900"/>
            <a:r>
              <a:rPr lang="id-ID" sz="1400" dirty="0"/>
              <a:t>h.    daftar peraturan dan rancangan peraturan Pemerintah Desa; dan</a:t>
            </a:r>
          </a:p>
          <a:p>
            <a:pPr marL="342900" indent="-342900"/>
            <a:r>
              <a:rPr lang="id-ID" sz="1400" dirty="0"/>
              <a:t>i.     informasi tentang hak dan tata cara mendapatkan Informasi Publik Desa.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2" y="171376"/>
            <a:ext cx="871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/>
              <a:t>INFORMASI PUBLIK DESA YANG DISEDIAKAN SECARA BERKALA: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858"/>
            <a:ext cx="8001056" cy="35394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d-ID" sz="1600" b="1" dirty="0"/>
              <a:t>INFORMASI  YANG SERTA MERTA:</a:t>
            </a:r>
          </a:p>
          <a:p>
            <a:pPr lvl="0"/>
            <a:endParaRPr lang="id-ID" sz="1600" dirty="0"/>
          </a:p>
          <a:p>
            <a:pPr lvl="0"/>
            <a:r>
              <a:rPr lang="id-ID" sz="1600" dirty="0"/>
              <a:t>Setiap Badan Publik Desa yang memiliki kewenangan atas suatu informasi yang dapat mengancam hajat hidup orang banyak dan ketertiban umum meliputi antara lain: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600" dirty="0"/>
              <a:t>informasi tentang bencana alam seperti kekeringan, kebakaran hutan karena faktor alam, hama penyakit tanaman, epidemik, wabah, kejadian luar biasa;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600" dirty="0"/>
              <a:t>informasi tentang keadaan bencana non-alam seperti pencemaran lingkungan;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600" dirty="0"/>
              <a:t>bencana sosial seperti kerusuhan sosial, konflik sosial antar kelompok atau antar </a:t>
            </a:r>
          </a:p>
          <a:p>
            <a:pPr marL="171450" lvl="0" indent="-171450"/>
            <a:r>
              <a:rPr lang="id-ID" sz="1600" dirty="0"/>
              <a:t>   komunitas masyarakat dan teror;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600" dirty="0"/>
              <a:t>informasi tentang jenis, persebaran dan daerah yang menjadi sumber penyakit yang berpotensi menular;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600" dirty="0"/>
              <a:t>informasi tentang racun pada bahan makanan yang dikonsumsi oleh masyarakat;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600" dirty="0"/>
              <a:t>informasi tentang rencana gangguan terhadap utilitas publik.</a:t>
            </a:r>
          </a:p>
          <a:p>
            <a:endParaRPr lang="id-ID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85763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Potensi bahaya, pihak terdampak, prosedur evakuasi, cara mendapatkan </a:t>
            </a:r>
          </a:p>
          <a:p>
            <a:pPr algn="ctr"/>
            <a:r>
              <a:rPr lang="id-ID" dirty="0"/>
              <a:t>bantuan, cara menghindari  bahaya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24"/>
          </a:xfrm>
        </p:spPr>
        <p:txBody>
          <a:bodyPr/>
          <a:lstStyle/>
          <a:p>
            <a:r>
              <a:rPr lang="id-ID" sz="3000" dirty="0"/>
              <a:t>Informasi yang tersedia setiap saat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714362"/>
            <a:ext cx="86439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id-ID" sz="1600" dirty="0"/>
              <a:t>Daftar Informasi Publik Desa yang paling sedikit berisi ringkasan isi informasi, pejabat/unit yang menguasai informasi, penanggungjawab pembuatan/penerbitan informasi, waktu </a:t>
            </a:r>
          </a:p>
          <a:p>
            <a:pPr marL="342900" indent="-342900"/>
            <a:r>
              <a:rPr lang="id-ID" sz="1600" dirty="0"/>
              <a:t>      dan tempat pembuatan informasi, format informasi yang tersedia, jangka waktu </a:t>
            </a:r>
          </a:p>
          <a:p>
            <a:pPr marL="342900" indent="-342900"/>
            <a:r>
              <a:rPr lang="id-ID" sz="1600" dirty="0"/>
              <a:t>      Penyimpanan atau masa retensi arsip;</a:t>
            </a:r>
          </a:p>
          <a:p>
            <a:pPr marL="342900" indent="-342900">
              <a:buAutoNum type="alphaLcPeriod" startAt="2"/>
            </a:pPr>
            <a:r>
              <a:rPr lang="id-ID" sz="1600" dirty="0"/>
              <a:t>informasi tentang Peraturan Desa,  Peraturan Bersama Kepala Desa, Peraturan Kepala </a:t>
            </a:r>
          </a:p>
          <a:p>
            <a:pPr marL="342900" indent="-342900"/>
            <a:r>
              <a:rPr lang="id-ID" sz="1600" dirty="0"/>
              <a:t>      Desa, Keputusan Badan Permusyawaratan Desa yang paling sedikit terdiri atas: dokumen pendukung kajian atau pertimbangan yang mendasari terbitnya peraturan dan/atau </a:t>
            </a:r>
          </a:p>
          <a:p>
            <a:pPr marL="342900" indent="-342900"/>
            <a:r>
              <a:rPr lang="id-ID" sz="1600" dirty="0"/>
              <a:t>      keputusan tersebut, peraturan dan/atau keputusan dari berbagai pihak,  risalah rapat dari proses pembentukan  peraturan dan/atau keputusan tersebut, rancangan peraturan dan/</a:t>
            </a:r>
          </a:p>
          <a:p>
            <a:pPr marL="342900" indent="-342900"/>
            <a:r>
              <a:rPr lang="id-ID" sz="1600" dirty="0"/>
              <a:t>      atau keputusan tersebut, tahap perumusan peraturan dan/atau keputusan, peraturan dan/atau keputusan yang telah diterbitkan.</a:t>
            </a:r>
          </a:p>
          <a:p>
            <a:pPr marL="342900" indent="-342900"/>
            <a:r>
              <a:rPr lang="id-ID" sz="1600" dirty="0"/>
              <a:t>c.   seluruh dokumen Informasi Publik Desa Berkala wajib disediakan;</a:t>
            </a:r>
          </a:p>
          <a:p>
            <a:pPr marL="342900" indent="-342900"/>
            <a:r>
              <a:rPr lang="id-ID" sz="1600" dirty="0"/>
              <a:t>d.   profil lengkap Kepala Desa dan Perangkat Desa, profil Desa;</a:t>
            </a:r>
          </a:p>
          <a:p>
            <a:pPr marL="342900" indent="-342900"/>
            <a:r>
              <a:rPr lang="id-ID" sz="1600" dirty="0"/>
              <a:t>e.   surat perjanjian dengan pihak ketiga berikut dokumen pendukungnya;</a:t>
            </a:r>
          </a:p>
          <a:p>
            <a:pPr marL="342900" indent="-342900"/>
            <a:endParaRPr lang="id-ID" sz="1600" dirty="0"/>
          </a:p>
          <a:p>
            <a:pPr marL="342900" indent="-342900"/>
            <a:endParaRPr lang="id-ID" sz="1600" dirty="0"/>
          </a:p>
          <a:p>
            <a:pPr marL="342900" indent="-342900"/>
            <a:endParaRPr lang="id-ID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3920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 startAt="6"/>
            </a:pPr>
            <a:r>
              <a:rPr lang="id-ID" sz="1600" dirty="0"/>
              <a:t>surat menyurat pimpinan atau pejabat Pemerintah Desa dalam rangka pelaksanaan tugas </a:t>
            </a:r>
          </a:p>
          <a:p>
            <a:pPr marL="342900" indent="-342900"/>
            <a:r>
              <a:rPr lang="id-ID" sz="1600" dirty="0"/>
              <a:t>       pokok dan fungsinya;</a:t>
            </a:r>
          </a:p>
          <a:p>
            <a:pPr marL="342900" indent="-342900"/>
            <a:r>
              <a:rPr lang="id-ID" sz="1600" dirty="0"/>
              <a:t>g.    data perbendaharaan atau inventaris;</a:t>
            </a:r>
          </a:p>
          <a:p>
            <a:pPr marL="342900" indent="-342900"/>
            <a:r>
              <a:rPr lang="id-ID" sz="1600" dirty="0"/>
              <a:t>h.    informasi mengenai proses dan penetapan pemilihan kepala Desa;</a:t>
            </a:r>
          </a:p>
          <a:p>
            <a:pPr marL="342900" indent="-342900"/>
            <a:r>
              <a:rPr lang="id-ID" sz="1600" dirty="0"/>
              <a:t>i.     berita acara hasil musyawarah Badan Permusyawaratan Desa, Musyawarah Desa dan </a:t>
            </a:r>
          </a:p>
          <a:p>
            <a:pPr marL="342900" indent="-342900"/>
            <a:r>
              <a:rPr lang="id-ID" sz="1600" dirty="0"/>
              <a:t>       Musyawarah Perencanaan Pembangunan Desa;</a:t>
            </a:r>
          </a:p>
          <a:p>
            <a:pPr marL="342900" indent="-342900"/>
            <a:r>
              <a:rPr lang="id-ID" sz="1600" dirty="0"/>
              <a:t>j.     informasi mengenai kegiatan pelayanan Informasi Publik yang dilaksanakan, sarana dan </a:t>
            </a:r>
          </a:p>
          <a:p>
            <a:pPr marL="342900" indent="-342900"/>
            <a:r>
              <a:rPr lang="id-ID" sz="1600" dirty="0"/>
              <a:t>       prasarana layanan Informasi Publik yang dimiliki beserta kondisinya, sumber daya manusia </a:t>
            </a:r>
          </a:p>
          <a:p>
            <a:pPr marL="342900" indent="-342900"/>
            <a:r>
              <a:rPr lang="id-ID" sz="1600" dirty="0"/>
              <a:t>       yang  menangani layanan Informasi Publik beserta kualifikasinya, anggaran layanan Informasi Publik  serta laporan penggunaannya;</a:t>
            </a:r>
          </a:p>
          <a:p>
            <a:pPr marL="342900" indent="-342900">
              <a:buAutoNum type="alphaLcPeriod" startAt="12"/>
            </a:pPr>
            <a:r>
              <a:rPr lang="id-ID" sz="1600" dirty="0"/>
              <a:t>Informasi Publik Desa lainnya yang telah dinyatakan terbuka bagi masyarakat berdasarkan </a:t>
            </a:r>
          </a:p>
          <a:p>
            <a:pPr marL="342900" indent="-342900"/>
            <a:r>
              <a:rPr lang="id-ID" sz="1600" dirty="0"/>
              <a:t>        mekanisme keberatan dan/atau penyelesaian sengketa di Komisi Informasi dan proses hukum </a:t>
            </a:r>
          </a:p>
          <a:p>
            <a:pPr marL="342900" indent="-342900"/>
            <a:r>
              <a:rPr lang="id-ID" sz="1600" dirty="0"/>
              <a:t>       lainnya;</a:t>
            </a:r>
          </a:p>
          <a:p>
            <a:pPr marL="342900" indent="-342900"/>
            <a:r>
              <a:rPr lang="id-ID" sz="1600" dirty="0"/>
              <a:t>m.   Berita Acara Pembentukan, Penggabungan dan/atau Pembubaran BUM Desa;</a:t>
            </a:r>
          </a:p>
          <a:p>
            <a:pPr marL="342900" indent="-342900"/>
            <a:r>
              <a:rPr lang="id-ID" sz="1600" dirty="0"/>
              <a:t>o.     Anggaran Dasar dan Anggaran Rumah Tangga BUM Desa;</a:t>
            </a:r>
          </a:p>
          <a:p>
            <a:pPr marL="342900" indent="-342900"/>
            <a:r>
              <a:rPr lang="id-ID" sz="1600" dirty="0"/>
              <a:t>p.     Standar Operasional Prosedur Pengelolaan BUM Desa.</a:t>
            </a:r>
          </a:p>
          <a:p>
            <a:pPr marL="342900" indent="-342900">
              <a:buFont typeface="+mj-lt"/>
              <a:buAutoNum type="alphaLcPeriod"/>
            </a:pPr>
            <a:endParaRPr lang="id-ID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000" dirty="0"/>
              <a:t>Format Daftar Informasi Publik Desa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1071552"/>
            <a:ext cx="9172576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14282" y="642930"/>
            <a:ext cx="4643470" cy="4143398"/>
          </a:xfrm>
          <a:prstGeom prst="rect">
            <a:avLst/>
          </a:prstGeom>
        </p:spPr>
        <p:txBody>
          <a:bodyPr/>
          <a:lstStyle/>
          <a:p>
            <a:pPr marL="171450" marR="0" lvl="0" indent="-1524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Setiap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200" b="1" dirty="0"/>
              <a:t>     </a:t>
            </a:r>
            <a:r>
              <a:rPr kumimoji="0" lang="en-US" sz="1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bersifat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terbuka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diakses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setiap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Pengguna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1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2"/>
              <a:tabLst/>
              <a:defRPr/>
            </a:pP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Dikecualikan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bersifat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KETAT </a:t>
            </a:r>
            <a:r>
              <a:rPr kumimoji="0" lang="en-US" sz="1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1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200" b="1" dirty="0"/>
              <a:t>    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TERBATAS;</a:t>
            </a:r>
            <a:endParaRPr kumimoji="0" lang="id-ID" sz="1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200" b="1" dirty="0"/>
              <a:t>3.  </a:t>
            </a:r>
            <a:r>
              <a:rPr lang="id-ID" sz="1200" b="1" u="sng" dirty="0"/>
              <a:t>I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nformasi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Dikecualikan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bersifat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RAHASIA </a:t>
            </a: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sesuai dengan: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Undang-Undang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kepatutan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kepentingan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umum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didasarkan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PENGUJIAN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tentang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KONSEKUENSI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952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timbul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d-ID" sz="1200" b="1" dirty="0"/>
              <a:t> (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apabila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SUATU INFORMASI </a:t>
            </a:r>
            <a:r>
              <a:rPr kumimoji="0" lang="id-ID" sz="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DIBERIKAN 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</a:t>
            </a: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 MASYARAKAT </a:t>
            </a:r>
            <a:r>
              <a:rPr lang="id-ID" sz="1200" b="1" dirty="0"/>
              <a:t> 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setelah</a:t>
            </a:r>
            <a:r>
              <a:rPr lang="id-ID" sz="1200" b="1" dirty="0"/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dipertimbangkan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seksama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bahwa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MENUTUP </a:t>
            </a: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 PUBLIK </a:t>
            </a:r>
            <a:endParaRPr lang="id-ID" sz="1200" b="1" dirty="0"/>
          </a:p>
          <a:p>
            <a:pPr marL="266700" marR="0" lvl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200" b="1" dirty="0"/>
              <a:t>d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MELINDUNGI KEPENTINGAN</a:t>
            </a: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 LEBIH BESAR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daripada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MEMBUKANYA/ SEBALIKNYA</a:t>
            </a: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91" y="42530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ASAS  PENGKLASIFIKASIAN</a:t>
            </a:r>
            <a:br>
              <a:rPr lang="en-US" sz="1400" b="1" dirty="0"/>
            </a:br>
            <a:r>
              <a:rPr lang="en-US" sz="1400" b="1" dirty="0"/>
              <a:t>INFORMASI PUBLIK</a:t>
            </a:r>
            <a:endParaRPr lang="id-ID" sz="1400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929190" y="500048"/>
            <a:ext cx="4000528" cy="4071966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 dimaksud dengan 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“ketat”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600" b="1" dirty="0"/>
              <a:t>      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adalah: </a:t>
            </a:r>
          </a:p>
          <a:p>
            <a:pPr marL="342900" marR="0" lvl="0" indent="19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Pengecualian informasi hanya dapat </a:t>
            </a:r>
          </a:p>
          <a:p>
            <a:pPr marL="342900" marR="0" lvl="0" indent="19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dikecualikan </a:t>
            </a:r>
            <a:r>
              <a:rPr kumimoji="0" lang="id-ID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 Undang-</a:t>
            </a:r>
          </a:p>
          <a:p>
            <a:pPr marL="342900" marR="0" lvl="0" indent="19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undang tentang </a:t>
            </a:r>
            <a:r>
              <a:rPr kumimoji="0" lang="id-ID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Keterbukaan </a:t>
            </a:r>
          </a:p>
          <a:p>
            <a:pPr marL="342900" marR="0" lvl="0" indent="19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 Publik dan Undang-undang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 dimaksud dengan “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terbatas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600" dirty="0"/>
              <a:t>      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adalah: </a:t>
            </a:r>
          </a:p>
          <a:p>
            <a:pPr marL="342900" marR="0" lvl="0" indent="19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Jangka Waktu Informasi yang </a:t>
            </a:r>
          </a:p>
          <a:p>
            <a:pPr marL="342900" marR="0" lvl="0" indent="19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Dikecualikan tidak bersifat permanen atau tidak boleh “tidak Terbatas”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497D8BC1-1973-47F4-A8CA-7C3347F84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dirty="0"/>
              <a:t>Penjelasan Alasan Pengecualian </a:t>
            </a:r>
            <a:br>
              <a:rPr lang="en-US" altLang="en-US" dirty="0"/>
            </a:br>
            <a:r>
              <a:rPr lang="id-ID" altLang="en-US" dirty="0"/>
              <a:t>Informasi </a:t>
            </a:r>
          </a:p>
        </p:txBody>
      </p:sp>
      <p:sp>
        <p:nvSpPr>
          <p:cNvPr id="65539" name="Text Placeholder 3">
            <a:extLst>
              <a:ext uri="{FF2B5EF4-FFF2-40B4-BE49-F238E27FC236}">
                <a16:creationId xmlns:a16="http://schemas.microsoft.com/office/drawing/2014/main" id="{AEC69C54-E35E-4B44-BED7-3912579A083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9164" y="1635646"/>
            <a:ext cx="3249855" cy="2879437"/>
          </a:xfrm>
        </p:spPr>
        <p:txBody>
          <a:bodyPr/>
          <a:lstStyle/>
          <a:p>
            <a:r>
              <a:rPr lang="id-ID" altLang="en-US" dirty="0"/>
              <a:t>Pasal 18 ayat (2)</a:t>
            </a:r>
            <a:r>
              <a:rPr lang="en-US" altLang="en-US" dirty="0"/>
              <a:t> </a:t>
            </a:r>
            <a:r>
              <a:rPr lang="id-ID" altLang="en-US" dirty="0"/>
              <a:t>UU No.14 tahun 2008</a:t>
            </a:r>
          </a:p>
          <a:p>
            <a:r>
              <a:rPr lang="id-ID" altLang="en-US" dirty="0"/>
              <a:t>Tidak termasuk informasi yang dikecualikan </a:t>
            </a:r>
            <a:endParaRPr lang="en-US" altLang="en-US" dirty="0"/>
          </a:p>
          <a:p>
            <a:r>
              <a:rPr lang="id-ID" altLang="en-US" dirty="0"/>
              <a:t>sebagaimana dimaksud dalam Pasal 17 </a:t>
            </a:r>
            <a:endParaRPr lang="en-US" altLang="en-US" dirty="0"/>
          </a:p>
          <a:p>
            <a:r>
              <a:rPr lang="id-ID" altLang="en-US" dirty="0"/>
              <a:t>huruf g dan huruf h, antara lain apabila :</a:t>
            </a:r>
          </a:p>
          <a:p>
            <a:pPr marL="257175" indent="-257175">
              <a:buFont typeface="+mj-lt"/>
              <a:buAutoNum type="alphaLcPeriod"/>
            </a:pPr>
            <a:r>
              <a:rPr lang="id-ID" altLang="en-US" dirty="0"/>
              <a:t>pihak yang rahasianya diungkap memberikan persetujuan tertulis; dan/atau</a:t>
            </a:r>
          </a:p>
          <a:p>
            <a:pPr marL="257175" indent="-257175">
              <a:buFont typeface="+mj-lt"/>
              <a:buAutoNum type="alphaLcPeriod"/>
            </a:pPr>
            <a:r>
              <a:rPr lang="id-ID" altLang="en-US" dirty="0"/>
              <a:t>pengungkapan berkaitan dengan posisi </a:t>
            </a:r>
            <a:endParaRPr lang="en-US" altLang="en-US" dirty="0"/>
          </a:p>
          <a:p>
            <a:r>
              <a:rPr lang="en-US" altLang="en-US" dirty="0"/>
              <a:t>      </a:t>
            </a:r>
            <a:r>
              <a:rPr lang="id-ID" altLang="en-US" dirty="0"/>
              <a:t>seseorang dalam jabatan­jabatan publik</a:t>
            </a:r>
          </a:p>
          <a:p>
            <a:endParaRPr lang="id-ID" altLang="en-US" dirty="0"/>
          </a:p>
          <a:p>
            <a:endParaRPr lang="id-ID" altLang="en-US" dirty="0"/>
          </a:p>
        </p:txBody>
      </p:sp>
      <p:pic>
        <p:nvPicPr>
          <p:cNvPr id="65540" name="Content Placeholder 7">
            <a:extLst>
              <a:ext uri="{FF2B5EF4-FFF2-40B4-BE49-F238E27FC236}">
                <a16:creationId xmlns:a16="http://schemas.microsoft.com/office/drawing/2014/main" id="{738C2668-EE96-4B7C-90D2-C80DACEB8F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5010" y="342900"/>
            <a:ext cx="5135165" cy="4058841"/>
          </a:xfr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CE681F-7338-4EE1-BB1E-C0D06227F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035" y="454796"/>
            <a:ext cx="5134801" cy="406028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FE7F7D-ACB1-4218-8324-0FA0D8BA1F43}"/>
              </a:ext>
            </a:extLst>
          </p:cNvPr>
          <p:cNvSpPr txBox="1"/>
          <p:nvPr/>
        </p:nvSpPr>
        <p:spPr>
          <a:xfrm>
            <a:off x="271232" y="725090"/>
            <a:ext cx="860153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i="1" dirty="0">
                <a:latin typeface="+mn-lt"/>
              </a:rPr>
              <a:t>PPID Tidak Dapat Menjadikan </a:t>
            </a:r>
            <a:r>
              <a:rPr lang="id-ID" b="1" i="1" dirty="0">
                <a:ln>
                  <a:solidFill>
                    <a:schemeClr val="accent3"/>
                  </a:solidFill>
                </a:ln>
                <a:latin typeface="+mn-lt"/>
              </a:rPr>
              <a:t>Pengecualian Sebagian</a:t>
            </a:r>
            <a:r>
              <a:rPr lang="id-ID" b="1" i="1" dirty="0">
                <a:latin typeface="+mn-lt"/>
              </a:rPr>
              <a:t> Informasi Dalam Suatu Salinan Dokumen Informasi Publik Sebagai Alasan Untuk Mengecualikan </a:t>
            </a:r>
            <a:endParaRPr lang="en-US" b="1" i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i="1" dirty="0">
                <a:latin typeface="+mn-lt"/>
              </a:rPr>
              <a:t>Akses Publik Terhadap </a:t>
            </a:r>
            <a:r>
              <a:rPr lang="id-ID" b="1" i="1" dirty="0">
                <a:ln>
                  <a:solidFill>
                    <a:schemeClr val="accent3"/>
                  </a:solidFill>
                </a:ln>
                <a:latin typeface="+mn-lt"/>
              </a:rPr>
              <a:t>Keseluruhan Salinan </a:t>
            </a:r>
            <a:r>
              <a:rPr lang="id-ID" b="1" i="1" dirty="0">
                <a:latin typeface="+mn-lt"/>
              </a:rPr>
              <a:t>Dokumen Informasi Publik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i="1" dirty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+mn-lt"/>
              </a:rPr>
              <a:t>PRINSIP PEMBERIAN INFORMASI YANG DIKECUALIKAN ADALAH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dirty="0">
                <a:latin typeface="+mn-lt"/>
              </a:rPr>
              <a:t>Menghitamkan/ mengaburkan informasi yang dikecualikan</a:t>
            </a:r>
          </a:p>
          <a:p>
            <a:pPr marL="342900" indent="4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+mn-lt"/>
              </a:rPr>
              <a:t>Bisa dilakukan dengan mengganti materi informasi yang dikecualikan dengan </a:t>
            </a:r>
            <a:endParaRPr lang="en-US" dirty="0">
              <a:latin typeface="+mn-lt"/>
            </a:endParaRPr>
          </a:p>
          <a:p>
            <a:pPr marL="342900" indent="4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+mn-lt"/>
              </a:rPr>
              <a:t>istilah lain</a:t>
            </a:r>
          </a:p>
          <a:p>
            <a:pPr marL="342900" indent="4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id-ID" dirty="0">
                <a:latin typeface="+mn-lt"/>
              </a:rPr>
              <a:t>Penghitaman  atau pengaburan informasi yang dikecualikan tersebut disertai  </a:t>
            </a: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</a:t>
            </a:r>
            <a:r>
              <a:rPr lang="id-ID" dirty="0">
                <a:latin typeface="+mn-lt"/>
              </a:rPr>
              <a:t>keterangan tentang informasinya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254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2852A8-F7A5-AE30-331B-064697709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60" y="577261"/>
            <a:ext cx="8175809" cy="4271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0BAA6B-2391-F844-B6CE-33398174985D}"/>
              </a:ext>
            </a:extLst>
          </p:cNvPr>
          <p:cNvSpPr txBox="1"/>
          <p:nvPr/>
        </p:nvSpPr>
        <p:spPr>
          <a:xfrm>
            <a:off x="2405102" y="577262"/>
            <a:ext cx="2526938" cy="24622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Presiden RI Joko Widodo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menyatakan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“Pemerintah di semua tingkat pusat dan daerah, institusi, 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universitas, semua badan 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publik kementerian dan 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lainnya harus segera 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berubah ke arah pemerintah yang terbuka, yang good 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government</a:t>
            </a:r>
            <a:r>
              <a:rPr lang="en-US" sz="1400" dirty="0">
                <a:solidFill>
                  <a:schemeClr val="bg1"/>
                </a:solidFill>
              </a:rPr>
              <a:t>.”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82628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0" y="1285866"/>
            <a:ext cx="8929718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id-ID" altLang="ko-KR" sz="1800" dirty="0">
                <a:solidFill>
                  <a:schemeClr val="bg1"/>
                </a:solidFill>
                <a:latin typeface="+mj-lt"/>
              </a:rPr>
              <a:t>     Desa sebagai badan publik                           Perki 1 Tahun 2018 tentang SLIP 					          Desa</a:t>
            </a:r>
            <a:endParaRPr lang="ko-KR" alt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29058" y="1214428"/>
            <a:ext cx="683574" cy="730559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2910" y="2143122"/>
            <a:ext cx="7543832" cy="3400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id-ID" b="1" dirty="0">
                <a:solidFill>
                  <a:schemeClr val="bg1"/>
                </a:solidFill>
                <a:latin typeface="+mj-lt"/>
              </a:rPr>
              <a:t>Penyelesaian Sengketa Informasi  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>
              <a:buFont typeface="Arial" charset="0"/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6357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6D18F88-5E7E-4F2B-A0AE-70904318130E}"/>
              </a:ext>
            </a:extLst>
          </p:cNvPr>
          <p:cNvSpPr txBox="1"/>
          <p:nvPr/>
        </p:nvSpPr>
        <p:spPr>
          <a:xfrm>
            <a:off x="564356" y="1325404"/>
            <a:ext cx="3738563" cy="16747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sz="1400" dirty="0">
                <a:latin typeface="Calibri" panose="020F0502020204030204" charset="0"/>
                <a:cs typeface="Calibri" panose="020F0502020204030204" charset="0"/>
              </a:rPr>
              <a:t>Pada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tahun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2022 </a:t>
            </a:r>
            <a:r>
              <a:rPr lang="en-US" sz="1400" dirty="0" err="1">
                <a:latin typeface="Calibri" panose="020F0502020204030204" charset="0"/>
                <a:cs typeface="Calibri" panose="020F0502020204030204" charset="0"/>
              </a:rPr>
              <a:t>menerima</a:t>
            </a:r>
            <a:r>
              <a:rPr lang="en-US" sz="1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400" dirty="0" err="1">
                <a:latin typeface="Calibri" panose="020F0502020204030204" charset="0"/>
                <a:cs typeface="Calibri" panose="020F0502020204030204" charset="0"/>
              </a:rPr>
              <a:t>penyelesaian</a:t>
            </a:r>
            <a:r>
              <a:rPr lang="en-US" sz="1400" dirty="0">
                <a:latin typeface="Calibri" panose="020F0502020204030204" charset="0"/>
                <a:cs typeface="Calibri" panose="020F0502020204030204" charset="0"/>
              </a:rPr>
              <a:t>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1400" dirty="0" err="1">
                <a:latin typeface="Calibri" panose="020F0502020204030204" charset="0"/>
                <a:cs typeface="Calibri" panose="020F0502020204030204" charset="0"/>
              </a:rPr>
              <a:t>sengketa</a:t>
            </a:r>
            <a:r>
              <a:rPr lang="en-US" sz="1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informasi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publik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sebanyak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149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register.</a:t>
            </a:r>
            <a:endParaRPr lang="en-US" sz="1400" dirty="0">
              <a:latin typeface="Calibri" panose="020F0502020204030204" charset="0"/>
              <a:cs typeface="Calibri" panose="020F05020202040302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sz="1400" dirty="0">
                <a:latin typeface="Calibri" panose="020F0502020204030204" charset="0"/>
                <a:cs typeface="Calibri" panose="020F0502020204030204" charset="0"/>
              </a:rPr>
              <a:t>Badan publik sebagai termohon dalam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sengketa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terbanyak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adalah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PPID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Pemerintah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Desa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64 %</a:t>
            </a:r>
            <a:r>
              <a:rPr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disusul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PPID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Kab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/Kota </a:t>
            </a:r>
            <a:r>
              <a:rPr sz="1400" b="1" dirty="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32%</a:t>
            </a:r>
            <a:endParaRPr lang="en-US" sz="1400" b="1" dirty="0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7A119489-D12D-46C0-97B6-989150141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7494"/>
            <a:ext cx="7886700" cy="626269"/>
          </a:xfrm>
        </p:spPr>
        <p:txBody>
          <a:bodyPr vert="horz" wrap="square" lIns="68580" tIns="34290" rIns="68580" bIns="34290" anchor="ctr" anchorCtr="0"/>
          <a:lstStyle/>
          <a:p>
            <a:pPr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Sengketa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Informasi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Publik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Tahun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2022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di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Komisi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Informasi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Provinsi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Jawa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Tengah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35700B-9A00-4D82-BF1F-0D9ACE0B9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628" y="1368661"/>
            <a:ext cx="3904964" cy="2406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592078-3D7C-4F4E-9E31-9683EDE3D474}"/>
              </a:ext>
            </a:extLst>
          </p:cNvPr>
          <p:cNvSpPr txBox="1"/>
          <p:nvPr/>
        </p:nvSpPr>
        <p:spPr>
          <a:xfrm>
            <a:off x="5148064" y="377483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</a:t>
            </a:r>
            <a:r>
              <a:rPr lang="en-US" sz="1200" dirty="0" err="1"/>
              <a:t>Pemdes</a:t>
            </a:r>
            <a:r>
              <a:rPr lang="en-US" sz="1200" dirty="0"/>
              <a:t> </a:t>
            </a:r>
            <a:r>
              <a:rPr lang="en-US" sz="1200" dirty="0" err="1"/>
              <a:t>belum</a:t>
            </a:r>
            <a:r>
              <a:rPr lang="en-US" sz="1200" dirty="0"/>
              <a:t> punya PPID </a:t>
            </a:r>
            <a:r>
              <a:rPr lang="en-US" sz="1200" dirty="0" err="1"/>
              <a:t>desa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189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F31F16ED-EE97-48A8-AF98-70782521D8AF}"/>
              </a:ext>
            </a:extLst>
          </p:cNvPr>
          <p:cNvSpPr txBox="1"/>
          <p:nvPr/>
        </p:nvSpPr>
        <p:spPr>
          <a:xfrm>
            <a:off x="1274383" y="4751998"/>
            <a:ext cx="1635384" cy="24622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kipjateng.jatengprov.go.id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EA9A44-6EC3-428B-AC4F-DE82F54C0563}"/>
              </a:ext>
            </a:extLst>
          </p:cNvPr>
          <p:cNvSpPr txBox="1"/>
          <p:nvPr/>
        </p:nvSpPr>
        <p:spPr>
          <a:xfrm>
            <a:off x="3725811" y="4751998"/>
            <a:ext cx="1301959" cy="24622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@KIPROVJATENG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B441A-B58B-477C-B9C7-7E88840E732C}"/>
              </a:ext>
            </a:extLst>
          </p:cNvPr>
          <p:cNvSpPr txBox="1"/>
          <p:nvPr/>
        </p:nvSpPr>
        <p:spPr>
          <a:xfrm>
            <a:off x="5816285" y="4751998"/>
            <a:ext cx="824265" cy="24622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kipjateng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215EBFA-15EB-4569-B552-55D0C1055246}"/>
              </a:ext>
            </a:extLst>
          </p:cNvPr>
          <p:cNvSpPr txBox="1"/>
          <p:nvPr/>
        </p:nvSpPr>
        <p:spPr>
          <a:xfrm>
            <a:off x="7524982" y="4751998"/>
            <a:ext cx="1064715" cy="24622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KIprovJateng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11B2D02-5703-449F-A576-28D638855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29" y="4692770"/>
            <a:ext cx="432726" cy="41926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CA5D146-3740-4487-8F70-39FC34103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98" y="4687423"/>
            <a:ext cx="411624" cy="39882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CCC798F-6175-403D-8ADC-43A72FAE2B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87423"/>
            <a:ext cx="411624" cy="3988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7EF3101-D57C-47BE-ABA2-9EC1126995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51" y="4705245"/>
            <a:ext cx="411624" cy="3988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856" y="271576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99592" y="134713"/>
            <a:ext cx="7632847" cy="539182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TREND KASUS SENGKETA INFORMASI DESA TAHUN 2021-2022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06874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en-US" altLang="ko-K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10DD38E-B557-4AF9-8F7B-E36253C342DD}"/>
              </a:ext>
            </a:extLst>
          </p:cNvPr>
          <p:cNvGraphicFramePr/>
          <p:nvPr/>
        </p:nvGraphicFramePr>
        <p:xfrm>
          <a:off x="1895871" y="733123"/>
          <a:ext cx="5649284" cy="373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1118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38" y="1393031"/>
            <a:ext cx="771525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 err="1">
                <a:latin typeface="+mj-lt"/>
                <a:cs typeface="Tahoma" pitchFamily="34" charset="0"/>
              </a:rPr>
              <a:t>Sengketa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informasi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adalah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sengketa</a:t>
            </a:r>
            <a:r>
              <a:rPr lang="en-US" sz="3000" dirty="0">
                <a:latin typeface="+mj-lt"/>
                <a:cs typeface="Tahoma" pitchFamily="34" charset="0"/>
              </a:rPr>
              <a:t> yang </a:t>
            </a:r>
            <a:endParaRPr lang="id-ID" sz="3000" dirty="0">
              <a:latin typeface="+mj-lt"/>
              <a:cs typeface="Tahoma" pitchFamily="34" charset="0"/>
            </a:endParaRPr>
          </a:p>
          <a:p>
            <a:pPr algn="ctr">
              <a:defRPr/>
            </a:pPr>
            <a:r>
              <a:rPr lang="en-US" sz="3000" dirty="0" err="1">
                <a:latin typeface="+mj-lt"/>
                <a:cs typeface="Tahoma" pitchFamily="34" charset="0"/>
              </a:rPr>
              <a:t>terjadi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antara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Badan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Publik</a:t>
            </a:r>
            <a:r>
              <a:rPr lang="id-ID" sz="3000" dirty="0">
                <a:latin typeface="+mj-lt"/>
                <a:cs typeface="Tahoma" pitchFamily="34" charset="0"/>
              </a:rPr>
              <a:t> (Pemerintah </a:t>
            </a:r>
          </a:p>
          <a:p>
            <a:pPr algn="ctr">
              <a:defRPr/>
            </a:pPr>
            <a:r>
              <a:rPr lang="id-ID" sz="3000" dirty="0">
                <a:latin typeface="+mj-lt"/>
                <a:cs typeface="Tahoma" pitchFamily="34" charset="0"/>
              </a:rPr>
              <a:t>Desa)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dan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pengguna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informasi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publik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endParaRPr lang="id-ID" sz="3000" dirty="0">
              <a:latin typeface="+mj-lt"/>
              <a:cs typeface="Tahoma" pitchFamily="34" charset="0"/>
            </a:endParaRPr>
          </a:p>
          <a:p>
            <a:pPr algn="ctr">
              <a:defRPr/>
            </a:pPr>
            <a:r>
              <a:rPr lang="id-ID" sz="3000" dirty="0">
                <a:latin typeface="+mj-lt"/>
                <a:cs typeface="Tahoma" pitchFamily="34" charset="0"/>
              </a:rPr>
              <a:t>(masyarakat desa) </a:t>
            </a:r>
            <a:r>
              <a:rPr lang="en-US" sz="3000" dirty="0">
                <a:latin typeface="+mj-lt"/>
                <a:cs typeface="Tahoma" pitchFamily="34" charset="0"/>
              </a:rPr>
              <a:t>yang </a:t>
            </a:r>
            <a:r>
              <a:rPr lang="en-US" sz="3000" dirty="0" err="1">
                <a:latin typeface="+mj-lt"/>
                <a:cs typeface="Tahoma" pitchFamily="34" charset="0"/>
              </a:rPr>
              <a:t>berkaitan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dengan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endParaRPr lang="id-ID" sz="3000" dirty="0">
              <a:latin typeface="+mj-lt"/>
              <a:cs typeface="Tahoma" pitchFamily="34" charset="0"/>
            </a:endParaRPr>
          </a:p>
          <a:p>
            <a:pPr algn="ctr">
              <a:defRPr/>
            </a:pPr>
            <a:r>
              <a:rPr lang="en-US" sz="3000" dirty="0" err="1">
                <a:latin typeface="+mj-lt"/>
                <a:cs typeface="Tahoma" pitchFamily="34" charset="0"/>
              </a:rPr>
              <a:t>hak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memperoleh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dan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endParaRPr lang="id-ID" sz="3000" dirty="0">
              <a:latin typeface="+mj-lt"/>
              <a:cs typeface="Tahoma" pitchFamily="34" charset="0"/>
            </a:endParaRPr>
          </a:p>
          <a:p>
            <a:pPr algn="ctr">
              <a:defRPr/>
            </a:pPr>
            <a:r>
              <a:rPr lang="en-US" sz="3000" dirty="0" err="1">
                <a:latin typeface="+mj-lt"/>
                <a:cs typeface="Tahoma" pitchFamily="34" charset="0"/>
              </a:rPr>
              <a:t>menggunakan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informasi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r>
              <a:rPr lang="en-US" sz="3000" dirty="0" err="1">
                <a:latin typeface="+mj-lt"/>
                <a:cs typeface="Tahoma" pitchFamily="34" charset="0"/>
              </a:rPr>
              <a:t>berdasarkan</a:t>
            </a:r>
            <a:r>
              <a:rPr lang="en-US" sz="3000" dirty="0">
                <a:latin typeface="+mj-lt"/>
                <a:cs typeface="Tahoma" pitchFamily="34" charset="0"/>
              </a:rPr>
              <a:t> </a:t>
            </a:r>
            <a:endParaRPr lang="id-ID" sz="3000" dirty="0">
              <a:latin typeface="+mj-lt"/>
              <a:cs typeface="Tahoma" pitchFamily="34" charset="0"/>
            </a:endParaRPr>
          </a:p>
          <a:p>
            <a:pPr algn="ctr">
              <a:defRPr/>
            </a:pPr>
            <a:r>
              <a:rPr lang="en-US" sz="3000" dirty="0" err="1">
                <a:latin typeface="+mj-lt"/>
                <a:cs typeface="Tahoma" pitchFamily="34" charset="0"/>
              </a:rPr>
              <a:t>perundang-undangan</a:t>
            </a:r>
            <a:endParaRPr lang="id-ID" sz="3000" dirty="0">
              <a:latin typeface="+mj-lt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d-ID" dirty="0"/>
              <a:t>Pengertian sengketa informasi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Mekanisme 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96875"/>
            <a:ext cx="2895600" cy="47466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2928926" y="419118"/>
            <a:ext cx="6215074" cy="47244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Pemohon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datang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desk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layanan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lang="id-ID" sz="1450" b="1" dirty="0"/>
              <a:t> 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mengi</a:t>
            </a:r>
            <a:r>
              <a:rPr kumimoji="0" lang="id-ID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formulir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permintaaan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melampirkan</a:t>
            </a:r>
            <a:endParaRPr kumimoji="0" lang="id-ID" sz="14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450" b="1" dirty="0"/>
              <a:t>      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fotocopy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KTP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pemohon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endParaRPr kumimoji="0" lang="id-ID" sz="14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450" b="1" dirty="0"/>
              <a:t>      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anggaran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dasar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disahkan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Menteri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14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450" b="1" dirty="0"/>
              <a:t>       </a:t>
            </a:r>
            <a:r>
              <a:rPr kumimoji="0" lang="it-IT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Hak Asasi Manusia dan telah tercatat di Berita Negara R</a:t>
            </a:r>
            <a:r>
              <a:rPr kumimoji="0" lang="id-ID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450" b="1" dirty="0"/>
              <a:t>      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Pemohon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Petugas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memberikan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Tanda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Bukti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Penerimaan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Permintaan</a:t>
            </a:r>
            <a:endParaRPr kumimoji="0" lang="id-ID" sz="14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450" b="1" dirty="0"/>
              <a:t>      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Pemohon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80988" marR="0" lvl="0" indent="-280988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 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Petugas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Memproses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Permintaan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Pemohon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14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3538" marR="0" lvl="0" indent="-363538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450" b="1" dirty="0"/>
              <a:t>     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sesuai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formulir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permintaan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ditanda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tangani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pemohon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80988" marR="0" lvl="0" indent="-280988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 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Petugas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menyerahkan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sesuai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diminta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14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0988" marR="0" lvl="0" indent="-280988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450" b="1" dirty="0"/>
              <a:t>     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pemohon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pengguna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Jika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endParaRPr kumimoji="0" lang="id-ID" sz="14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0988" marR="0" lvl="0" indent="-280988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450" b="1" dirty="0"/>
              <a:t>     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diminta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masuk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kategori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dikecualikan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PPID </a:t>
            </a:r>
            <a:r>
              <a:rPr kumimoji="0" lang="id-ID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Desa</a:t>
            </a:r>
          </a:p>
          <a:p>
            <a:pPr marL="280988" marR="0" lvl="0" indent="-280988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450" b="1" dirty="0"/>
              <a:t>     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menyampaikan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alasan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sesuai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ketentuan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peraturan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14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0988" marR="0" lvl="0" indent="-280988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450" b="1" dirty="0"/>
              <a:t>     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perundang-undangan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berlaku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id-ID" sz="14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0988" marR="0" lvl="0" indent="-280988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450" b="1" dirty="0"/>
              <a:t>5.  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Petugas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memberikan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Tanda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Bukti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Penyerahan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14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0988" marR="0" lvl="0" indent="-280988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145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pengguna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MEKANISME PERMINTAAN INFORMASI PUBLIK DESA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0" y="4704343"/>
            <a:ext cx="9144000" cy="449207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7" name="TextBox 106"/>
          <p:cNvSpPr txBox="1"/>
          <p:nvPr/>
        </p:nvSpPr>
        <p:spPr>
          <a:xfrm>
            <a:off x="1274383" y="4782542"/>
            <a:ext cx="1657826" cy="24634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kipjateng.jatengprov.go.id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725812" y="4782542"/>
            <a:ext cx="1301959" cy="24634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@KIPROVJATENG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16286" y="4782542"/>
            <a:ext cx="832279" cy="24634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00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kipjateng</a:t>
            </a:r>
            <a:endParaRPr lang="en-US" sz="10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74" y="4715463"/>
            <a:ext cx="419282" cy="40624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98" y="4718031"/>
            <a:ext cx="411624" cy="39882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18031"/>
            <a:ext cx="411624" cy="39882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51" y="4721893"/>
            <a:ext cx="411624" cy="398822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7524982" y="4782542"/>
            <a:ext cx="1074333" cy="24634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00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KIprovJateng</a:t>
            </a:r>
            <a:endParaRPr lang="en-US" sz="10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9750" y="483519"/>
            <a:ext cx="3672408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99" b="1" dirty="0" err="1">
                <a:solidFill>
                  <a:srgbClr val="C00000"/>
                </a:solidFill>
              </a:rPr>
              <a:t>Alur</a:t>
            </a:r>
            <a:r>
              <a:rPr lang="en-US" sz="1399" b="1" dirty="0">
                <a:solidFill>
                  <a:srgbClr val="C00000"/>
                </a:solidFill>
              </a:rPr>
              <a:t> </a:t>
            </a:r>
            <a:r>
              <a:rPr lang="en-US" sz="1399" b="1" dirty="0" err="1">
                <a:solidFill>
                  <a:srgbClr val="C00000"/>
                </a:solidFill>
              </a:rPr>
              <a:t>Permohonan</a:t>
            </a:r>
            <a:r>
              <a:rPr lang="en-US" sz="1399" b="1" dirty="0">
                <a:solidFill>
                  <a:srgbClr val="C00000"/>
                </a:solidFill>
              </a:rPr>
              <a:t> </a:t>
            </a:r>
            <a:r>
              <a:rPr lang="en-US" sz="1399" b="1" dirty="0" err="1">
                <a:solidFill>
                  <a:schemeClr val="tx1"/>
                </a:solidFill>
              </a:rPr>
              <a:t>Informasi</a:t>
            </a:r>
            <a:r>
              <a:rPr lang="en-US" sz="1399" b="1" dirty="0">
                <a:solidFill>
                  <a:schemeClr val="tx1"/>
                </a:solidFill>
              </a:rPr>
              <a:t> </a:t>
            </a:r>
            <a:r>
              <a:rPr lang="en-US" sz="1399" b="1" dirty="0" err="1">
                <a:solidFill>
                  <a:schemeClr val="tx1"/>
                </a:solidFill>
              </a:rPr>
              <a:t>Publik</a:t>
            </a:r>
            <a:r>
              <a:rPr lang="en-US" sz="1399" b="1" dirty="0">
                <a:solidFill>
                  <a:schemeClr val="tx1"/>
                </a:solidFill>
              </a:rPr>
              <a:t> </a:t>
            </a:r>
            <a:r>
              <a:rPr lang="en-US" sz="1399" b="1" dirty="0" err="1">
                <a:solidFill>
                  <a:schemeClr val="tx1"/>
                </a:solidFill>
              </a:rPr>
              <a:t>Desa</a:t>
            </a:r>
            <a:endParaRPr lang="en-US" sz="1399" b="1" dirty="0">
              <a:solidFill>
                <a:schemeClr val="tx1"/>
              </a:solidFill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395536" y="735546"/>
          <a:ext cx="8424937" cy="379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0" y="4704343"/>
            <a:ext cx="9144000" cy="449207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7" name="TextBox 106"/>
          <p:cNvSpPr txBox="1"/>
          <p:nvPr/>
        </p:nvSpPr>
        <p:spPr>
          <a:xfrm>
            <a:off x="1274383" y="4782542"/>
            <a:ext cx="1657826" cy="24634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kipjateng.jatengprov.go.id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725812" y="4782542"/>
            <a:ext cx="1301959" cy="24634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@KIPROVJATENG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16286" y="4782542"/>
            <a:ext cx="832279" cy="24634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00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kipjateng</a:t>
            </a:r>
            <a:endParaRPr lang="en-US" sz="10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74" y="4715463"/>
            <a:ext cx="419282" cy="40624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98" y="4718031"/>
            <a:ext cx="411624" cy="39882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18031"/>
            <a:ext cx="411624" cy="39882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51" y="4721893"/>
            <a:ext cx="411624" cy="398822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7524982" y="4782542"/>
            <a:ext cx="1074333" cy="24634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00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KIprovJateng</a:t>
            </a:r>
            <a:endParaRPr lang="en-US" sz="10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323528" y="254632"/>
            <a:ext cx="8599017" cy="543185"/>
          </a:xfrm>
        </p:spPr>
        <p:txBody>
          <a:bodyPr/>
          <a:lstStyle/>
          <a:p>
            <a:r>
              <a:rPr lang="en-US" sz="1301" b="1" dirty="0"/>
              <a:t> </a:t>
            </a:r>
            <a:r>
              <a:rPr lang="en-US" sz="1601" b="1" dirty="0" err="1"/>
              <a:t>Jawaban</a:t>
            </a:r>
            <a:r>
              <a:rPr lang="en-US" sz="1601" b="1" dirty="0"/>
              <a:t> </a:t>
            </a:r>
            <a:r>
              <a:rPr lang="en-US" sz="1601" b="1" dirty="0" err="1"/>
              <a:t>Permohonan</a:t>
            </a:r>
            <a:r>
              <a:rPr lang="en-US" sz="1601" b="1" dirty="0"/>
              <a:t> </a:t>
            </a:r>
            <a:r>
              <a:rPr lang="en-US" sz="1601" b="1" dirty="0" err="1"/>
              <a:t>Informasi</a:t>
            </a:r>
            <a:r>
              <a:rPr lang="en-US" sz="1601" b="1" dirty="0"/>
              <a:t> </a:t>
            </a:r>
            <a:r>
              <a:rPr lang="en-US" sz="1601" b="1" dirty="0" err="1"/>
              <a:t>Publik</a:t>
            </a:r>
            <a:endParaRPr lang="en-US" sz="1601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17451" y="753037"/>
            <a:ext cx="5892426" cy="361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99" dirty="0"/>
              <a:t>PPID </a:t>
            </a:r>
            <a:r>
              <a:rPr lang="en-US" sz="1099" dirty="0" err="1"/>
              <a:t>Desa</a:t>
            </a:r>
            <a:r>
              <a:rPr lang="en-US" sz="1099" dirty="0"/>
              <a:t> </a:t>
            </a:r>
            <a:r>
              <a:rPr lang="en-US" sz="1099" dirty="0" err="1"/>
              <a:t>menyampaikan</a:t>
            </a:r>
            <a:r>
              <a:rPr lang="en-US" sz="1099" dirty="0"/>
              <a:t> </a:t>
            </a:r>
            <a:r>
              <a:rPr lang="en-US" sz="1099" dirty="0" err="1"/>
              <a:t>pemberitahuan</a:t>
            </a:r>
            <a:r>
              <a:rPr lang="en-US" sz="1099" dirty="0"/>
              <a:t> </a:t>
            </a:r>
            <a:r>
              <a:rPr lang="en-US" sz="1099" dirty="0" err="1"/>
              <a:t>tertulis</a:t>
            </a:r>
            <a:r>
              <a:rPr lang="en-US" sz="1099" dirty="0"/>
              <a:t> </a:t>
            </a:r>
            <a:r>
              <a:rPr lang="en-US" sz="1099" dirty="0" err="1"/>
              <a:t>atas</a:t>
            </a:r>
            <a:r>
              <a:rPr lang="en-US" sz="1099" dirty="0"/>
              <a:t> </a:t>
            </a:r>
            <a:r>
              <a:rPr lang="en-US" sz="1099" dirty="0" err="1"/>
              <a:t>infromasi</a:t>
            </a:r>
            <a:r>
              <a:rPr lang="en-US" sz="1099" dirty="0"/>
              <a:t> public yang </a:t>
            </a:r>
            <a:r>
              <a:rPr lang="en-US" sz="1099" dirty="0" err="1"/>
              <a:t>dimohonkan</a:t>
            </a:r>
            <a:r>
              <a:rPr lang="en-US" sz="1099" dirty="0"/>
              <a:t>,    yang </a:t>
            </a:r>
            <a:r>
              <a:rPr lang="en-US" sz="1099" dirty="0" err="1"/>
              <a:t>berisikan</a:t>
            </a:r>
            <a:r>
              <a:rPr lang="en-US" sz="1099" dirty="0"/>
              <a:t>: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099" dirty="0" err="1"/>
              <a:t>Informasi</a:t>
            </a:r>
            <a:r>
              <a:rPr lang="en-US" sz="1099" dirty="0"/>
              <a:t> yang </a:t>
            </a:r>
            <a:r>
              <a:rPr lang="en-US" sz="1099" dirty="0" err="1"/>
              <a:t>diminta</a:t>
            </a:r>
            <a:r>
              <a:rPr lang="en-US" sz="1099" dirty="0"/>
              <a:t> </a:t>
            </a:r>
            <a:r>
              <a:rPr lang="en-US" sz="1099" dirty="0" err="1"/>
              <a:t>berada</a:t>
            </a:r>
            <a:r>
              <a:rPr lang="en-US" sz="1099" dirty="0"/>
              <a:t> di </a:t>
            </a:r>
            <a:r>
              <a:rPr lang="en-US" sz="1099" dirty="0" err="1"/>
              <a:t>bawah</a:t>
            </a:r>
            <a:r>
              <a:rPr lang="en-US" sz="1099" dirty="0"/>
              <a:t> </a:t>
            </a:r>
            <a:r>
              <a:rPr lang="en-US" sz="1099" dirty="0" err="1"/>
              <a:t>penguasaannya</a:t>
            </a:r>
            <a:r>
              <a:rPr lang="en-US" sz="1099" dirty="0"/>
              <a:t> </a:t>
            </a:r>
            <a:r>
              <a:rPr lang="en-US" sz="1099" dirty="0" err="1"/>
              <a:t>ataupun</a:t>
            </a:r>
            <a:r>
              <a:rPr lang="en-US" sz="1099" dirty="0"/>
              <a:t> </a:t>
            </a:r>
            <a:r>
              <a:rPr lang="en-US" sz="1099" dirty="0" err="1"/>
              <a:t>tidak</a:t>
            </a:r>
            <a:endParaRPr lang="en-US" sz="1099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099" dirty="0"/>
              <a:t>PPID </a:t>
            </a:r>
            <a:r>
              <a:rPr lang="en-US" sz="1099" dirty="0" err="1"/>
              <a:t>Desa</a:t>
            </a:r>
            <a:r>
              <a:rPr lang="en-US" sz="1099" dirty="0"/>
              <a:t> </a:t>
            </a:r>
            <a:r>
              <a:rPr lang="en-US" sz="1099" dirty="0" err="1"/>
              <a:t>wajib</a:t>
            </a:r>
            <a:r>
              <a:rPr lang="en-US" sz="1099" dirty="0"/>
              <a:t> </a:t>
            </a:r>
            <a:r>
              <a:rPr lang="en-US" sz="1099" dirty="0" err="1"/>
              <a:t>memberitahukan</a:t>
            </a:r>
            <a:r>
              <a:rPr lang="en-US" sz="1099" dirty="0"/>
              <a:t> </a:t>
            </a:r>
            <a:r>
              <a:rPr lang="en-US" sz="1099" dirty="0" err="1"/>
              <a:t>Badan</a:t>
            </a:r>
            <a:r>
              <a:rPr lang="en-US" sz="1099" dirty="0"/>
              <a:t> </a:t>
            </a:r>
            <a:r>
              <a:rPr lang="en-US" sz="1099" dirty="0" err="1"/>
              <a:t>Publik</a:t>
            </a:r>
            <a:r>
              <a:rPr lang="en-US" sz="1099" dirty="0"/>
              <a:t> </a:t>
            </a:r>
            <a:r>
              <a:rPr lang="en-US" sz="1099" dirty="0" err="1"/>
              <a:t>Desa</a:t>
            </a:r>
            <a:r>
              <a:rPr lang="en-US" sz="1099" dirty="0"/>
              <a:t> yang </a:t>
            </a:r>
            <a:r>
              <a:rPr lang="en-US" sz="1099" dirty="0" err="1"/>
              <a:t>menguasai</a:t>
            </a:r>
            <a:r>
              <a:rPr lang="en-US" sz="1099" dirty="0"/>
              <a:t> </a:t>
            </a:r>
            <a:r>
              <a:rPr lang="en-US" sz="1099" dirty="0" err="1"/>
              <a:t>informasi</a:t>
            </a:r>
            <a:r>
              <a:rPr lang="en-US" sz="1099" dirty="0"/>
              <a:t> yang </a:t>
            </a:r>
            <a:r>
              <a:rPr lang="en-US" sz="1099" dirty="0" err="1"/>
              <a:t>diminta</a:t>
            </a:r>
            <a:r>
              <a:rPr lang="en-US" sz="1099" dirty="0"/>
              <a:t> </a:t>
            </a:r>
            <a:r>
              <a:rPr lang="en-US" sz="1099" dirty="0" err="1"/>
              <a:t>apabila</a:t>
            </a:r>
            <a:r>
              <a:rPr lang="en-US" sz="1099" dirty="0"/>
              <a:t> </a:t>
            </a:r>
            <a:r>
              <a:rPr lang="en-US" sz="1099" dirty="0" err="1"/>
              <a:t>informasi</a:t>
            </a:r>
            <a:r>
              <a:rPr lang="en-US" sz="1099" dirty="0"/>
              <a:t> yang </a:t>
            </a:r>
            <a:r>
              <a:rPr lang="en-US" sz="1099" dirty="0" err="1"/>
              <a:t>diminta</a:t>
            </a:r>
            <a:r>
              <a:rPr lang="en-US" sz="1099" dirty="0"/>
              <a:t> </a:t>
            </a:r>
            <a:r>
              <a:rPr lang="en-US" sz="1099" dirty="0" err="1"/>
              <a:t>tidak</a:t>
            </a:r>
            <a:r>
              <a:rPr lang="en-US" sz="1099" dirty="0"/>
              <a:t> </a:t>
            </a:r>
            <a:r>
              <a:rPr lang="en-US" sz="1099" dirty="0" err="1"/>
              <a:t>berada</a:t>
            </a:r>
            <a:r>
              <a:rPr lang="en-US" sz="1099" dirty="0"/>
              <a:t> di </a:t>
            </a:r>
            <a:r>
              <a:rPr lang="en-US" sz="1099" dirty="0" err="1"/>
              <a:t>bawah</a:t>
            </a:r>
            <a:r>
              <a:rPr lang="en-US" sz="1099" dirty="0"/>
              <a:t> </a:t>
            </a:r>
            <a:r>
              <a:rPr lang="en-US" sz="1099" dirty="0" err="1"/>
              <a:t>penguasaannya</a:t>
            </a:r>
            <a:endParaRPr lang="en-US" sz="1099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099" dirty="0" err="1"/>
              <a:t>Penerimaan</a:t>
            </a:r>
            <a:r>
              <a:rPr lang="en-US" sz="1099" dirty="0"/>
              <a:t> </a:t>
            </a:r>
            <a:r>
              <a:rPr lang="en-US" sz="1099" dirty="0" err="1"/>
              <a:t>atau</a:t>
            </a:r>
            <a:r>
              <a:rPr lang="en-US" sz="1099" dirty="0"/>
              <a:t> </a:t>
            </a:r>
            <a:r>
              <a:rPr lang="en-US" sz="1099" dirty="0" err="1"/>
              <a:t>penolakan</a:t>
            </a:r>
            <a:r>
              <a:rPr lang="en-US" sz="1099" dirty="0"/>
              <a:t> </a:t>
            </a:r>
            <a:r>
              <a:rPr lang="en-US" sz="1099" dirty="0" err="1"/>
              <a:t>permintaan</a:t>
            </a:r>
            <a:r>
              <a:rPr lang="en-US" sz="1099" dirty="0"/>
              <a:t> </a:t>
            </a:r>
            <a:r>
              <a:rPr lang="en-US" sz="1099" dirty="0" err="1"/>
              <a:t>dengan</a:t>
            </a:r>
            <a:r>
              <a:rPr lang="en-US" sz="1099" dirty="0"/>
              <a:t> </a:t>
            </a:r>
            <a:r>
              <a:rPr lang="en-US" sz="1099" dirty="0" err="1"/>
              <a:t>alasan</a:t>
            </a:r>
            <a:r>
              <a:rPr lang="en-US" sz="1099" dirty="0"/>
              <a:t> </a:t>
            </a:r>
            <a:r>
              <a:rPr lang="en-US" sz="1099" dirty="0" err="1"/>
              <a:t>informasi</a:t>
            </a:r>
            <a:r>
              <a:rPr lang="en-US" sz="1099" dirty="0"/>
              <a:t> yang </a:t>
            </a:r>
            <a:r>
              <a:rPr lang="en-US" sz="1099" dirty="0" err="1"/>
              <a:t>diminta</a:t>
            </a:r>
            <a:r>
              <a:rPr lang="en-US" sz="1099" dirty="0"/>
              <a:t> </a:t>
            </a:r>
            <a:r>
              <a:rPr lang="en-US" sz="1099" dirty="0" err="1"/>
              <a:t>setelah</a:t>
            </a:r>
            <a:r>
              <a:rPr lang="en-US" sz="1099" dirty="0"/>
              <a:t>    </a:t>
            </a:r>
            <a:r>
              <a:rPr lang="en-US" sz="1099" dirty="0" err="1"/>
              <a:t>dilakukan</a:t>
            </a:r>
            <a:r>
              <a:rPr lang="en-US" sz="1099" dirty="0"/>
              <a:t> uji </a:t>
            </a:r>
            <a:r>
              <a:rPr lang="en-US" sz="1099" dirty="0" err="1"/>
              <a:t>konsenkuensi</a:t>
            </a:r>
            <a:r>
              <a:rPr lang="en-US" sz="1099" dirty="0"/>
              <a:t>  </a:t>
            </a:r>
            <a:r>
              <a:rPr lang="en-US" sz="1099" dirty="0" err="1"/>
              <a:t>dapat</a:t>
            </a:r>
            <a:r>
              <a:rPr lang="en-US" sz="1099" dirty="0"/>
              <a:t> </a:t>
            </a:r>
            <a:r>
              <a:rPr lang="en-US" sz="1099" dirty="0" err="1"/>
              <a:t>melindungi</a:t>
            </a:r>
            <a:r>
              <a:rPr lang="en-US" sz="1099" dirty="0"/>
              <a:t> </a:t>
            </a:r>
            <a:r>
              <a:rPr lang="en-US" sz="1099" dirty="0" err="1"/>
              <a:t>kepentingan</a:t>
            </a:r>
            <a:r>
              <a:rPr lang="en-US" sz="1099" dirty="0"/>
              <a:t> yang </a:t>
            </a:r>
            <a:r>
              <a:rPr lang="en-US" sz="1099" dirty="0" err="1"/>
              <a:t>lebih</a:t>
            </a:r>
            <a:r>
              <a:rPr lang="en-US" sz="1099" dirty="0"/>
              <a:t> </a:t>
            </a:r>
            <a:r>
              <a:rPr lang="en-US" sz="1099" dirty="0" err="1"/>
              <a:t>besar</a:t>
            </a:r>
            <a:r>
              <a:rPr lang="en-US" sz="1099" dirty="0"/>
              <a:t> </a:t>
            </a:r>
            <a:r>
              <a:rPr lang="en-US" sz="1099" dirty="0" err="1"/>
              <a:t>daripada</a:t>
            </a:r>
            <a:r>
              <a:rPr lang="en-US" sz="1099" dirty="0"/>
              <a:t>   </a:t>
            </a:r>
          </a:p>
          <a:p>
            <a:pPr marL="228600">
              <a:lnSpc>
                <a:spcPct val="150000"/>
              </a:lnSpc>
            </a:pPr>
            <a:r>
              <a:rPr lang="en-US" sz="1099" dirty="0" err="1"/>
              <a:t>membukanya</a:t>
            </a:r>
            <a:r>
              <a:rPr lang="en-US" sz="1099" dirty="0"/>
              <a:t> </a:t>
            </a:r>
            <a:r>
              <a:rPr lang="en-US" sz="1099" dirty="0" err="1"/>
              <a:t>atau</a:t>
            </a:r>
            <a:r>
              <a:rPr lang="en-US" sz="1099" dirty="0"/>
              <a:t> </a:t>
            </a:r>
            <a:r>
              <a:rPr lang="en-US" sz="1099" dirty="0" err="1"/>
              <a:t>sebaliknya.Dalam</a:t>
            </a:r>
            <a:r>
              <a:rPr lang="en-US" sz="1099" dirty="0"/>
              <a:t> </a:t>
            </a:r>
            <a:r>
              <a:rPr lang="en-US" sz="1099" dirty="0" err="1"/>
              <a:t>hal</a:t>
            </a:r>
            <a:r>
              <a:rPr lang="en-US" sz="1099" dirty="0"/>
              <a:t> </a:t>
            </a:r>
            <a:r>
              <a:rPr lang="en-US" sz="1099" dirty="0" err="1"/>
              <a:t>permintaan</a:t>
            </a:r>
            <a:r>
              <a:rPr lang="en-US" sz="1099" dirty="0"/>
              <a:t> </a:t>
            </a:r>
            <a:r>
              <a:rPr lang="en-US" sz="1099" dirty="0" err="1"/>
              <a:t>diterima</a:t>
            </a:r>
            <a:r>
              <a:rPr lang="en-US" sz="1099" dirty="0"/>
              <a:t> </a:t>
            </a:r>
            <a:r>
              <a:rPr lang="en-US" sz="1099" dirty="0" err="1"/>
              <a:t>seluruhnya</a:t>
            </a:r>
            <a:r>
              <a:rPr lang="en-US" sz="1099" dirty="0"/>
              <a:t> </a:t>
            </a:r>
            <a:r>
              <a:rPr lang="en-US" sz="1099" dirty="0" err="1"/>
              <a:t>atau</a:t>
            </a:r>
            <a:r>
              <a:rPr lang="en-US" sz="1099" dirty="0"/>
              <a:t> </a:t>
            </a:r>
            <a:r>
              <a:rPr lang="en-US" sz="1099" dirty="0" err="1"/>
              <a:t>sebagian</a:t>
            </a:r>
            <a:r>
              <a:rPr lang="en-US" sz="1099" dirty="0"/>
              <a:t> </a:t>
            </a:r>
            <a:r>
              <a:rPr lang="en-US" sz="1099" dirty="0" err="1"/>
              <a:t>dicantumkan</a:t>
            </a:r>
            <a:r>
              <a:rPr lang="en-US" sz="1099" dirty="0"/>
              <a:t> </a:t>
            </a:r>
            <a:r>
              <a:rPr lang="en-US" sz="1099" dirty="0" err="1"/>
              <a:t>materi</a:t>
            </a:r>
            <a:r>
              <a:rPr lang="en-US" sz="1099" dirty="0"/>
              <a:t> </a:t>
            </a:r>
            <a:r>
              <a:rPr lang="en-US" sz="1099" dirty="0" err="1"/>
              <a:t>informasi</a:t>
            </a:r>
            <a:r>
              <a:rPr lang="en-US" sz="1099" dirty="0"/>
              <a:t> yang </a:t>
            </a:r>
            <a:r>
              <a:rPr lang="en-US" sz="1099" dirty="0" err="1"/>
              <a:t>akan</a:t>
            </a:r>
            <a:r>
              <a:rPr lang="en-US" sz="1099" dirty="0"/>
              <a:t> </a:t>
            </a:r>
            <a:r>
              <a:rPr lang="en-US" sz="1099" dirty="0" err="1"/>
              <a:t>diberikan</a:t>
            </a:r>
            <a:r>
              <a:rPr lang="en-US" sz="1099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099" dirty="0"/>
              <a:t>4. </a:t>
            </a:r>
            <a:r>
              <a:rPr lang="en-US" sz="1099" dirty="0" err="1"/>
              <a:t>Dalam</a:t>
            </a:r>
            <a:r>
              <a:rPr lang="en-US" sz="1099" dirty="0"/>
              <a:t> </a:t>
            </a:r>
            <a:r>
              <a:rPr lang="en-US" sz="1099" dirty="0" err="1"/>
              <a:t>hal</a:t>
            </a:r>
            <a:r>
              <a:rPr lang="en-US" sz="1099" dirty="0"/>
              <a:t> </a:t>
            </a:r>
            <a:r>
              <a:rPr lang="en-US" sz="1099" dirty="0" err="1"/>
              <a:t>suatu</a:t>
            </a:r>
            <a:r>
              <a:rPr lang="en-US" sz="1099" dirty="0"/>
              <a:t> </a:t>
            </a:r>
            <a:r>
              <a:rPr lang="en-US" sz="1099" dirty="0" err="1"/>
              <a:t>dokumen</a:t>
            </a:r>
            <a:r>
              <a:rPr lang="en-US" sz="1099" dirty="0"/>
              <a:t> </a:t>
            </a:r>
            <a:r>
              <a:rPr lang="en-US" sz="1099" dirty="0" err="1"/>
              <a:t>mengandung</a:t>
            </a:r>
            <a:r>
              <a:rPr lang="en-US" sz="1099" dirty="0"/>
              <a:t> </a:t>
            </a:r>
            <a:r>
              <a:rPr lang="en-US" sz="1099" dirty="0" err="1"/>
              <a:t>materi</a:t>
            </a:r>
            <a:r>
              <a:rPr lang="en-US" sz="1099" dirty="0"/>
              <a:t> yang </a:t>
            </a:r>
            <a:r>
              <a:rPr lang="en-US" sz="1099" dirty="0" err="1"/>
              <a:t>dikecualikan</a:t>
            </a:r>
            <a:r>
              <a:rPr lang="en-US" sz="1099" dirty="0"/>
              <a:t> </a:t>
            </a:r>
            <a:r>
              <a:rPr lang="en-US" sz="1099" dirty="0" err="1"/>
              <a:t>setelah</a:t>
            </a:r>
            <a:r>
              <a:rPr lang="en-US" sz="1099" dirty="0"/>
              <a:t> </a:t>
            </a:r>
            <a:r>
              <a:rPr lang="en-US" sz="1099" dirty="0" err="1"/>
              <a:t>pengujian</a:t>
            </a:r>
            <a:r>
              <a:rPr lang="en-US" sz="1099" dirty="0"/>
              <a:t>      </a:t>
            </a:r>
          </a:p>
          <a:p>
            <a:pPr>
              <a:lnSpc>
                <a:spcPct val="150000"/>
              </a:lnSpc>
            </a:pPr>
            <a:r>
              <a:rPr lang="en-US" sz="1099" dirty="0"/>
              <a:t>    </a:t>
            </a:r>
            <a:r>
              <a:rPr lang="en-US" sz="1099" dirty="0" err="1"/>
              <a:t>konsekuensi</a:t>
            </a:r>
            <a:r>
              <a:rPr lang="en-US" sz="1099" dirty="0"/>
              <a:t>, </a:t>
            </a:r>
            <a:r>
              <a:rPr lang="en-US" sz="1099" dirty="0" err="1"/>
              <a:t>maka</a:t>
            </a:r>
            <a:r>
              <a:rPr lang="en-US" sz="1099" dirty="0"/>
              <a:t> </a:t>
            </a:r>
            <a:r>
              <a:rPr lang="en-US" sz="1099" dirty="0" err="1"/>
              <a:t>informasi</a:t>
            </a:r>
            <a:r>
              <a:rPr lang="en-US" sz="1099" dirty="0"/>
              <a:t> yang </a:t>
            </a:r>
            <a:r>
              <a:rPr lang="en-US" sz="1099" dirty="0" err="1"/>
              <a:t>dikecualikan</a:t>
            </a:r>
            <a:r>
              <a:rPr lang="en-US" sz="1099" dirty="0"/>
              <a:t> </a:t>
            </a:r>
            <a:r>
              <a:rPr lang="en-US" sz="1099" dirty="0" err="1"/>
              <a:t>tersebut</a:t>
            </a:r>
            <a:r>
              <a:rPr lang="en-US" sz="1099" dirty="0"/>
              <a:t> </a:t>
            </a:r>
            <a:r>
              <a:rPr lang="en-US" sz="1099" dirty="0" err="1"/>
              <a:t>dapat</a:t>
            </a:r>
            <a:r>
              <a:rPr lang="en-US" sz="1099" dirty="0"/>
              <a:t> </a:t>
            </a:r>
            <a:r>
              <a:rPr lang="en-US" sz="1099" dirty="0" err="1"/>
              <a:t>dihitamkan</a:t>
            </a:r>
            <a:r>
              <a:rPr lang="en-US" sz="1099" dirty="0"/>
              <a:t> </a:t>
            </a:r>
            <a:r>
              <a:rPr lang="en-US" sz="1099" dirty="0" err="1"/>
              <a:t>dengan</a:t>
            </a:r>
            <a:r>
              <a:rPr lang="en-US" sz="1099" dirty="0"/>
              <a:t>         </a:t>
            </a:r>
          </a:p>
          <a:p>
            <a:pPr>
              <a:lnSpc>
                <a:spcPct val="150000"/>
              </a:lnSpc>
            </a:pPr>
            <a:r>
              <a:rPr lang="en-US" sz="1099" dirty="0"/>
              <a:t>    </a:t>
            </a:r>
            <a:r>
              <a:rPr lang="en-US" sz="1099" dirty="0" err="1"/>
              <a:t>disertai</a:t>
            </a:r>
            <a:r>
              <a:rPr lang="en-US" sz="1099" dirty="0"/>
              <a:t> </a:t>
            </a:r>
            <a:r>
              <a:rPr lang="en-US" sz="1099" dirty="0" err="1"/>
              <a:t>alasan</a:t>
            </a:r>
            <a:r>
              <a:rPr lang="en-US" sz="1099" dirty="0"/>
              <a:t> dan </a:t>
            </a:r>
            <a:r>
              <a:rPr lang="en-US" sz="1099" dirty="0" err="1"/>
              <a:t>materinya</a:t>
            </a:r>
            <a:r>
              <a:rPr lang="en-US" sz="1099" dirty="0"/>
              <a:t>; </a:t>
            </a:r>
          </a:p>
          <a:p>
            <a:pPr>
              <a:lnSpc>
                <a:spcPct val="150000"/>
              </a:lnSpc>
            </a:pPr>
            <a:r>
              <a:rPr lang="en-US" sz="1099" dirty="0"/>
              <a:t>5. Alat </a:t>
            </a:r>
            <a:r>
              <a:rPr lang="en-US" sz="1099" dirty="0" err="1"/>
              <a:t>penyampai</a:t>
            </a:r>
            <a:r>
              <a:rPr lang="en-US" sz="1099" dirty="0"/>
              <a:t> dan format </a:t>
            </a:r>
            <a:r>
              <a:rPr lang="en-US" sz="1099" dirty="0" err="1"/>
              <a:t>informasi</a:t>
            </a:r>
            <a:r>
              <a:rPr lang="en-US" sz="1099" dirty="0"/>
              <a:t> yang </a:t>
            </a:r>
            <a:r>
              <a:rPr lang="en-US" sz="1099" dirty="0" err="1"/>
              <a:t>akan</a:t>
            </a:r>
            <a:r>
              <a:rPr lang="en-US" sz="1099" dirty="0"/>
              <a:t> </a:t>
            </a:r>
            <a:r>
              <a:rPr lang="en-US" sz="1099" dirty="0" err="1"/>
              <a:t>diberikan</a:t>
            </a:r>
            <a:endParaRPr lang="en-US" sz="1099" dirty="0"/>
          </a:p>
          <a:p>
            <a:pPr>
              <a:lnSpc>
                <a:spcPct val="150000"/>
              </a:lnSpc>
            </a:pPr>
            <a:r>
              <a:rPr lang="en-US" sz="1099" dirty="0"/>
              <a:t>6. </a:t>
            </a:r>
            <a:r>
              <a:rPr lang="en-US" sz="1099" dirty="0" err="1"/>
              <a:t>Biaya</a:t>
            </a:r>
            <a:r>
              <a:rPr lang="en-US" sz="1099" dirty="0"/>
              <a:t> </a:t>
            </a:r>
            <a:r>
              <a:rPr lang="en-US" sz="1099" dirty="0" err="1"/>
              <a:t>serta</a:t>
            </a:r>
            <a:r>
              <a:rPr lang="en-US" sz="1099" dirty="0"/>
              <a:t> </a:t>
            </a:r>
            <a:r>
              <a:rPr lang="en-US" sz="1099" dirty="0" err="1"/>
              <a:t>cara</a:t>
            </a:r>
            <a:r>
              <a:rPr lang="en-US" sz="1099" dirty="0"/>
              <a:t> </a:t>
            </a:r>
            <a:r>
              <a:rPr lang="en-US" sz="1099" dirty="0" err="1"/>
              <a:t>pembayaran</a:t>
            </a:r>
            <a:r>
              <a:rPr lang="en-US" sz="1099" dirty="0"/>
              <a:t> </a:t>
            </a:r>
            <a:r>
              <a:rPr lang="en-US" sz="1099" dirty="0" err="1"/>
              <a:t>untuk</a:t>
            </a:r>
            <a:r>
              <a:rPr lang="en-US" sz="1099" dirty="0"/>
              <a:t> </a:t>
            </a:r>
            <a:r>
              <a:rPr lang="en-US" sz="1099" dirty="0" err="1"/>
              <a:t>memperoleh</a:t>
            </a:r>
            <a:r>
              <a:rPr lang="en-US" sz="1099" dirty="0"/>
              <a:t> </a:t>
            </a:r>
            <a:r>
              <a:rPr lang="en-US" sz="1099" dirty="0" err="1"/>
              <a:t>informasi</a:t>
            </a:r>
            <a:endParaRPr lang="en-US" sz="1099" dirty="0"/>
          </a:p>
        </p:txBody>
      </p:sp>
      <p:pic>
        <p:nvPicPr>
          <p:cNvPr id="3074" name="Picture 2" descr="https://tse3.mm.bing.net/th?id=OIP.qa85k2ClXtV_KNBwBKiLAgHaE8&amp;pid=Api&amp;P=0&amp;w=281&amp;h=1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1263"/>
            <a:ext cx="26765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3"/>
          <p:cNvSpPr txBox="1">
            <a:spLocks/>
          </p:cNvSpPr>
          <p:nvPr/>
        </p:nvSpPr>
        <p:spPr>
          <a:xfrm>
            <a:off x="2816225" y="642924"/>
            <a:ext cx="6327775" cy="367665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35 UU KIP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 Ps 14 Perki SLIP Desa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-40005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Setiap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Pemohon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mengajukan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keberatan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tertulis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atasan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Pejabat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Pengelola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Dokumentasi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alasan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berikut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-40005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eriod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Penolakan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permintaan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alasan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-40005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600" dirty="0">
                <a:solidFill>
                  <a:srgbClr val="FF0000"/>
                </a:solidFill>
              </a:rPr>
              <a:t>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pengecualian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sebagaimana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dimaksud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-40005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disediakannya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berkala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sebagaimana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dimaksud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9;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-40005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ditanggapinya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permintaan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-40005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eriod" startAt="4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Permintaan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ditanggapi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sebagaimana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-40005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600" dirty="0"/>
              <a:t>  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diminta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-40005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dipenuhinya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permintaan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-40005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Pengenaan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wajar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-40005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Penyampaian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melebihi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waktu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diatur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Undang­Undang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Both" startAt="2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Alasan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sebagaimana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dimaksud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(1)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huruf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sampai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1600" dirty="0"/>
              <a:t> 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huruf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diselesaikan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musyawarah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kedua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pihak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1714494"/>
            <a:ext cx="2781300" cy="500063"/>
            <a:chOff x="0" y="2968978"/>
            <a:chExt cx="2781300" cy="63195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08225" y="3259375"/>
              <a:ext cx="473075" cy="451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2968978"/>
              <a:ext cx="2359025" cy="631952"/>
              <a:chOff x="0" y="2070860"/>
              <a:chExt cx="2359025" cy="631952"/>
            </a:xfrm>
          </p:grpSpPr>
          <p:sp>
            <p:nvSpPr>
              <p:cNvPr id="7" name="Pentagon 6"/>
              <p:cNvSpPr/>
              <p:nvPr/>
            </p:nvSpPr>
            <p:spPr>
              <a:xfrm>
                <a:off x="0" y="2070860"/>
                <a:ext cx="1855788" cy="631952"/>
              </a:xfrm>
              <a:prstGeom prst="homePlate">
                <a:avLst>
                  <a:gd name="adj" fmla="val 0"/>
                </a:avLst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00" dirty="0" err="1"/>
                  <a:t>Penyelesaian</a:t>
                </a:r>
                <a:r>
                  <a:rPr lang="en-US" sz="1700" dirty="0"/>
                  <a:t> </a:t>
                </a:r>
                <a:endParaRPr lang="id-ID" sz="1700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00" dirty="0" err="1"/>
                  <a:t>Melalui</a:t>
                </a:r>
                <a:r>
                  <a:rPr lang="en-US" sz="1700" dirty="0"/>
                  <a:t> </a:t>
                </a:r>
                <a:r>
                  <a:rPr lang="en-US" sz="1700" dirty="0" err="1"/>
                  <a:t>Ajudikasi</a:t>
                </a:r>
                <a:endParaRPr lang="en-US" sz="1700" dirty="0"/>
              </a:p>
            </p:txBody>
          </p:sp>
          <p:sp>
            <p:nvSpPr>
              <p:cNvPr id="8" name="Pentagon 7"/>
              <p:cNvSpPr/>
              <p:nvPr/>
            </p:nvSpPr>
            <p:spPr>
              <a:xfrm>
                <a:off x="1855788" y="2070860"/>
                <a:ext cx="503237" cy="631952"/>
              </a:xfrm>
              <a:prstGeom prst="homePlate">
                <a:avLst>
                  <a:gd name="adj" fmla="val 0"/>
                </a:avLst>
              </a:prstGeom>
              <a:solidFill>
                <a:srgbClr val="000714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dirty="0">
                    <a:solidFill>
                      <a:srgbClr val="FFFFFF"/>
                    </a:solidFill>
                    <a:latin typeface="Zapf Dingbats" charset="2"/>
                    <a:ea typeface="MS PGothic" pitchFamily="34" charset="-128"/>
                    <a:sym typeface="Zapf Dingbats" charset="2"/>
                  </a:rPr>
                  <a:t>✔</a:t>
                </a:r>
                <a:endParaRPr lang="en-US" sz="2800" dirty="0">
                  <a:solidFill>
                    <a:srgbClr val="FFFFFF"/>
                  </a:solidFill>
                  <a:latin typeface="Wingdings" pitchFamily="2" charset="2"/>
                  <a:ea typeface="MS PGothic" pitchFamily="34" charset="-128"/>
                </a:endParaRPr>
              </a:p>
            </p:txBody>
          </p:sp>
        </p:grp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0" y="2428874"/>
            <a:ext cx="2781300" cy="1571636"/>
            <a:chOff x="-1" y="3695700"/>
            <a:chExt cx="2781301" cy="1854200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-1" y="4248150"/>
              <a:ext cx="2359026" cy="631825"/>
              <a:chOff x="0" y="2071184"/>
              <a:chExt cx="2359026" cy="631825"/>
            </a:xfrm>
          </p:grpSpPr>
          <p:sp>
            <p:nvSpPr>
              <p:cNvPr id="12" name="Pentagon 11"/>
              <p:cNvSpPr/>
              <p:nvPr/>
            </p:nvSpPr>
            <p:spPr>
              <a:xfrm>
                <a:off x="0" y="2071184"/>
                <a:ext cx="1855789" cy="631825"/>
              </a:xfrm>
              <a:prstGeom prst="homePlate">
                <a:avLst>
                  <a:gd name="adj" fmla="val 0"/>
                </a:avLst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err="1"/>
                  <a:t>Penyelesaian</a:t>
                </a:r>
                <a:r>
                  <a:rPr lang="en-US" dirty="0"/>
                  <a:t> </a:t>
                </a:r>
                <a:endParaRPr lang="id-ID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err="1"/>
                  <a:t>Melaui</a:t>
                </a:r>
                <a:r>
                  <a:rPr lang="en-US" dirty="0"/>
                  <a:t> </a:t>
                </a:r>
                <a:r>
                  <a:rPr lang="en-US" dirty="0" err="1"/>
                  <a:t>Mediasi</a:t>
                </a:r>
                <a:endParaRPr lang="en-US" dirty="0"/>
              </a:p>
            </p:txBody>
          </p:sp>
          <p:sp>
            <p:nvSpPr>
              <p:cNvPr id="13" name="Pentagon 12"/>
              <p:cNvSpPr/>
              <p:nvPr/>
            </p:nvSpPr>
            <p:spPr>
              <a:xfrm>
                <a:off x="1855789" y="2071184"/>
                <a:ext cx="503237" cy="631825"/>
              </a:xfrm>
              <a:prstGeom prst="homePlate">
                <a:avLst>
                  <a:gd name="adj" fmla="val 0"/>
                </a:avLst>
              </a:prstGeom>
              <a:solidFill>
                <a:srgbClr val="000714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dirty="0">
                    <a:solidFill>
                      <a:srgbClr val="FFFFFF"/>
                    </a:solidFill>
                    <a:latin typeface="Zapf Dingbats" charset="2"/>
                    <a:ea typeface="MS PGothic" pitchFamily="34" charset="-128"/>
                    <a:sym typeface="Zapf Dingbats" charset="2"/>
                  </a:rPr>
                  <a:t>✔</a:t>
                </a:r>
                <a:endParaRPr lang="en-US" sz="2800" dirty="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11" name="Left Brace 10"/>
            <p:cNvSpPr/>
            <p:nvPr/>
          </p:nvSpPr>
          <p:spPr>
            <a:xfrm>
              <a:off x="2359025" y="3695700"/>
              <a:ext cx="422275" cy="1854200"/>
            </a:xfrm>
            <a:prstGeom prst="leftBrace">
              <a:avLst>
                <a:gd name="adj1" fmla="val 0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28" y="571486"/>
            <a:ext cx="2928958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Termohon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penyelesaian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sengketa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id-ID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Infor</a:t>
            </a:r>
            <a:r>
              <a:rPr lang="id-ID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asi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[TERMOHON]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Badan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id-ID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Publik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yang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diwakili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ATASAN PPID </a:t>
            </a:r>
            <a:endParaRPr lang="id-ID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[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Pimpinan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Badan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Publik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r>
              <a:rPr lang="id-ID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  : Kepala Desa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Termohon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penyelesaian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sengketa</a:t>
            </a:r>
            <a:r>
              <a:rPr lang="id-ID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informasi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mewakilkan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kepada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id-ID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d-ID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Sekretaris Desa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atau pihak lain yang</a:t>
            </a:r>
          </a:p>
          <a:p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khusus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dikuasakan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itu</a:t>
            </a:r>
            <a:endParaRPr lang="id-ID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[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Menyertakan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Surat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Kuasa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Khusus</a:t>
            </a:r>
            <a:r>
              <a:rPr lang="id-ID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</a:p>
          <a:p>
            <a:endParaRPr lang="id-ID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8370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71552"/>
            <a:ext cx="2566897" cy="1815812"/>
          </a:xfrm>
          <a:prstGeom prst="rect">
            <a:avLst/>
          </a:prstGeom>
          <a:noFill/>
        </p:spPr>
      </p:pic>
      <p:pic>
        <p:nvPicPr>
          <p:cNvPr id="10" name="Picture 9" descr="Hasil gambar untuk versus png transparen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65686">
            <a:off x="4520211" y="1831190"/>
            <a:ext cx="1065334" cy="88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572132" y="2643188"/>
            <a:ext cx="285752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+mj-lt"/>
                <a:cs typeface="Tahoma" pitchFamily="34" charset="0"/>
              </a:rPr>
              <a:t>Pemohon</a:t>
            </a:r>
            <a:r>
              <a:rPr lang="en-US" sz="1200" dirty="0">
                <a:latin typeface="+mj-lt"/>
                <a:cs typeface="Tahoma" pitchFamily="34" charset="0"/>
              </a:rPr>
              <a:t> </a:t>
            </a:r>
            <a:r>
              <a:rPr lang="en-US" sz="1200" dirty="0" err="1">
                <a:latin typeface="+mj-lt"/>
                <a:cs typeface="Tahoma" pitchFamily="34" charset="0"/>
              </a:rPr>
              <a:t>penyelesaian</a:t>
            </a:r>
            <a:r>
              <a:rPr lang="id-ID" sz="1200" dirty="0">
                <a:latin typeface="+mj-lt"/>
                <a:cs typeface="Tahoma" pitchFamily="34" charset="0"/>
              </a:rPr>
              <a:t> </a:t>
            </a:r>
            <a:r>
              <a:rPr lang="en-US" sz="1200" dirty="0" err="1">
                <a:latin typeface="+mj-lt"/>
                <a:cs typeface="Tahoma" pitchFamily="34" charset="0"/>
              </a:rPr>
              <a:t>sengketa</a:t>
            </a:r>
            <a:endParaRPr lang="id-ID" sz="1200" dirty="0">
              <a:latin typeface="+mj-lt"/>
              <a:cs typeface="Tahoma" pitchFamily="34" charset="0"/>
            </a:endParaRPr>
          </a:p>
          <a:p>
            <a:pPr algn="ctr"/>
            <a:r>
              <a:rPr lang="en-US" sz="1200" dirty="0">
                <a:latin typeface="+mj-lt"/>
                <a:cs typeface="Tahoma" pitchFamily="34" charset="0"/>
              </a:rPr>
              <a:t> </a:t>
            </a:r>
            <a:r>
              <a:rPr lang="en-US" sz="1200" dirty="0" err="1">
                <a:latin typeface="+mj-lt"/>
                <a:cs typeface="Tahoma" pitchFamily="34" charset="0"/>
              </a:rPr>
              <a:t>informasi</a:t>
            </a:r>
            <a:r>
              <a:rPr lang="en-US" sz="1200" dirty="0">
                <a:latin typeface="+mj-lt"/>
                <a:cs typeface="Tahoma" pitchFamily="34" charset="0"/>
              </a:rPr>
              <a:t> </a:t>
            </a:r>
            <a:r>
              <a:rPr lang="en-US" sz="1200" dirty="0" err="1">
                <a:latin typeface="+mj-lt"/>
                <a:cs typeface="Tahoma" pitchFamily="34" charset="0"/>
              </a:rPr>
              <a:t>publik</a:t>
            </a:r>
            <a:r>
              <a:rPr lang="en-US" sz="1200" dirty="0">
                <a:latin typeface="+mj-lt"/>
                <a:cs typeface="Tahoma" pitchFamily="34" charset="0"/>
              </a:rPr>
              <a:t> </a:t>
            </a:r>
            <a:r>
              <a:rPr lang="id-ID" sz="1200" dirty="0">
                <a:latin typeface="+mj-lt"/>
                <a:cs typeface="Tahoma" pitchFamily="34" charset="0"/>
              </a:rPr>
              <a:t> </a:t>
            </a:r>
            <a:r>
              <a:rPr lang="en-US" sz="1200" dirty="0">
                <a:latin typeface="+mj-lt"/>
                <a:cs typeface="Tahoma" pitchFamily="34" charset="0"/>
              </a:rPr>
              <a:t>[PEMOHON]</a:t>
            </a:r>
            <a:endParaRPr lang="id-ID" sz="1200" dirty="0">
              <a:latin typeface="+mj-lt"/>
              <a:cs typeface="Tahoma" pitchFamily="34" charset="0"/>
            </a:endParaRPr>
          </a:p>
          <a:p>
            <a:pPr algn="ctr"/>
            <a:r>
              <a:rPr lang="en-US" sz="1200" dirty="0" err="1">
                <a:latin typeface="+mj-lt"/>
                <a:cs typeface="Tahoma" pitchFamily="34" charset="0"/>
              </a:rPr>
              <a:t>adalah</a:t>
            </a:r>
            <a:r>
              <a:rPr lang="en-US" sz="1200" dirty="0">
                <a:latin typeface="+mj-lt"/>
                <a:cs typeface="Tahoma" pitchFamily="34" charset="0"/>
              </a:rPr>
              <a:t> </a:t>
            </a:r>
            <a:r>
              <a:rPr lang="en-US" sz="1200" dirty="0" err="1">
                <a:latin typeface="+mj-lt"/>
                <a:cs typeface="Tahoma" pitchFamily="34" charset="0"/>
              </a:rPr>
              <a:t>orang</a:t>
            </a:r>
            <a:r>
              <a:rPr lang="en-US" sz="1200" dirty="0">
                <a:latin typeface="+mj-lt"/>
                <a:cs typeface="Tahoma" pitchFamily="34" charset="0"/>
              </a:rPr>
              <a:t> </a:t>
            </a:r>
            <a:r>
              <a:rPr lang="en-US" sz="1200" dirty="0" err="1">
                <a:latin typeface="+mj-lt"/>
                <a:cs typeface="Tahoma" pitchFamily="34" charset="0"/>
              </a:rPr>
              <a:t>perorangan</a:t>
            </a:r>
            <a:r>
              <a:rPr lang="en-US" sz="1200" dirty="0">
                <a:latin typeface="+mj-lt"/>
                <a:cs typeface="Tahoma" pitchFamily="34" charset="0"/>
              </a:rPr>
              <a:t> WNI, </a:t>
            </a:r>
            <a:endParaRPr lang="id-ID" sz="1200" dirty="0">
              <a:latin typeface="+mj-lt"/>
              <a:cs typeface="Tahoma" pitchFamily="34" charset="0"/>
            </a:endParaRPr>
          </a:p>
          <a:p>
            <a:pPr algn="ctr"/>
            <a:r>
              <a:rPr lang="en-US" sz="1200" dirty="0" err="1">
                <a:latin typeface="+mj-lt"/>
                <a:cs typeface="Tahoma" pitchFamily="34" charset="0"/>
              </a:rPr>
              <a:t>kelompok</a:t>
            </a:r>
            <a:r>
              <a:rPr lang="en-US" sz="1200" dirty="0">
                <a:latin typeface="+mj-lt"/>
                <a:cs typeface="Tahoma" pitchFamily="34" charset="0"/>
              </a:rPr>
              <a:t> </a:t>
            </a:r>
            <a:r>
              <a:rPr lang="id-ID" sz="1200" dirty="0">
                <a:latin typeface="+mj-lt"/>
                <a:cs typeface="Tahoma" pitchFamily="34" charset="0"/>
              </a:rPr>
              <a:t> </a:t>
            </a:r>
            <a:r>
              <a:rPr lang="en-US" sz="1200" dirty="0" err="1">
                <a:latin typeface="+mj-lt"/>
                <a:cs typeface="Tahoma" pitchFamily="34" charset="0"/>
              </a:rPr>
              <a:t>orang</a:t>
            </a:r>
            <a:r>
              <a:rPr lang="en-US" sz="1200" dirty="0">
                <a:latin typeface="+mj-lt"/>
                <a:cs typeface="Tahoma" pitchFamily="34" charset="0"/>
              </a:rPr>
              <a:t> Indonesia, </a:t>
            </a:r>
            <a:r>
              <a:rPr lang="en-US" sz="1200" dirty="0" err="1">
                <a:latin typeface="+mj-lt"/>
                <a:cs typeface="Tahoma" pitchFamily="34" charset="0"/>
              </a:rPr>
              <a:t>dan</a:t>
            </a:r>
            <a:r>
              <a:rPr lang="en-US" sz="1200" dirty="0">
                <a:latin typeface="+mj-lt"/>
                <a:cs typeface="Tahoma" pitchFamily="34" charset="0"/>
              </a:rPr>
              <a:t>/</a:t>
            </a:r>
            <a:r>
              <a:rPr lang="en-US" sz="1200" dirty="0" err="1">
                <a:latin typeface="+mj-lt"/>
                <a:cs typeface="Tahoma" pitchFamily="34" charset="0"/>
              </a:rPr>
              <a:t>atau</a:t>
            </a:r>
            <a:endParaRPr lang="id-ID" sz="1200" dirty="0">
              <a:latin typeface="+mj-lt"/>
              <a:cs typeface="Tahoma" pitchFamily="34" charset="0"/>
            </a:endParaRPr>
          </a:p>
          <a:p>
            <a:pPr algn="ctr"/>
            <a:r>
              <a:rPr lang="en-US" sz="1200" dirty="0" err="1">
                <a:latin typeface="+mj-lt"/>
                <a:cs typeface="Tahoma" pitchFamily="34" charset="0"/>
              </a:rPr>
              <a:t>badan</a:t>
            </a:r>
            <a:r>
              <a:rPr lang="en-US" sz="1200" dirty="0">
                <a:latin typeface="+mj-lt"/>
                <a:cs typeface="Tahoma" pitchFamily="34" charset="0"/>
              </a:rPr>
              <a:t> </a:t>
            </a:r>
            <a:r>
              <a:rPr lang="en-US" sz="1200" dirty="0" err="1">
                <a:latin typeface="+mj-lt"/>
                <a:cs typeface="Tahoma" pitchFamily="34" charset="0"/>
              </a:rPr>
              <a:t>hukum</a:t>
            </a:r>
            <a:r>
              <a:rPr lang="en-US" sz="1200" dirty="0">
                <a:latin typeface="+mj-lt"/>
                <a:cs typeface="Tahoma" pitchFamily="34" charset="0"/>
              </a:rPr>
              <a:t> Indonesia yang </a:t>
            </a:r>
            <a:r>
              <a:rPr lang="id-ID" sz="1200" dirty="0">
                <a:latin typeface="+mj-lt"/>
                <a:cs typeface="Tahoma" pitchFamily="34" charset="0"/>
              </a:rPr>
              <a:t> </a:t>
            </a:r>
          </a:p>
          <a:p>
            <a:pPr algn="ctr"/>
            <a:r>
              <a:rPr lang="en-US" sz="1200" dirty="0" err="1">
                <a:latin typeface="+mj-lt"/>
                <a:cs typeface="Tahoma" pitchFamily="34" charset="0"/>
              </a:rPr>
              <a:t>mengajukan</a:t>
            </a:r>
            <a:r>
              <a:rPr lang="en-US" sz="1200" dirty="0">
                <a:latin typeface="+mj-lt"/>
                <a:cs typeface="Tahoma" pitchFamily="34" charset="0"/>
              </a:rPr>
              <a:t> </a:t>
            </a:r>
            <a:r>
              <a:rPr lang="en-US" sz="1200" dirty="0" err="1">
                <a:latin typeface="+mj-lt"/>
                <a:cs typeface="Tahoma" pitchFamily="34" charset="0"/>
              </a:rPr>
              <a:t>permohonan</a:t>
            </a:r>
            <a:r>
              <a:rPr lang="en-US" sz="1200" dirty="0">
                <a:latin typeface="+mj-lt"/>
                <a:cs typeface="Tahoma" pitchFamily="34" charset="0"/>
              </a:rPr>
              <a:t> PSI </a:t>
            </a:r>
            <a:endParaRPr lang="id-ID" sz="1200" dirty="0">
              <a:latin typeface="+mj-lt"/>
              <a:cs typeface="Tahoma" pitchFamily="34" charset="0"/>
            </a:endParaRPr>
          </a:p>
          <a:p>
            <a:pPr algn="ctr"/>
            <a:r>
              <a:rPr lang="en-US" sz="1200" dirty="0" err="1">
                <a:latin typeface="+mj-lt"/>
                <a:cs typeface="Tahoma" pitchFamily="34" charset="0"/>
              </a:rPr>
              <a:t>ke</a:t>
            </a:r>
            <a:r>
              <a:rPr lang="en-US" sz="1200" dirty="0">
                <a:latin typeface="+mj-lt"/>
                <a:cs typeface="Tahoma" pitchFamily="34" charset="0"/>
              </a:rPr>
              <a:t> </a:t>
            </a:r>
            <a:r>
              <a:rPr lang="en-US" sz="1200" dirty="0" err="1">
                <a:latin typeface="+mj-lt"/>
                <a:cs typeface="Tahoma" pitchFamily="34" charset="0"/>
              </a:rPr>
              <a:t>Komisi</a:t>
            </a:r>
            <a:r>
              <a:rPr lang="en-US" sz="1200" dirty="0">
                <a:latin typeface="+mj-lt"/>
                <a:cs typeface="Tahoma" pitchFamily="34" charset="0"/>
              </a:rPr>
              <a:t> </a:t>
            </a:r>
            <a:r>
              <a:rPr lang="en-US" sz="1200" dirty="0" err="1">
                <a:latin typeface="+mj-lt"/>
                <a:cs typeface="Tahoma" pitchFamily="34" charset="0"/>
              </a:rPr>
              <a:t>Informasi</a:t>
            </a:r>
            <a:r>
              <a:rPr lang="en-US" sz="1200" dirty="0">
                <a:latin typeface="+mj-lt"/>
                <a:cs typeface="Tahoma" pitchFamily="34" charset="0"/>
              </a:rPr>
              <a:t>.</a:t>
            </a:r>
            <a:endParaRPr lang="id-ID" sz="1200" dirty="0">
              <a:latin typeface="+mj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714348" y="428610"/>
            <a:ext cx="1965325" cy="396478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14612" y="428610"/>
            <a:ext cx="6021387" cy="40183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98516" y="1297781"/>
            <a:ext cx="1824035" cy="2720579"/>
            <a:chOff x="910148" y="1284297"/>
            <a:chExt cx="2134844" cy="3795169"/>
          </a:xfrm>
        </p:grpSpPr>
        <p:sp>
          <p:nvSpPr>
            <p:cNvPr id="12" name="Rounded Rectangle 11"/>
            <p:cNvSpPr/>
            <p:nvPr/>
          </p:nvSpPr>
          <p:spPr>
            <a:xfrm>
              <a:off x="923151" y="1284297"/>
              <a:ext cx="2121841" cy="3795169"/>
            </a:xfrm>
            <a:prstGeom prst="roundRect">
              <a:avLst>
                <a:gd name="adj" fmla="val 7823"/>
              </a:avLst>
            </a:prstGeom>
            <a:solidFill>
              <a:srgbClr val="D9D9D9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6430" name="TextBox 12"/>
            <p:cNvSpPr txBox="1">
              <a:spLocks noChangeArrowheads="1"/>
            </p:cNvSpPr>
            <p:nvPr/>
          </p:nvSpPr>
          <p:spPr bwMode="auto">
            <a:xfrm>
              <a:off x="1327672" y="1356451"/>
              <a:ext cx="1688458" cy="2653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3038" indent="-173038">
                <a:lnSpc>
                  <a:spcPct val="120000"/>
                </a:lnSpc>
                <a:buFont typeface="Courier New" pitchFamily="49" charset="0"/>
                <a:buChar char="o"/>
              </a:pPr>
              <a:r>
                <a:rPr lang="en-US" sz="1400" dirty="0" err="1"/>
                <a:t>Menerima</a:t>
              </a:r>
              <a:r>
                <a:rPr lang="en-US" sz="1400" dirty="0"/>
                <a:t> </a:t>
              </a:r>
              <a:endParaRPr lang="id-ID" sz="1400" dirty="0"/>
            </a:p>
            <a:p>
              <a:pPr marL="173038" indent="-173038">
                <a:lnSpc>
                  <a:spcPct val="120000"/>
                </a:lnSpc>
              </a:pPr>
              <a:r>
                <a:rPr lang="id-ID" sz="1400" dirty="0"/>
                <a:t>    </a:t>
              </a:r>
              <a:r>
                <a:rPr lang="en-US" sz="1400" dirty="0" err="1"/>
                <a:t>permohonan</a:t>
              </a:r>
              <a:endParaRPr lang="en-US" sz="1400" dirty="0"/>
            </a:p>
            <a:p>
              <a:pPr marL="173038" indent="-173038">
                <a:lnSpc>
                  <a:spcPct val="120000"/>
                </a:lnSpc>
                <a:buFont typeface="Courier New" pitchFamily="49" charset="0"/>
                <a:buChar char="o"/>
              </a:pPr>
              <a:r>
                <a:rPr lang="en-US" sz="1400" dirty="0" err="1"/>
                <a:t>Memeriksa</a:t>
              </a:r>
              <a:endParaRPr lang="id-ID" sz="1400" dirty="0"/>
            </a:p>
            <a:p>
              <a:pPr marL="173038" indent="-173038">
                <a:lnSpc>
                  <a:spcPct val="120000"/>
                </a:lnSpc>
              </a:pPr>
              <a:r>
                <a:rPr lang="id-ID" sz="1400" dirty="0"/>
                <a:t>  </a:t>
              </a:r>
              <a:r>
                <a:rPr lang="en-US" sz="1400" dirty="0"/>
                <a:t> </a:t>
              </a:r>
              <a:r>
                <a:rPr lang="en-US" sz="1400" dirty="0" err="1"/>
                <a:t>kelengkapan</a:t>
              </a:r>
              <a:r>
                <a:rPr lang="en-US" sz="1400" dirty="0"/>
                <a:t> </a:t>
              </a:r>
              <a:r>
                <a:rPr lang="en-US" sz="1400" dirty="0" err="1"/>
                <a:t>administratif</a:t>
              </a:r>
              <a:endParaRPr lang="en-US" sz="1400" dirty="0"/>
            </a:p>
            <a:p>
              <a:pPr marL="173038" indent="-173038">
                <a:lnSpc>
                  <a:spcPct val="120000"/>
                </a:lnSpc>
                <a:buFont typeface="Courier New" pitchFamily="49" charset="0"/>
                <a:buChar char="o"/>
              </a:pPr>
              <a:r>
                <a:rPr lang="en-US" sz="1400" dirty="0" err="1"/>
                <a:t>Melakukan</a:t>
              </a:r>
              <a:r>
                <a:rPr lang="en-US" sz="1400" dirty="0"/>
                <a:t> </a:t>
              </a:r>
              <a:endParaRPr lang="id-ID" sz="1400" dirty="0"/>
            </a:p>
            <a:p>
              <a:pPr marL="173038" indent="-173038">
                <a:lnSpc>
                  <a:spcPct val="120000"/>
                </a:lnSpc>
              </a:pPr>
              <a:r>
                <a:rPr lang="id-ID" sz="1400" dirty="0"/>
                <a:t>    </a:t>
              </a:r>
              <a:r>
                <a:rPr lang="en-US" sz="1400" dirty="0" err="1"/>
                <a:t>registrasi</a:t>
              </a:r>
              <a:endParaRPr lang="en-US" sz="1400" dirty="0"/>
            </a:p>
          </p:txBody>
        </p:sp>
        <p:sp>
          <p:nvSpPr>
            <p:cNvPr id="16431" name="TextBox 13"/>
            <p:cNvSpPr txBox="1">
              <a:spLocks noChangeArrowheads="1"/>
            </p:cNvSpPr>
            <p:nvPr/>
          </p:nvSpPr>
          <p:spPr bwMode="auto">
            <a:xfrm rot="16200000">
              <a:off x="-94431" y="2926469"/>
              <a:ext cx="2405399" cy="396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 b="1"/>
                <a:t>PENDAFTARAN</a:t>
              </a:r>
            </a:p>
          </p:txBody>
        </p:sp>
        <p:sp>
          <p:nvSpPr>
            <p:cNvPr id="16432" name="TextBox 14"/>
            <p:cNvSpPr txBox="1">
              <a:spLocks noChangeArrowheads="1"/>
            </p:cNvSpPr>
            <p:nvPr/>
          </p:nvSpPr>
          <p:spPr bwMode="auto">
            <a:xfrm>
              <a:off x="1532580" y="4265135"/>
              <a:ext cx="1202101" cy="644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REGISTER</a:t>
              </a:r>
            </a:p>
            <a:p>
              <a:pPr algn="ctr"/>
              <a:r>
                <a:rPr lang="en-US" sz="1200"/>
                <a:t>SENGKETA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292895" y="1284297"/>
              <a:ext cx="35301" cy="3795169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52688" y="1309687"/>
            <a:ext cx="2120899" cy="2802719"/>
            <a:chOff x="2420815" y="1908301"/>
            <a:chExt cx="2121064" cy="3736235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725742" y="1908301"/>
              <a:ext cx="1816137" cy="3736235"/>
              <a:chOff x="919121" y="1284297"/>
              <a:chExt cx="2125871" cy="390975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922716" y="1284297"/>
                <a:ext cx="2122276" cy="3795169"/>
              </a:xfrm>
              <a:prstGeom prst="roundRect">
                <a:avLst>
                  <a:gd name="adj" fmla="val 7823"/>
                </a:avLst>
              </a:prstGeom>
              <a:solidFill>
                <a:srgbClr val="D9D9D9"/>
              </a:solidFill>
              <a:ln>
                <a:solidFill>
                  <a:srgbClr val="1F497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4615" name="TextBox 23"/>
              <p:cNvSpPr txBox="1">
                <a:spLocks noChangeArrowheads="1"/>
              </p:cNvSpPr>
              <p:nvPr/>
            </p:nvSpPr>
            <p:spPr bwMode="auto">
              <a:xfrm>
                <a:off x="1327844" y="1355716"/>
                <a:ext cx="1687414" cy="3838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marL="173038" indent="-173038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Courier New"/>
                  <a:buChar char="o"/>
                  <a:defRPr/>
                </a:pPr>
                <a:r>
                  <a:rPr lang="en-US" sz="1200" dirty="0" err="1"/>
                  <a:t>Memeriksa</a:t>
                </a:r>
                <a:r>
                  <a:rPr lang="en-US" sz="1200" dirty="0"/>
                  <a:t>: </a:t>
                </a:r>
              </a:p>
              <a:p>
                <a:pPr marL="360363" eaLnBrk="1" hangingPunct="1">
                  <a:lnSpc>
                    <a:spcPct val="120000"/>
                  </a:lnSpc>
                  <a:buFont typeface="Arial" charset="0"/>
                  <a:buChar char="•"/>
                  <a:defRPr/>
                </a:pPr>
                <a:r>
                  <a:rPr lang="en-US" sz="1200" dirty="0"/>
                  <a:t>legal standing</a:t>
                </a:r>
              </a:p>
              <a:p>
                <a:pPr marL="360363" eaLnBrk="1" hangingPunct="1">
                  <a:lnSpc>
                    <a:spcPct val="120000"/>
                  </a:lnSpc>
                  <a:buFont typeface="Arial" charset="0"/>
                  <a:buChar char="•"/>
                  <a:defRPr/>
                </a:pPr>
                <a:r>
                  <a:rPr lang="en-US" sz="1200" dirty="0" err="1"/>
                  <a:t>Kompetensi</a:t>
                </a:r>
                <a:r>
                  <a:rPr lang="en-US" sz="1200" dirty="0"/>
                  <a:t> </a:t>
                </a:r>
                <a:endParaRPr lang="id-ID" sz="1200" dirty="0"/>
              </a:p>
              <a:p>
                <a:pPr marL="360363" eaLnBrk="1" hangingPunct="1">
                  <a:lnSpc>
                    <a:spcPct val="120000"/>
                  </a:lnSpc>
                  <a:defRPr/>
                </a:pPr>
                <a:r>
                  <a:rPr lang="id-ID" sz="1200" dirty="0"/>
                  <a:t>     </a:t>
                </a:r>
                <a:r>
                  <a:rPr lang="en-US" sz="1200" dirty="0" err="1"/>
                  <a:t>absolut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relatif</a:t>
                </a:r>
                <a:endParaRPr lang="en-US" sz="1200" dirty="0"/>
              </a:p>
              <a:p>
                <a:pPr marL="360363" eaLnBrk="1" hangingPunct="1">
                  <a:lnSpc>
                    <a:spcPct val="120000"/>
                  </a:lnSpc>
                  <a:buFont typeface="Arial" charset="0"/>
                  <a:buChar char="•"/>
                  <a:defRPr/>
                </a:pPr>
                <a:r>
                  <a:rPr lang="en-US" sz="1200" dirty="0" err="1"/>
                  <a:t>jangka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waktu</a:t>
                </a:r>
                <a:endParaRPr lang="en-US" sz="1200" dirty="0"/>
              </a:p>
              <a:p>
                <a:pPr eaLnBrk="1" hangingPunct="1">
                  <a:lnSpc>
                    <a:spcPct val="120000"/>
                  </a:lnSpc>
                  <a:buFont typeface="Courier New"/>
                  <a:buChar char="o"/>
                  <a:defRPr/>
                </a:pPr>
                <a:r>
                  <a:rPr lang="en-US" sz="1200" dirty="0" err="1"/>
                  <a:t>Klarifikasi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para</a:t>
                </a:r>
                <a:r>
                  <a:rPr lang="en-US" sz="1200" dirty="0"/>
                  <a:t> </a:t>
                </a:r>
                <a:endParaRPr lang="id-ID" sz="1200" dirty="0"/>
              </a:p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id-ID" sz="1200" dirty="0"/>
                  <a:t>     </a:t>
                </a:r>
                <a:r>
                  <a:rPr lang="en-US" sz="1200" dirty="0" err="1"/>
                  <a:t>pihak</a:t>
                </a:r>
                <a:endParaRPr lang="en-US" sz="1200" dirty="0"/>
              </a:p>
              <a:p>
                <a:pPr eaLnBrk="1" hangingPunct="1">
                  <a:lnSpc>
                    <a:spcPct val="120000"/>
                  </a:lnSpc>
                  <a:buFont typeface="Courier New"/>
                  <a:buChar char="o"/>
                  <a:defRPr/>
                </a:pPr>
                <a:r>
                  <a:rPr lang="en-US" sz="1200" dirty="0" err="1"/>
                  <a:t>Memutus</a:t>
                </a:r>
                <a:r>
                  <a:rPr lang="en-US" sz="1200" dirty="0"/>
                  <a:t>, </a:t>
                </a:r>
                <a:endParaRPr lang="id-ID" sz="1200" dirty="0"/>
              </a:p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id-ID" sz="1200" dirty="0"/>
                  <a:t>     </a:t>
                </a:r>
                <a:r>
                  <a:rPr lang="en-US" sz="1200" dirty="0" err="1"/>
                  <a:t>Menunda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atau</a:t>
                </a:r>
                <a:r>
                  <a:rPr lang="en-US" sz="1200" dirty="0"/>
                  <a:t> </a:t>
                </a:r>
                <a:endParaRPr lang="id-ID" sz="1200" dirty="0"/>
              </a:p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id-ID" sz="1200" dirty="0"/>
                  <a:t>     </a:t>
                </a:r>
                <a:r>
                  <a:rPr lang="en-US" sz="1200" dirty="0" err="1"/>
                  <a:t>Melanjutkan</a:t>
                </a:r>
                <a:endParaRPr lang="en-US" sz="1200" dirty="0"/>
              </a:p>
              <a:p>
                <a:pPr eaLnBrk="1" hangingPunct="1">
                  <a:lnSpc>
                    <a:spcPct val="120000"/>
                  </a:lnSpc>
                  <a:buFont typeface="Arial" charset="0"/>
                  <a:buChar char="•"/>
                  <a:defRPr/>
                </a:pPr>
                <a:endParaRPr lang="en-US" sz="1200" dirty="0"/>
              </a:p>
            </p:txBody>
          </p:sp>
          <p:sp>
            <p:nvSpPr>
              <p:cNvPr id="16427" name="TextBox 24"/>
              <p:cNvSpPr txBox="1">
                <a:spLocks noChangeArrowheads="1"/>
              </p:cNvSpPr>
              <p:nvPr/>
            </p:nvSpPr>
            <p:spPr bwMode="auto">
              <a:xfrm rot="16200000">
                <a:off x="-812323" y="3027859"/>
                <a:ext cx="3841197" cy="378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500" b="1" dirty="0"/>
                  <a:t>SIDANG MK-1: </a:t>
                </a:r>
                <a:r>
                  <a:rPr lang="en-US" sz="1500" b="1" dirty="0" err="1"/>
                  <a:t>Administratif</a:t>
                </a:r>
                <a:endParaRPr lang="en-US" sz="1500" b="1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1292534" y="1284297"/>
                <a:ext cx="35310" cy="379516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Isosceles Triangle 41"/>
            <p:cNvSpPr/>
            <p:nvPr/>
          </p:nvSpPr>
          <p:spPr>
            <a:xfrm rot="5400000">
              <a:off x="2348643" y="4799327"/>
              <a:ext cx="477746" cy="33340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527551" y="1309687"/>
            <a:ext cx="1973263" cy="2720579"/>
            <a:chOff x="4496646" y="1908301"/>
            <a:chExt cx="1972681" cy="3626736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4656937" y="1908301"/>
              <a:ext cx="1812390" cy="3626736"/>
              <a:chOff x="923508" y="1284297"/>
              <a:chExt cx="2121484" cy="3795169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923508" y="1284297"/>
                <a:ext cx="2121484" cy="3795169"/>
              </a:xfrm>
              <a:prstGeom prst="roundRect">
                <a:avLst>
                  <a:gd name="adj" fmla="val 7823"/>
                </a:avLst>
              </a:prstGeom>
              <a:solidFill>
                <a:srgbClr val="D9D9D9"/>
              </a:solidFill>
              <a:ln>
                <a:solidFill>
                  <a:srgbClr val="1F497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4609" name="TextBox 29"/>
              <p:cNvSpPr txBox="1">
                <a:spLocks noChangeArrowheads="1"/>
              </p:cNvSpPr>
              <p:nvPr/>
            </p:nvSpPr>
            <p:spPr bwMode="auto">
              <a:xfrm>
                <a:off x="1328485" y="1355716"/>
                <a:ext cx="1686784" cy="2653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marL="173038" indent="-173038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Courier New"/>
                  <a:buChar char="o"/>
                  <a:defRPr/>
                </a:pPr>
                <a:r>
                  <a:rPr lang="en-US" sz="1400" dirty="0" err="1"/>
                  <a:t>Menentukan</a:t>
                </a:r>
                <a:r>
                  <a:rPr lang="en-US" sz="1400" dirty="0"/>
                  <a:t>:</a:t>
                </a:r>
              </a:p>
              <a:p>
                <a:pPr marL="274638" indent="-115888" eaLnBrk="1" hangingPunct="1">
                  <a:lnSpc>
                    <a:spcPct val="120000"/>
                  </a:lnSpc>
                  <a:buFont typeface="Arial"/>
                  <a:buChar char="•"/>
                  <a:defRPr/>
                </a:pPr>
                <a:r>
                  <a:rPr lang="en-US" sz="1400" dirty="0" err="1"/>
                  <a:t>metode</a:t>
                </a:r>
                <a:r>
                  <a:rPr lang="en-US" sz="1400" dirty="0"/>
                  <a:t>,</a:t>
                </a:r>
              </a:p>
              <a:p>
                <a:pPr marL="274638" indent="-115888" eaLnBrk="1" hangingPunct="1">
                  <a:lnSpc>
                    <a:spcPct val="120000"/>
                  </a:lnSpc>
                  <a:buFont typeface="Arial"/>
                  <a:buChar char="•"/>
                  <a:defRPr/>
                </a:pPr>
                <a:r>
                  <a:rPr lang="en-US" sz="1400" dirty="0"/>
                  <a:t>agenda,</a:t>
                </a:r>
              </a:p>
              <a:p>
                <a:pPr marL="274638" indent="-115888" eaLnBrk="1" hangingPunct="1">
                  <a:lnSpc>
                    <a:spcPct val="120000"/>
                  </a:lnSpc>
                  <a:buFont typeface="Arial"/>
                  <a:buChar char="•"/>
                  <a:defRPr/>
                </a:pPr>
                <a:r>
                  <a:rPr lang="en-US" sz="1400" dirty="0" err="1"/>
                  <a:t>tempat</a:t>
                </a:r>
                <a:r>
                  <a:rPr lang="en-US" sz="1400" dirty="0"/>
                  <a:t> </a:t>
                </a:r>
              </a:p>
              <a:p>
                <a:pPr marL="274638" indent="-115888" eaLnBrk="1" hangingPunct="1">
                  <a:lnSpc>
                    <a:spcPct val="120000"/>
                  </a:lnSpc>
                  <a:buFont typeface="Arial"/>
                  <a:buChar char="•"/>
                  <a:defRPr/>
                </a:pPr>
                <a:r>
                  <a:rPr lang="en-US" sz="1400" dirty="0" err="1"/>
                  <a:t>waktu</a:t>
                </a:r>
                <a:endParaRPr lang="en-US" sz="1400" dirty="0"/>
              </a:p>
              <a:p>
                <a:pPr eaLnBrk="1" hangingPunct="1">
                  <a:lnSpc>
                    <a:spcPct val="120000"/>
                  </a:lnSpc>
                  <a:buFont typeface="Courier New"/>
                  <a:buChar char="o"/>
                  <a:defRPr/>
                </a:pPr>
                <a:r>
                  <a:rPr lang="en-US" sz="1400" dirty="0" err="1"/>
                  <a:t>Memfasilitasi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perundingan</a:t>
                </a:r>
                <a:endParaRPr lang="en-US" sz="1400" dirty="0"/>
              </a:p>
            </p:txBody>
          </p:sp>
          <p:sp>
            <p:nvSpPr>
              <p:cNvPr id="16421" name="TextBox 30"/>
              <p:cNvSpPr txBox="1">
                <a:spLocks noChangeArrowheads="1"/>
              </p:cNvSpPr>
              <p:nvPr/>
            </p:nvSpPr>
            <p:spPr bwMode="auto">
              <a:xfrm rot="16200000">
                <a:off x="404787" y="2699686"/>
                <a:ext cx="1449484" cy="39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 b="1"/>
                  <a:t>MEDIASI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1293188" y="1284297"/>
                <a:ext cx="35297" cy="379516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Isosceles Triangle 42"/>
            <p:cNvSpPr/>
            <p:nvPr/>
          </p:nvSpPr>
          <p:spPr>
            <a:xfrm rot="5400000">
              <a:off x="4425206" y="4814467"/>
              <a:ext cx="476158" cy="33327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56038" y="1309687"/>
            <a:ext cx="4583112" cy="3481134"/>
            <a:chOff x="3824280" y="1908296"/>
            <a:chExt cx="4583124" cy="4640334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6356349" y="1908296"/>
              <a:ext cx="2051055" cy="3967759"/>
              <a:chOff x="6356349" y="1908296"/>
              <a:chExt cx="2051055" cy="3967759"/>
            </a:xfrm>
          </p:grpSpPr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6594475" y="1908296"/>
                <a:ext cx="1812929" cy="3967759"/>
                <a:chOff x="922877" y="1284297"/>
                <a:chExt cx="2122115" cy="4152028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922877" y="1284297"/>
                  <a:ext cx="2122115" cy="3794939"/>
                </a:xfrm>
                <a:prstGeom prst="roundRect">
                  <a:avLst>
                    <a:gd name="adj" fmla="val 7823"/>
                  </a:avLst>
                </a:prstGeom>
                <a:solidFill>
                  <a:srgbClr val="D9D9D9"/>
                </a:solidFill>
                <a:ln>
                  <a:solidFill>
                    <a:srgbClr val="1F497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16414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1327671" y="1356451"/>
                  <a:ext cx="1688459" cy="2653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173038" indent="-173038">
                    <a:lnSpc>
                      <a:spcPct val="120000"/>
                    </a:lnSpc>
                    <a:buFont typeface="Courier New" pitchFamily="49" charset="0"/>
                    <a:buChar char="o"/>
                  </a:pPr>
                  <a:r>
                    <a:rPr lang="en-US" sz="1400" dirty="0" err="1"/>
                    <a:t>Melakukan</a:t>
                  </a:r>
                  <a:r>
                    <a:rPr lang="en-US" sz="1400" dirty="0"/>
                    <a:t> </a:t>
                  </a:r>
                  <a:endParaRPr lang="id-ID" sz="1400" dirty="0"/>
                </a:p>
                <a:p>
                  <a:pPr marL="173038" indent="-173038">
                    <a:lnSpc>
                      <a:spcPct val="120000"/>
                    </a:lnSpc>
                  </a:pPr>
                  <a:r>
                    <a:rPr lang="id-ID" sz="1400" dirty="0"/>
                    <a:t>    </a:t>
                  </a:r>
                  <a:r>
                    <a:rPr lang="en-US" sz="1400" dirty="0" err="1"/>
                    <a:t>pemeriksaan</a:t>
                  </a:r>
                  <a:endParaRPr lang="en-US" sz="1400" dirty="0"/>
                </a:p>
                <a:p>
                  <a:pPr marL="173038" indent="-173038">
                    <a:lnSpc>
                      <a:spcPct val="120000"/>
                    </a:lnSpc>
                    <a:buFont typeface="Courier New" pitchFamily="49" charset="0"/>
                    <a:buChar char="o"/>
                  </a:pPr>
                  <a:r>
                    <a:rPr lang="en-US" sz="1400" dirty="0" err="1"/>
                    <a:t>Melakukan</a:t>
                  </a:r>
                  <a:r>
                    <a:rPr lang="en-US" sz="1400" dirty="0"/>
                    <a:t> </a:t>
                  </a:r>
                  <a:endParaRPr lang="id-ID" sz="1400" dirty="0"/>
                </a:p>
                <a:p>
                  <a:pPr marL="173038" indent="-173038">
                    <a:lnSpc>
                      <a:spcPct val="120000"/>
                    </a:lnSpc>
                  </a:pPr>
                  <a:r>
                    <a:rPr lang="id-ID" sz="1400" dirty="0"/>
                    <a:t>    </a:t>
                  </a:r>
                  <a:r>
                    <a:rPr lang="en-US" sz="1400" dirty="0" err="1"/>
                    <a:t>pembuktian</a:t>
                  </a:r>
                  <a:endParaRPr lang="en-US" sz="1400" dirty="0"/>
                </a:p>
                <a:p>
                  <a:pPr marL="173038" indent="-173038">
                    <a:lnSpc>
                      <a:spcPct val="120000"/>
                    </a:lnSpc>
                    <a:buFont typeface="Courier New" pitchFamily="49" charset="0"/>
                    <a:buChar char="o"/>
                  </a:pPr>
                  <a:r>
                    <a:rPr lang="en-US" sz="1400" dirty="0" err="1"/>
                    <a:t>Memutus</a:t>
                  </a:r>
                  <a:r>
                    <a:rPr lang="en-US" sz="1400" dirty="0"/>
                    <a:t> </a:t>
                  </a:r>
                  <a:r>
                    <a:rPr lang="en-US" sz="1400" dirty="0" err="1"/>
                    <a:t>sengketa</a:t>
                  </a:r>
                  <a:r>
                    <a:rPr lang="en-US" sz="1400" dirty="0"/>
                    <a:t> </a:t>
                  </a:r>
                  <a:r>
                    <a:rPr lang="en-US" sz="1400" dirty="0" err="1"/>
                    <a:t>informasi</a:t>
                  </a:r>
                  <a:endParaRPr lang="en-US" sz="1400" dirty="0"/>
                </a:p>
              </p:txBody>
            </p:sp>
            <p:sp>
              <p:nvSpPr>
                <p:cNvPr id="16415" name="TextBox 3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902126" y="3215528"/>
                  <a:ext cx="4063315" cy="378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1500" b="1" dirty="0"/>
                    <a:t>SIDANG MK-2: </a:t>
                  </a:r>
                  <a:r>
                    <a:rPr lang="en-US" sz="1500" b="1" dirty="0" err="1"/>
                    <a:t>Pokok</a:t>
                  </a:r>
                  <a:r>
                    <a:rPr lang="en-US" sz="1500" b="1" dirty="0"/>
                    <a:t> </a:t>
                  </a:r>
                  <a:r>
                    <a:rPr lang="en-US" sz="1500" b="1" dirty="0" err="1"/>
                    <a:t>Perkara</a:t>
                  </a:r>
                  <a:endParaRPr lang="en-US" sz="1500" b="1" dirty="0"/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1292668" y="1284297"/>
                  <a:ext cx="35306" cy="3794939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Isosceles Triangle 44"/>
              <p:cNvSpPr/>
              <p:nvPr/>
            </p:nvSpPr>
            <p:spPr>
              <a:xfrm rot="5400000">
                <a:off x="6288146" y="4801532"/>
                <a:ext cx="463432" cy="32702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3824280" y="5534814"/>
              <a:ext cx="3851285" cy="1013816"/>
              <a:chOff x="3824280" y="5534814"/>
              <a:chExt cx="3851285" cy="1013816"/>
            </a:xfrm>
          </p:grpSpPr>
          <p:sp>
            <p:nvSpPr>
              <p:cNvPr id="51" name="Right Bracket 50"/>
              <p:cNvSpPr/>
              <p:nvPr/>
            </p:nvSpPr>
            <p:spPr>
              <a:xfrm rot="5400000">
                <a:off x="5486465" y="3872629"/>
                <a:ext cx="526916" cy="3851285"/>
              </a:xfrm>
              <a:prstGeom prst="rightBracket">
                <a:avLst>
                  <a:gd name="adj" fmla="val 0"/>
                </a:avLst>
              </a:prstGeom>
              <a:ln w="38100" cmpd="sng"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10" name="TextBox 9"/>
              <p:cNvSpPr txBox="1">
                <a:spLocks noChangeArrowheads="1"/>
              </p:cNvSpPr>
              <p:nvPr/>
            </p:nvSpPr>
            <p:spPr bwMode="auto">
              <a:xfrm>
                <a:off x="4752918" y="5769127"/>
                <a:ext cx="1925532" cy="779503"/>
              </a:xfrm>
              <a:prstGeom prst="rect">
                <a:avLst/>
              </a:prstGeom>
              <a:solidFill>
                <a:srgbClr val="D9D9D9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Alasan Substansial</a:t>
                </a:r>
              </a:p>
              <a:p>
                <a:pPr algn="ctr"/>
                <a:r>
                  <a:rPr lang="en-US" sz="1600"/>
                  <a:t>(Pasal 17 UU KIP)</a:t>
                </a:r>
              </a:p>
            </p:txBody>
          </p:sp>
        </p:grp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72066" y="3500444"/>
            <a:ext cx="128588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KESEPAKATAN MEDIASI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226300" y="3565922"/>
            <a:ext cx="1060450" cy="446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50" dirty="0"/>
              <a:t>PUTUSAN </a:t>
            </a:r>
            <a:endParaRPr lang="id-ID" sz="1150" dirty="0"/>
          </a:p>
          <a:p>
            <a:pPr algn="ctr"/>
            <a:r>
              <a:rPr lang="en-US" sz="1150" dirty="0"/>
              <a:t>AJUDIKASI II</a:t>
            </a:r>
          </a:p>
        </p:txBody>
      </p: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1143000" y="4076698"/>
            <a:ext cx="2393950" cy="708600"/>
            <a:chOff x="-575963" y="5600659"/>
            <a:chExt cx="3870743" cy="943780"/>
          </a:xfrm>
        </p:grpSpPr>
        <p:sp>
          <p:nvSpPr>
            <p:cNvPr id="44" name="Freeform 43"/>
            <p:cNvSpPr/>
            <p:nvPr/>
          </p:nvSpPr>
          <p:spPr>
            <a:xfrm>
              <a:off x="1703360" y="5600659"/>
              <a:ext cx="1591420" cy="849981"/>
            </a:xfrm>
            <a:custGeom>
              <a:avLst/>
              <a:gdLst>
                <a:gd name="connsiteX0" fmla="*/ 179294 w 179294"/>
                <a:gd name="connsiteY0" fmla="*/ 0 h 239059"/>
                <a:gd name="connsiteX1" fmla="*/ 179294 w 179294"/>
                <a:gd name="connsiteY1" fmla="*/ 239059 h 239059"/>
                <a:gd name="connsiteX2" fmla="*/ 0 w 179294"/>
                <a:gd name="connsiteY2" fmla="*/ 239059 h 23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294" h="239059">
                  <a:moveTo>
                    <a:pt x="179294" y="0"/>
                  </a:moveTo>
                  <a:lnTo>
                    <a:pt x="179294" y="239059"/>
                  </a:lnTo>
                  <a:lnTo>
                    <a:pt x="0" y="239059"/>
                  </a:lnTo>
                </a:path>
              </a:pathLst>
            </a:custGeom>
            <a:ln w="28575" cmpd="sng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5" name="TextBox 51"/>
            <p:cNvSpPr txBox="1">
              <a:spLocks noChangeArrowheads="1"/>
            </p:cNvSpPr>
            <p:nvPr/>
          </p:nvSpPr>
          <p:spPr bwMode="auto">
            <a:xfrm>
              <a:off x="-575963" y="5765581"/>
              <a:ext cx="2279323" cy="778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err="1"/>
                <a:t>Permohonan</a:t>
              </a:r>
              <a:endParaRPr lang="en-US" sz="1600" dirty="0"/>
            </a:p>
            <a:p>
              <a:pPr algn="ctr" eaLnBrk="1" hangingPunct="1">
                <a:defRPr/>
              </a:pPr>
              <a:r>
                <a:rPr lang="en-US" sz="1600" dirty="0" err="1"/>
                <a:t>ditolak</a:t>
              </a:r>
              <a:r>
                <a:rPr lang="en-US" sz="1600" dirty="0"/>
                <a:t>/</a:t>
              </a:r>
              <a:r>
                <a:rPr lang="en-US" sz="1600" dirty="0" err="1"/>
                <a:t>ditarik</a:t>
              </a:r>
              <a:endParaRPr lang="en-US" sz="1600" dirty="0"/>
            </a:p>
          </p:txBody>
        </p:sp>
      </p:grpSp>
      <p:sp>
        <p:nvSpPr>
          <p:cNvPr id="16396" name="Title 53"/>
          <p:cNvSpPr>
            <a:spLocks noGrp="1"/>
          </p:cNvSpPr>
          <p:nvPr>
            <p:ph type="title"/>
          </p:nvPr>
        </p:nvSpPr>
        <p:spPr>
          <a:xfrm>
            <a:off x="214282" y="16658"/>
            <a:ext cx="8904288" cy="983456"/>
          </a:xfrm>
        </p:spPr>
        <p:txBody>
          <a:bodyPr/>
          <a:lstStyle/>
          <a:p>
            <a:pPr defTabSz="354013" eaLnBrk="1" hangingPunct="1"/>
            <a:r>
              <a:rPr lang="en-US" sz="2800" b="1" dirty="0" err="1">
                <a:latin typeface="Calibri" pitchFamily="34" charset="0"/>
              </a:rPr>
              <a:t>Prosedur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Penyelesaian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Sengketa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di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Komisi</a:t>
            </a:r>
            <a:r>
              <a:rPr lang="id-ID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Informasi</a:t>
            </a:r>
            <a:endParaRPr lang="en-US" sz="2800" b="1" dirty="0">
              <a:latin typeface="Calibri" pitchFamily="34" charset="0"/>
            </a:endParaRP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025525" y="1017986"/>
            <a:ext cx="7397668" cy="374721"/>
            <a:chOff x="981751" y="1487697"/>
            <a:chExt cx="7396834" cy="496710"/>
          </a:xfrm>
        </p:grpSpPr>
        <p:sp>
          <p:nvSpPr>
            <p:cNvPr id="16401" name="TextBox 1"/>
            <p:cNvSpPr txBox="1">
              <a:spLocks noChangeArrowheads="1"/>
            </p:cNvSpPr>
            <p:nvPr/>
          </p:nvSpPr>
          <p:spPr bwMode="auto">
            <a:xfrm>
              <a:off x="2988346" y="1521362"/>
              <a:ext cx="1369132" cy="448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≤ 7 hari kerja</a:t>
              </a:r>
            </a:p>
          </p:txBody>
        </p:sp>
        <p:sp>
          <p:nvSpPr>
            <p:cNvPr id="16402" name="TextBox 40"/>
            <p:cNvSpPr txBox="1">
              <a:spLocks noChangeArrowheads="1"/>
            </p:cNvSpPr>
            <p:nvPr/>
          </p:nvSpPr>
          <p:spPr bwMode="auto">
            <a:xfrm>
              <a:off x="4860579" y="1535638"/>
              <a:ext cx="1482931" cy="44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≤ 14 hari kerja</a:t>
              </a:r>
            </a:p>
          </p:txBody>
        </p:sp>
        <p:sp>
          <p:nvSpPr>
            <p:cNvPr id="16403" name="TextBox 45"/>
            <p:cNvSpPr txBox="1">
              <a:spLocks noChangeArrowheads="1"/>
            </p:cNvSpPr>
            <p:nvPr/>
          </p:nvSpPr>
          <p:spPr bwMode="auto">
            <a:xfrm>
              <a:off x="981751" y="1487697"/>
              <a:ext cx="1482931" cy="44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≤ 14 hari kerja</a:t>
              </a:r>
            </a:p>
          </p:txBody>
        </p:sp>
        <p:sp>
          <p:nvSpPr>
            <p:cNvPr id="16404" name="TextBox 46"/>
            <p:cNvSpPr txBox="1">
              <a:spLocks noChangeArrowheads="1"/>
            </p:cNvSpPr>
            <p:nvPr/>
          </p:nvSpPr>
          <p:spPr bwMode="auto">
            <a:xfrm>
              <a:off x="6895654" y="1517804"/>
              <a:ext cx="1482931" cy="44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≤ 40 hari kerja</a:t>
              </a: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226300" y="3181351"/>
            <a:ext cx="1060450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/>
              <a:t>PUTUSAN</a:t>
            </a:r>
          </a:p>
          <a:p>
            <a:pPr algn="ctr"/>
            <a:r>
              <a:rPr lang="en-US" sz="1100" dirty="0"/>
              <a:t>MEDIASI</a:t>
            </a:r>
          </a:p>
        </p:txBody>
      </p:sp>
      <p:sp>
        <p:nvSpPr>
          <p:cNvPr id="16399" name="TextBox 6"/>
          <p:cNvSpPr txBox="1">
            <a:spLocks noChangeArrowheads="1"/>
          </p:cNvSpPr>
          <p:nvPr/>
        </p:nvSpPr>
        <p:spPr bwMode="auto">
          <a:xfrm>
            <a:off x="688975" y="4755356"/>
            <a:ext cx="21018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Panitera (sekretariat)</a:t>
            </a:r>
          </a:p>
        </p:txBody>
      </p:sp>
      <p:sp>
        <p:nvSpPr>
          <p:cNvPr id="16400" name="TextBox 51"/>
          <p:cNvSpPr txBox="1">
            <a:spLocks noChangeArrowheads="1"/>
          </p:cNvSpPr>
          <p:nvPr/>
        </p:nvSpPr>
        <p:spPr bwMode="auto">
          <a:xfrm>
            <a:off x="2786051" y="4786328"/>
            <a:ext cx="598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Majelis Komisioner (Ajudikasi)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43240" y="3857634"/>
            <a:ext cx="11303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err="1"/>
              <a:t>Putusan</a:t>
            </a:r>
            <a:endParaRPr lang="id-ID" sz="1200" dirty="0"/>
          </a:p>
          <a:p>
            <a:pPr algn="ctr"/>
            <a:r>
              <a:rPr lang="en-US" sz="1200" dirty="0"/>
              <a:t> </a:t>
            </a:r>
            <a:r>
              <a:rPr lang="en-US" sz="1200" dirty="0" err="1"/>
              <a:t>Ajudikasi</a:t>
            </a:r>
            <a:r>
              <a:rPr lang="en-US" sz="1200" dirty="0"/>
              <a:t> 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4E462B-8F5D-4E8D-A942-815DA3B5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564983"/>
            <a:ext cx="6857999" cy="440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4327E-149C-4062-B0CB-225E917C1A48}"/>
              </a:ext>
            </a:extLst>
          </p:cNvPr>
          <p:cNvSpPr txBox="1"/>
          <p:nvPr/>
        </p:nvSpPr>
        <p:spPr>
          <a:xfrm>
            <a:off x="1650839" y="208676"/>
            <a:ext cx="549363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Open Government, Good Governance</a:t>
            </a:r>
            <a:endParaRPr lang="en-ID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8CF7B-BD0B-445C-8816-A58A08778300}"/>
              </a:ext>
            </a:extLst>
          </p:cNvPr>
          <p:cNvSpPr txBox="1"/>
          <p:nvPr/>
        </p:nvSpPr>
        <p:spPr>
          <a:xfrm>
            <a:off x="3429000" y="1563638"/>
            <a:ext cx="9269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/>
              <a:t>Transparan</a:t>
            </a:r>
            <a:endParaRPr lang="en-ID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25DE3-48BD-44D8-806B-81D44182DBB6}"/>
              </a:ext>
            </a:extLst>
          </p:cNvPr>
          <p:cNvSpPr txBox="1"/>
          <p:nvPr/>
        </p:nvSpPr>
        <p:spPr>
          <a:xfrm>
            <a:off x="4866543" y="1491630"/>
            <a:ext cx="141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Akuntabel</a:t>
            </a:r>
            <a:r>
              <a:rPr lang="en-GB" sz="900" dirty="0"/>
              <a:t> , </a:t>
            </a:r>
            <a:r>
              <a:rPr lang="en-GB" sz="900" dirty="0" err="1"/>
              <a:t>dapat</a:t>
            </a:r>
            <a:r>
              <a:rPr lang="en-GB" sz="900" dirty="0"/>
              <a:t> </a:t>
            </a:r>
          </a:p>
          <a:p>
            <a:r>
              <a:rPr lang="en-GB" sz="900" dirty="0" err="1"/>
              <a:t>dipertanggungjawabkan</a:t>
            </a:r>
            <a:endParaRPr lang="en-ID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791931-3307-4108-9E1B-C7F889266745}"/>
              </a:ext>
            </a:extLst>
          </p:cNvPr>
          <p:cNvSpPr txBox="1"/>
          <p:nvPr/>
        </p:nvSpPr>
        <p:spPr>
          <a:xfrm>
            <a:off x="4813680" y="2317834"/>
            <a:ext cx="1428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err="1"/>
              <a:t>Efektif</a:t>
            </a:r>
            <a:r>
              <a:rPr lang="en-GB" sz="1050" dirty="0"/>
              <a:t> &amp; </a:t>
            </a:r>
            <a:r>
              <a:rPr lang="en-GB" sz="1050" dirty="0" err="1"/>
              <a:t>Efisien</a:t>
            </a:r>
            <a:endParaRPr lang="en-ID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F872F-5EB2-4725-A38B-955B0B06B0B0}"/>
              </a:ext>
            </a:extLst>
          </p:cNvPr>
          <p:cNvSpPr txBox="1"/>
          <p:nvPr/>
        </p:nvSpPr>
        <p:spPr>
          <a:xfrm>
            <a:off x="3086101" y="2514600"/>
            <a:ext cx="14287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err="1"/>
              <a:t>Memperhatikan</a:t>
            </a:r>
            <a:r>
              <a:rPr lang="en-GB" sz="1050" dirty="0"/>
              <a:t> </a:t>
            </a:r>
          </a:p>
          <a:p>
            <a:pPr algn="ctr"/>
            <a:r>
              <a:rPr lang="en-GB" sz="1050" dirty="0" err="1"/>
              <a:t>aspirasi</a:t>
            </a:r>
            <a:r>
              <a:rPr lang="en-GB" sz="1050" dirty="0"/>
              <a:t> </a:t>
            </a:r>
            <a:r>
              <a:rPr lang="en-GB" sz="1050" dirty="0" err="1"/>
              <a:t>masyarakat</a:t>
            </a:r>
            <a:endParaRPr lang="en-ID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EB8E3-89D4-40F7-91A4-7CF75CE20EC0}"/>
              </a:ext>
            </a:extLst>
          </p:cNvPr>
          <p:cNvSpPr txBox="1"/>
          <p:nvPr/>
        </p:nvSpPr>
        <p:spPr>
          <a:xfrm>
            <a:off x="2628900" y="3389352"/>
            <a:ext cx="10287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050" dirty="0" err="1"/>
              <a:t>Bagaimana</a:t>
            </a:r>
            <a:endParaRPr lang="en-ID" sz="1050" dirty="0"/>
          </a:p>
          <a:p>
            <a:pPr algn="ctr"/>
            <a:r>
              <a:rPr lang="en-ID" sz="1050" dirty="0"/>
              <a:t> </a:t>
            </a:r>
            <a:r>
              <a:rPr lang="en-ID" sz="1050" dirty="0" err="1"/>
              <a:t>informasi</a:t>
            </a:r>
            <a:r>
              <a:rPr lang="en-ID" sz="1050" dirty="0"/>
              <a:t>  </a:t>
            </a:r>
          </a:p>
          <a:p>
            <a:pPr algn="ctr"/>
            <a:r>
              <a:rPr lang="en-ID" sz="1050" dirty="0" err="1"/>
              <a:t>dipublikasikan</a:t>
            </a:r>
            <a:endParaRPr lang="en-ID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2239DC-AD1F-4549-8ECD-508CC690C39D}"/>
              </a:ext>
            </a:extLst>
          </p:cNvPr>
          <p:cNvSpPr txBox="1"/>
          <p:nvPr/>
        </p:nvSpPr>
        <p:spPr>
          <a:xfrm>
            <a:off x="3914774" y="3892388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/>
              <a:t>Petugas</a:t>
            </a:r>
            <a:r>
              <a:rPr lang="en-GB" sz="900" dirty="0"/>
              <a:t> </a:t>
            </a:r>
            <a:r>
              <a:rPr lang="en-GB" sz="900" dirty="0" err="1"/>
              <a:t>Pelayanan</a:t>
            </a:r>
            <a:endParaRPr lang="en-GB" sz="900" dirty="0"/>
          </a:p>
          <a:p>
            <a:pPr algn="ctr"/>
            <a:r>
              <a:rPr lang="en-GB" sz="900" dirty="0"/>
              <a:t> </a:t>
            </a:r>
            <a:r>
              <a:rPr lang="en-GB" sz="900" dirty="0" err="1"/>
              <a:t>Informasi</a:t>
            </a:r>
            <a:endParaRPr lang="en-ID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B7DEC-99FB-4067-876D-078B23CABAC1}"/>
              </a:ext>
            </a:extLst>
          </p:cNvPr>
          <p:cNvSpPr txBox="1"/>
          <p:nvPr/>
        </p:nvSpPr>
        <p:spPr>
          <a:xfrm>
            <a:off x="5364088" y="3204686"/>
            <a:ext cx="142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900" dirty="0" err="1"/>
              <a:t>Bagaimana</a:t>
            </a:r>
            <a:r>
              <a:rPr lang="en-ID" sz="900" dirty="0"/>
              <a:t> </a:t>
            </a:r>
            <a:r>
              <a:rPr lang="en-ID" sz="900" dirty="0" err="1"/>
              <a:t>informasi</a:t>
            </a:r>
            <a:r>
              <a:rPr lang="en-ID" sz="900" dirty="0"/>
              <a:t> </a:t>
            </a:r>
            <a:r>
              <a:rPr lang="en-ID" sz="900" dirty="0" err="1"/>
              <a:t>disediakan</a:t>
            </a:r>
            <a:endParaRPr lang="en-ID" sz="900" dirty="0"/>
          </a:p>
        </p:txBody>
      </p:sp>
    </p:spTree>
    <p:extLst>
      <p:ext uri="{BB962C8B-B14F-4D97-AF65-F5344CB8AC3E}">
        <p14:creationId xmlns:p14="http://schemas.microsoft.com/office/powerpoint/2010/main" val="3581278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000" dirty="0"/>
              <a:t>Tahapan Persidangan di Komisi Informasi</a:t>
            </a: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4714876" y="1000114"/>
          <a:ext cx="4429124" cy="365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/>
          </p:cNvSpPr>
          <p:nvPr/>
        </p:nvSpPr>
        <p:spPr>
          <a:xfrm>
            <a:off x="465138" y="1200151"/>
            <a:ext cx="4038600" cy="339447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Penyelesaian Sengketa Informasi  di Komisi</a:t>
            </a:r>
          </a:p>
          <a:p>
            <a:pPr marL="342900" marR="0" lvl="0" indent="-342900" algn="l" defTabSz="914400" rtl="0" eaLnBrk="1" fontAlgn="auto" latinLnBrk="1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3200" dirty="0"/>
              <a:t>        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 pada dasarnya terdiri atas tiga </a:t>
            </a:r>
          </a:p>
          <a:p>
            <a:pPr marL="342900" marR="0" lvl="0" indent="-342900" algn="l" defTabSz="914400" rtl="0" eaLnBrk="1" fontAlgn="auto" latinLnBrk="1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3200" dirty="0"/>
              <a:t>        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bagian besar:</a:t>
            </a:r>
          </a:p>
          <a:p>
            <a:pPr marL="514350" marR="0" lvl="0" indent="-15081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SIDANG AJUDIKASI 1    </a:t>
            </a:r>
          </a:p>
          <a:p>
            <a:pPr marL="514350" marR="0" lvl="0" indent="-15081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3200" b="1" dirty="0"/>
              <a:t>  </a:t>
            </a: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(Pemeriksaan Awal berupa </a:t>
            </a:r>
          </a:p>
          <a:p>
            <a:pPr marL="514350" marR="0" lvl="0" indent="-15081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3200" dirty="0"/>
              <a:t>    </a:t>
            </a: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pemeriksaan Legal Standing Pemohon  &amp; Termohon, kewenangan</a:t>
            </a:r>
            <a:r>
              <a:rPr kumimoji="0" lang="id-ID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relatif &amp; absolut KI, jangka waktu</a:t>
            </a: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 /atau Putusan Sela)</a:t>
            </a:r>
          </a:p>
          <a:p>
            <a:pPr marL="514350" marR="0" lvl="0" indent="-15081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</a:t>
            </a:r>
            <a:r>
              <a:rPr kumimoji="0" lang="id-ID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MEDIASI</a:t>
            </a:r>
          </a:p>
          <a:p>
            <a:pPr marL="514350" marR="0" lvl="0" indent="-15081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SIDANG AJUDIKASI 2  </a:t>
            </a:r>
          </a:p>
          <a:p>
            <a:pPr marL="514350" marR="0" lvl="0" indent="-15081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Pemeriksaan Pokok Perkara meliputi: </a:t>
            </a:r>
          </a:p>
          <a:p>
            <a:pPr marL="527050" marR="0" lvl="0" indent="-77788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Pembuktian </a:t>
            </a:r>
          </a:p>
          <a:p>
            <a:pPr marL="527050" marR="0" lvl="0" indent="-77788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Kesimpulan Para Pihak  </a:t>
            </a:r>
          </a:p>
          <a:p>
            <a:pPr marL="527050" marR="0" lvl="0" indent="-77788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Musyawarah Majelis  </a:t>
            </a:r>
          </a:p>
          <a:p>
            <a:pPr marL="527050" marR="0" lvl="0" indent="-77788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Putusan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858282" y="2643188"/>
            <a:ext cx="3143272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928132" y="2642394"/>
            <a:ext cx="3143272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634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85734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SIMULASI SIDANG SENGKETA </a:t>
            </a:r>
          </a:p>
          <a:p>
            <a:pPr algn="ctr"/>
            <a:r>
              <a:rPr lang="id-ID" sz="2000" b="1" dirty="0"/>
              <a:t>INFORMASI DI KOMISI INOFRMASI</a:t>
            </a:r>
          </a:p>
          <a:p>
            <a:pPr algn="ctr"/>
            <a:r>
              <a:rPr lang="id-ID" sz="2000" b="1" dirty="0"/>
              <a:t> JAWA TENGAH</a:t>
            </a:r>
          </a:p>
        </p:txBody>
      </p:sp>
      <p:pic>
        <p:nvPicPr>
          <p:cNvPr id="3" name="Picture 2" descr="F:\IMG_00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8" y="1660916"/>
            <a:ext cx="4495318" cy="274376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F:\IMG_00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60915"/>
            <a:ext cx="3786214" cy="27860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4554155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AJUDIKASI NON LITIGASI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3570" y="4554155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MEDIASI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6D18F88-5E7E-4F2B-A0AE-70904318130E}"/>
              </a:ext>
            </a:extLst>
          </p:cNvPr>
          <p:cNvSpPr txBox="1"/>
          <p:nvPr/>
        </p:nvSpPr>
        <p:spPr>
          <a:xfrm>
            <a:off x="564356" y="1325404"/>
            <a:ext cx="3738563" cy="16747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sz="1400" dirty="0">
                <a:latin typeface="Calibri" panose="020F0502020204030204" charset="0"/>
                <a:cs typeface="Calibri" panose="020F0502020204030204" charset="0"/>
              </a:rPr>
              <a:t>Pada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tahun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2022 </a:t>
            </a:r>
            <a:r>
              <a:rPr lang="en-US" sz="1400" dirty="0" err="1">
                <a:latin typeface="Calibri" panose="020F0502020204030204" charset="0"/>
                <a:cs typeface="Calibri" panose="020F0502020204030204" charset="0"/>
              </a:rPr>
              <a:t>menerima</a:t>
            </a:r>
            <a:r>
              <a:rPr lang="en-US" sz="1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400" dirty="0" err="1">
                <a:latin typeface="Calibri" panose="020F0502020204030204" charset="0"/>
                <a:cs typeface="Calibri" panose="020F0502020204030204" charset="0"/>
              </a:rPr>
              <a:t>penyelesaian</a:t>
            </a:r>
            <a:r>
              <a:rPr lang="en-US" sz="1400" dirty="0">
                <a:latin typeface="Calibri" panose="020F0502020204030204" charset="0"/>
                <a:cs typeface="Calibri" panose="020F0502020204030204" charset="0"/>
              </a:rPr>
              <a:t>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1400" dirty="0" err="1">
                <a:latin typeface="Calibri" panose="020F0502020204030204" charset="0"/>
                <a:cs typeface="Calibri" panose="020F0502020204030204" charset="0"/>
              </a:rPr>
              <a:t>sengketa</a:t>
            </a:r>
            <a:r>
              <a:rPr lang="en-US" sz="1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informasi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publik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sebanyak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149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register.</a:t>
            </a:r>
            <a:endParaRPr lang="en-US" sz="1400" dirty="0">
              <a:latin typeface="Calibri" panose="020F0502020204030204" charset="0"/>
              <a:cs typeface="Calibri" panose="020F05020202040302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sz="1400" dirty="0">
                <a:latin typeface="Calibri" panose="020F0502020204030204" charset="0"/>
                <a:cs typeface="Calibri" panose="020F0502020204030204" charset="0"/>
              </a:rPr>
              <a:t>Badan publik sebagai termohon dalam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sengketa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terbanyak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adalah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PPID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Pemerintah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Desa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64 %</a:t>
            </a:r>
            <a:r>
              <a:rPr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disusul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 PPID </a:t>
            </a:r>
            <a:r>
              <a:rPr sz="1400" dirty="0" err="1">
                <a:latin typeface="Calibri" panose="020F0502020204030204" charset="0"/>
                <a:cs typeface="Calibri" panose="020F0502020204030204" charset="0"/>
              </a:rPr>
              <a:t>Kab</a:t>
            </a:r>
            <a:r>
              <a:rPr sz="1400" dirty="0">
                <a:latin typeface="Calibri" panose="020F0502020204030204" charset="0"/>
                <a:cs typeface="Calibri" panose="020F0502020204030204" charset="0"/>
              </a:rPr>
              <a:t>/Kota </a:t>
            </a:r>
            <a:r>
              <a:rPr sz="1400" b="1" dirty="0">
                <a:solidFill>
                  <a:srgbClr val="00B050"/>
                </a:solidFill>
                <a:latin typeface="Calibri" panose="020F0502020204030204" charset="0"/>
                <a:cs typeface="Calibri" panose="020F0502020204030204" charset="0"/>
              </a:rPr>
              <a:t>32%</a:t>
            </a:r>
            <a:endParaRPr lang="en-US" sz="1400" b="1" dirty="0">
              <a:solidFill>
                <a:srgbClr val="00B05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7A119489-D12D-46C0-97B6-989150141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7494"/>
            <a:ext cx="7886700" cy="626269"/>
          </a:xfrm>
        </p:spPr>
        <p:txBody>
          <a:bodyPr vert="horz" wrap="square" lIns="68580" tIns="34290" rIns="68580" bIns="34290" anchor="ctr" anchorCtr="0"/>
          <a:lstStyle/>
          <a:p>
            <a:pPr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Sengketa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Informasi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Publik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Tahun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2022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di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Komisi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Informasi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Provinsi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Jawa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Tengah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35700B-9A00-4D82-BF1F-0D9ACE0B9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628" y="1368661"/>
            <a:ext cx="3904964" cy="2406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592078-3D7C-4F4E-9E31-9683EDE3D474}"/>
              </a:ext>
            </a:extLst>
          </p:cNvPr>
          <p:cNvSpPr txBox="1"/>
          <p:nvPr/>
        </p:nvSpPr>
        <p:spPr>
          <a:xfrm>
            <a:off x="5148064" y="377483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</a:t>
            </a:r>
            <a:r>
              <a:rPr lang="en-US" sz="1200" dirty="0" err="1"/>
              <a:t>Pemdes</a:t>
            </a:r>
            <a:r>
              <a:rPr lang="en-US" sz="1200" dirty="0"/>
              <a:t> </a:t>
            </a:r>
            <a:r>
              <a:rPr lang="en-US" sz="1200" dirty="0" err="1"/>
              <a:t>belum</a:t>
            </a:r>
            <a:r>
              <a:rPr lang="en-US" sz="1200" dirty="0"/>
              <a:t> punya PPID </a:t>
            </a:r>
            <a:r>
              <a:rPr lang="en-US" sz="1200" dirty="0" err="1"/>
              <a:t>desa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08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1" y="339502"/>
            <a:ext cx="6696745" cy="463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98336" cy="460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0155" y="53560"/>
            <a:ext cx="4623845" cy="455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7704" y="1985806"/>
            <a:ext cx="5472608" cy="826255"/>
            <a:chOff x="1828381" y="3313206"/>
            <a:chExt cx="5472608" cy="82625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828381" y="3313206"/>
              <a:ext cx="5472608" cy="542078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id-ID" altLang="ko-KR" dirty="0">
                  <a:solidFill>
                    <a:schemeClr val="accent5"/>
                  </a:solidFill>
                  <a:latin typeface="+mj-lt"/>
                </a:rPr>
                <a:t>Terima Kasih</a:t>
              </a:r>
              <a:endParaRPr lang="ko-KR" altLang="en-US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1828381" y="3862774"/>
              <a:ext cx="5472608" cy="2766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Semoga bermanfaat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9852" y="1491630"/>
            <a:ext cx="26642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00062" y="3651870"/>
            <a:ext cx="81438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d-ID" dirty="0">
              <a:solidFill>
                <a:srgbClr val="595959"/>
              </a:solidFill>
            </a:endParaRPr>
          </a:p>
          <a:p>
            <a:pPr algn="ctr"/>
            <a:r>
              <a:rPr lang="en-US" dirty="0">
                <a:solidFill>
                  <a:srgbClr val="595959"/>
                </a:solidFill>
              </a:rPr>
              <a:t>Website : </a:t>
            </a:r>
            <a:r>
              <a:rPr lang="en-US" dirty="0">
                <a:hlinkClick r:id="rId3"/>
              </a:rPr>
              <a:t>http://kipjateng.jatengprov.go.id</a:t>
            </a:r>
            <a:endParaRPr lang="en-US" dirty="0"/>
          </a:p>
          <a:p>
            <a:pPr algn="ctr"/>
            <a:r>
              <a:rPr lang="en-US" dirty="0">
                <a:solidFill>
                  <a:srgbClr val="595959"/>
                </a:solidFill>
              </a:rPr>
              <a:t>Twitter : </a:t>
            </a:r>
            <a:r>
              <a:rPr lang="en-US" dirty="0">
                <a:hlinkClick r:id="rId4"/>
              </a:rPr>
              <a:t>http://twitter.com/#!/KIPROVJATENG</a:t>
            </a:r>
            <a:r>
              <a:rPr lang="en-US" dirty="0">
                <a:solidFill>
                  <a:srgbClr val="595959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595959"/>
                </a:solidFill>
              </a:rPr>
              <a:t>Instagram : </a:t>
            </a:r>
            <a:r>
              <a:rPr lang="en-US" dirty="0">
                <a:hlinkClick r:id="rId5"/>
              </a:rPr>
              <a:t>http://www.instagram.com/kipjateng</a:t>
            </a:r>
            <a:endParaRPr lang="en-US" dirty="0"/>
          </a:p>
          <a:p>
            <a:pPr algn="ct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Youtube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https://www.youtube.com/@KIprovJateng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2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490" y="304529"/>
            <a:ext cx="6574469" cy="36933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1800" b="1" dirty="0" err="1">
                <a:solidFill>
                  <a:schemeClr val="tx1"/>
                </a:solidFill>
              </a:rPr>
              <a:t>Tujuan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id-ID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</a:rPr>
              <a:t>dikeluarkannya</a:t>
            </a:r>
            <a:r>
              <a:rPr lang="en-US" altLang="en-US" sz="1800" b="1" dirty="0">
                <a:solidFill>
                  <a:schemeClr val="tx1"/>
                </a:solidFill>
              </a:rPr>
              <a:t> UU. </a:t>
            </a:r>
            <a:r>
              <a:rPr lang="id-ID" altLang="en-US" sz="1800" b="1" dirty="0">
                <a:solidFill>
                  <a:schemeClr val="tx1"/>
                </a:solidFill>
              </a:rPr>
              <a:t>N</a:t>
            </a:r>
            <a:r>
              <a:rPr lang="en-US" altLang="en-US" sz="1800" b="1" dirty="0">
                <a:solidFill>
                  <a:schemeClr val="tx1"/>
                </a:solidFill>
              </a:rPr>
              <a:t>o 14/2008</a:t>
            </a:r>
            <a:r>
              <a:rPr lang="id-ID" altLang="en-US" sz="1800" b="1" dirty="0">
                <a:solidFill>
                  <a:schemeClr val="tx1"/>
                </a:solidFill>
              </a:rPr>
              <a:t> </a:t>
            </a:r>
            <a:endParaRPr lang="en-GB" altLang="en-US" sz="18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800" b="1" dirty="0" err="1">
                <a:solidFill>
                  <a:schemeClr val="tx1"/>
                </a:solidFill>
              </a:rPr>
              <a:t>tentang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</a:rPr>
              <a:t>Keterbukaan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</a:rPr>
              <a:t>Informasi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</a:rPr>
              <a:t>Publik</a:t>
            </a:r>
            <a:endParaRPr lang="id-ID" altLang="en-US" sz="18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E081C6-6676-4835-A733-E630F41C8CEC}"/>
              </a:ext>
            </a:extLst>
          </p:cNvPr>
          <p:cNvSpPr/>
          <p:nvPr/>
        </p:nvSpPr>
        <p:spPr>
          <a:xfrm>
            <a:off x="3276408" y="1093845"/>
            <a:ext cx="4402387" cy="9882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ea typeface="+mj-ea"/>
            </a:endParaRPr>
          </a:p>
        </p:txBody>
      </p:sp>
      <p:sp>
        <p:nvSpPr>
          <p:cNvPr id="31" name="Isosceles Triangle 26">
            <a:extLst>
              <a:ext uri="{FF2B5EF4-FFF2-40B4-BE49-F238E27FC236}">
                <a16:creationId xmlns:a16="http://schemas.microsoft.com/office/drawing/2014/main" id="{1A4A7728-9CCB-488E-81A2-9ECC9116C5EF}"/>
              </a:ext>
            </a:extLst>
          </p:cNvPr>
          <p:cNvSpPr/>
          <p:nvPr/>
        </p:nvSpPr>
        <p:spPr>
          <a:xfrm rot="16200000">
            <a:off x="2128329" y="1536219"/>
            <a:ext cx="1402140" cy="859310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20">
              <a:ea typeface="+mj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D8A313-C781-4072-832F-F9F626059C92}"/>
              </a:ext>
            </a:extLst>
          </p:cNvPr>
          <p:cNvSpPr/>
          <p:nvPr/>
        </p:nvSpPr>
        <p:spPr>
          <a:xfrm>
            <a:off x="3269760" y="2096497"/>
            <a:ext cx="4409035" cy="907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20">
              <a:ea typeface="+mj-ea"/>
            </a:endParaRPr>
          </a:p>
        </p:txBody>
      </p:sp>
      <p:sp>
        <p:nvSpPr>
          <p:cNvPr id="33" name="Isosceles Triangle 48">
            <a:extLst>
              <a:ext uri="{FF2B5EF4-FFF2-40B4-BE49-F238E27FC236}">
                <a16:creationId xmlns:a16="http://schemas.microsoft.com/office/drawing/2014/main" id="{63D23495-2154-4751-9D09-7857A3A9E9B3}"/>
              </a:ext>
            </a:extLst>
          </p:cNvPr>
          <p:cNvSpPr/>
          <p:nvPr/>
        </p:nvSpPr>
        <p:spPr>
          <a:xfrm rot="16200000">
            <a:off x="2474806" y="2076585"/>
            <a:ext cx="669463" cy="8893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20">
              <a:ea typeface="+mj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8627D-44FE-4D05-AF63-CB44FD60B1F4}"/>
              </a:ext>
            </a:extLst>
          </p:cNvPr>
          <p:cNvSpPr/>
          <p:nvPr/>
        </p:nvSpPr>
        <p:spPr>
          <a:xfrm>
            <a:off x="3264667" y="2998206"/>
            <a:ext cx="4403676" cy="6864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20">
              <a:ea typeface="+mj-ea"/>
            </a:endParaRPr>
          </a:p>
        </p:txBody>
      </p:sp>
      <p:sp>
        <p:nvSpPr>
          <p:cNvPr id="35" name="Isosceles Triangle 49">
            <a:extLst>
              <a:ext uri="{FF2B5EF4-FFF2-40B4-BE49-F238E27FC236}">
                <a16:creationId xmlns:a16="http://schemas.microsoft.com/office/drawing/2014/main" id="{AE8B6F3B-AD1B-4293-A785-231B56E826E6}"/>
              </a:ext>
            </a:extLst>
          </p:cNvPr>
          <p:cNvSpPr/>
          <p:nvPr/>
        </p:nvSpPr>
        <p:spPr>
          <a:xfrm rot="16200000">
            <a:off x="2555183" y="2805150"/>
            <a:ext cx="561797" cy="865437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20" dirty="0">
              <a:ea typeface="+mj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48DD25-2B10-4647-81E2-4411DAC947F7}"/>
              </a:ext>
            </a:extLst>
          </p:cNvPr>
          <p:cNvSpPr/>
          <p:nvPr/>
        </p:nvSpPr>
        <p:spPr>
          <a:xfrm>
            <a:off x="3299890" y="3684637"/>
            <a:ext cx="4368453" cy="7415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20">
              <a:ea typeface="+mj-ea"/>
            </a:endParaRPr>
          </a:p>
        </p:txBody>
      </p:sp>
      <p:sp>
        <p:nvSpPr>
          <p:cNvPr id="37" name="Isosceles Triangle 50">
            <a:extLst>
              <a:ext uri="{FF2B5EF4-FFF2-40B4-BE49-F238E27FC236}">
                <a16:creationId xmlns:a16="http://schemas.microsoft.com/office/drawing/2014/main" id="{6246A2EB-3616-4C71-8FC1-3789770697BC}"/>
              </a:ext>
            </a:extLst>
          </p:cNvPr>
          <p:cNvSpPr/>
          <p:nvPr/>
        </p:nvSpPr>
        <p:spPr>
          <a:xfrm rot="16200000">
            <a:off x="2026887" y="3568164"/>
            <a:ext cx="1592840" cy="861814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20" dirty="0"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D84698-0377-4EE3-95A9-ED17DC97C0D9}"/>
              </a:ext>
            </a:extLst>
          </p:cNvPr>
          <p:cNvGrpSpPr/>
          <p:nvPr/>
        </p:nvGrpSpPr>
        <p:grpSpPr>
          <a:xfrm>
            <a:off x="128027" y="2132366"/>
            <a:ext cx="2231599" cy="2772802"/>
            <a:chOff x="1130676" y="2793247"/>
            <a:chExt cx="3568776" cy="3443848"/>
          </a:xfrm>
        </p:grpSpPr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A136CB49-16CB-4702-88EB-B05E33D878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520"/>
            </a:p>
          </p:txBody>
        </p:sp>
        <p:sp>
          <p:nvSpPr>
            <p:cNvPr id="40" name="Rounded Rectangle 18">
              <a:extLst>
                <a:ext uri="{FF2B5EF4-FFF2-40B4-BE49-F238E27FC236}">
                  <a16:creationId xmlns:a16="http://schemas.microsoft.com/office/drawing/2014/main" id="{2B5D3EFA-0406-45A9-B4E1-E1C8A22E7C0B}"/>
                </a:ext>
              </a:extLst>
            </p:cNvPr>
            <p:cNvSpPr/>
            <p:nvPr/>
          </p:nvSpPr>
          <p:spPr>
            <a:xfrm>
              <a:off x="2733333" y="3094635"/>
              <a:ext cx="1966119" cy="1356165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2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C1F8CC5F-CC5A-4FF8-8968-D73CBB1E0E96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2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F19EEB1-97B4-40E2-A83F-16B4119868A5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20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1B103A9A-380A-4D50-B1B9-48DA1AA9C58B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20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FACA3C0E-0B06-43D5-A58E-D00A6EF0A284}"/>
                </a:ext>
              </a:extLst>
            </p:cNvPr>
            <p:cNvSpPr/>
            <p:nvPr/>
          </p:nvSpPr>
          <p:spPr>
            <a:xfrm>
              <a:off x="2956752" y="342198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2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EDDF003-F5D2-43D3-A9E4-8C00BCB08EDE}"/>
              </a:ext>
            </a:extLst>
          </p:cNvPr>
          <p:cNvSpPr txBox="1"/>
          <p:nvPr/>
        </p:nvSpPr>
        <p:spPr>
          <a:xfrm>
            <a:off x="3375079" y="1204236"/>
            <a:ext cx="395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Menjamin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hak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warga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negara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mengetahui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rencana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pembuatan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kebijakan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publik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, program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kebijakan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publik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, dan proses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pengambilan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keputusan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publik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alasan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pengambilan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suatu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keputusan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publik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;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.     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2891BC-9504-4012-B1AF-D81983F68CC8}"/>
              </a:ext>
            </a:extLst>
          </p:cNvPr>
          <p:cNvSpPr txBox="1"/>
          <p:nvPr/>
        </p:nvSpPr>
        <p:spPr>
          <a:xfrm>
            <a:off x="3683014" y="2108962"/>
            <a:ext cx="4037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ea typeface="Arial Unicode MS" pitchFamily="34" charset="-128"/>
                <a:cs typeface="Arial Unicode MS" pitchFamily="34" charset="-128"/>
              </a:rPr>
              <a:t>Mendorong</a:t>
            </a:r>
            <a:r>
              <a:rPr lang="en-US" sz="13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300" dirty="0" err="1">
                <a:ea typeface="Arial Unicode MS" pitchFamily="34" charset="-128"/>
                <a:cs typeface="Arial Unicode MS" pitchFamily="34" charset="-128"/>
              </a:rPr>
              <a:t>partisipasi</a:t>
            </a:r>
            <a:r>
              <a:rPr lang="en-US" sz="13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300" dirty="0" err="1">
                <a:ea typeface="Arial Unicode MS" pitchFamily="34" charset="-128"/>
                <a:cs typeface="Arial Unicode MS" pitchFamily="34" charset="-128"/>
              </a:rPr>
              <a:t>masyarakat</a:t>
            </a:r>
            <a:r>
              <a:rPr lang="en-US" sz="13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300" dirty="0" err="1"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1300" dirty="0">
                <a:ea typeface="Arial Unicode MS" pitchFamily="34" charset="-128"/>
                <a:cs typeface="Arial Unicode MS" pitchFamily="34" charset="-128"/>
              </a:rPr>
              <a:t> proses </a:t>
            </a:r>
          </a:p>
          <a:p>
            <a:r>
              <a:rPr lang="en-US" sz="1300" dirty="0" err="1">
                <a:ea typeface="Arial Unicode MS" pitchFamily="34" charset="-128"/>
                <a:cs typeface="Arial Unicode MS" pitchFamily="34" charset="-128"/>
              </a:rPr>
              <a:t>pengambilan</a:t>
            </a:r>
            <a:r>
              <a:rPr lang="en-US" sz="13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300" dirty="0" err="1">
                <a:ea typeface="Arial Unicode MS" pitchFamily="34" charset="-128"/>
                <a:cs typeface="Arial Unicode MS" pitchFamily="34" charset="-128"/>
              </a:rPr>
              <a:t>kebijakan</a:t>
            </a:r>
            <a:r>
              <a:rPr lang="en-US" sz="13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300" dirty="0" err="1">
                <a:ea typeface="Arial Unicode MS" pitchFamily="34" charset="-128"/>
                <a:cs typeface="Arial Unicode MS" pitchFamily="34" charset="-128"/>
              </a:rPr>
              <a:t>publik</a:t>
            </a:r>
            <a:r>
              <a:rPr lang="en-US" altLang="ko-KR" sz="1300" dirty="0">
                <a:solidFill>
                  <a:schemeClr val="bg1"/>
                </a:solidFill>
                <a:ea typeface="+mj-ea"/>
                <a:cs typeface="Arial" pitchFamily="34" charset="0"/>
              </a:rPr>
              <a:t>.  </a:t>
            </a:r>
          </a:p>
          <a:p>
            <a:r>
              <a:rPr lang="en-US" sz="1300" dirty="0" err="1">
                <a:ea typeface="Arial Unicode MS" pitchFamily="34" charset="-128"/>
                <a:cs typeface="Arial Unicode MS" pitchFamily="34" charset="-128"/>
              </a:rPr>
              <a:t>Mengembangkan</a:t>
            </a:r>
            <a:r>
              <a:rPr lang="en-US" sz="13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300" dirty="0" err="1">
                <a:ea typeface="Arial Unicode MS" pitchFamily="34" charset="-128"/>
                <a:cs typeface="Arial Unicode MS" pitchFamily="34" charset="-128"/>
              </a:rPr>
              <a:t>ilmu</a:t>
            </a:r>
            <a:r>
              <a:rPr lang="en-US" sz="13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300" dirty="0" err="1">
                <a:ea typeface="Arial Unicode MS" pitchFamily="34" charset="-128"/>
                <a:cs typeface="Arial Unicode MS" pitchFamily="34" charset="-128"/>
              </a:rPr>
              <a:t>pengetahuan</a:t>
            </a:r>
            <a:r>
              <a:rPr lang="en-US" sz="1300" dirty="0">
                <a:ea typeface="Arial Unicode MS" pitchFamily="34" charset="-128"/>
                <a:cs typeface="Arial Unicode MS" pitchFamily="34" charset="-128"/>
              </a:rPr>
              <a:t> dan </a:t>
            </a:r>
          </a:p>
          <a:p>
            <a:r>
              <a:rPr lang="en-US" sz="1300" dirty="0" err="1">
                <a:ea typeface="Arial Unicode MS" pitchFamily="34" charset="-128"/>
                <a:cs typeface="Arial Unicode MS" pitchFamily="34" charset="-128"/>
              </a:rPr>
              <a:t>mencerdaskan</a:t>
            </a:r>
            <a:r>
              <a:rPr lang="en-US" sz="13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300" dirty="0" err="1">
                <a:ea typeface="Arial Unicode MS" pitchFamily="34" charset="-128"/>
                <a:cs typeface="Arial Unicode MS" pitchFamily="34" charset="-128"/>
              </a:rPr>
              <a:t>kehidupan</a:t>
            </a:r>
            <a:r>
              <a:rPr lang="en-US" sz="13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300" dirty="0" err="1">
                <a:ea typeface="Arial Unicode MS" pitchFamily="34" charset="-128"/>
                <a:cs typeface="Arial Unicode MS" pitchFamily="34" charset="-128"/>
              </a:rPr>
              <a:t>bangsa</a:t>
            </a:r>
            <a:r>
              <a:rPr lang="en-US" sz="1300" dirty="0">
                <a:ea typeface="Arial Unicode MS" pitchFamily="34" charset="-128"/>
                <a:cs typeface="Arial Unicode MS" pitchFamily="34" charset="-128"/>
              </a:rPr>
              <a:t>; </a:t>
            </a:r>
            <a:endParaRPr lang="ko-KR" altLang="en-US" sz="13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502F3C-720A-4E39-B146-6CDB1307A3DB}"/>
              </a:ext>
            </a:extLst>
          </p:cNvPr>
          <p:cNvSpPr txBox="1"/>
          <p:nvPr/>
        </p:nvSpPr>
        <p:spPr>
          <a:xfrm>
            <a:off x="3517254" y="3049110"/>
            <a:ext cx="378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Meningkatkan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peran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aktif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masyarakat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pengambilan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kebijakan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publik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pengelolaan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Badan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Publik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baik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.     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5A8F0C-0798-4F2F-8560-EBEE91CF5611}"/>
              </a:ext>
            </a:extLst>
          </p:cNvPr>
          <p:cNvSpPr txBox="1"/>
          <p:nvPr/>
        </p:nvSpPr>
        <p:spPr>
          <a:xfrm>
            <a:off x="3527706" y="3699491"/>
            <a:ext cx="398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Mewujudkan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penyelenggaraan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negara yang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baik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yaitu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yang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transparan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efektif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efisien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akuntabel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dapat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>
                <a:ea typeface="Arial Unicode MS" pitchFamily="34" charset="-128"/>
                <a:cs typeface="Arial Unicode MS" pitchFamily="34" charset="-128"/>
              </a:rPr>
              <a:t>dipertanggungjawabkan</a:t>
            </a:r>
            <a:r>
              <a:rPr lang="en-US" sz="1200" dirty="0">
                <a:ea typeface="Arial Unicode MS" pitchFamily="34" charset="-128"/>
                <a:cs typeface="Arial Unicode MS" pitchFamily="34" charset="-128"/>
              </a:rPr>
              <a:t>;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id="{3CFC5711-D020-4E3B-9E9B-08923E86394C}"/>
              </a:ext>
            </a:extLst>
          </p:cNvPr>
          <p:cNvSpPr>
            <a:spLocks noChangeAspect="1"/>
          </p:cNvSpPr>
          <p:nvPr/>
        </p:nvSpPr>
        <p:spPr>
          <a:xfrm>
            <a:off x="3376621" y="2414678"/>
            <a:ext cx="302170" cy="34425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20">
              <a:solidFill>
                <a:schemeClr val="tx1"/>
              </a:solidFill>
              <a:ea typeface="+mj-ea"/>
            </a:endParaRPr>
          </a:p>
        </p:txBody>
      </p:sp>
      <p:sp>
        <p:nvSpPr>
          <p:cNvPr id="62" name="Rounded Rectangle 1">
            <a:extLst>
              <a:ext uri="{FF2B5EF4-FFF2-40B4-BE49-F238E27FC236}">
                <a16:creationId xmlns:a16="http://schemas.microsoft.com/office/drawing/2014/main" id="{36268439-D577-44DA-887F-21ADCD262285}"/>
              </a:ext>
            </a:extLst>
          </p:cNvPr>
          <p:cNvSpPr>
            <a:spLocks noChangeAspect="1"/>
          </p:cNvSpPr>
          <p:nvPr/>
        </p:nvSpPr>
        <p:spPr>
          <a:xfrm rot="2648398">
            <a:off x="7348276" y="1443807"/>
            <a:ext cx="142521" cy="3645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520">
              <a:solidFill>
                <a:schemeClr val="tx1"/>
              </a:solidFill>
              <a:ea typeface="+mj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4E0BF4E-4DCB-4FDA-B740-812AA386C6AE}"/>
              </a:ext>
            </a:extLst>
          </p:cNvPr>
          <p:cNvSpPr/>
          <p:nvPr/>
        </p:nvSpPr>
        <p:spPr>
          <a:xfrm>
            <a:off x="3310341" y="4391073"/>
            <a:ext cx="4346262" cy="8088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20" dirty="0"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EE7B0-A206-4E9B-AAA2-0BF2E7C5EAA8}"/>
              </a:ext>
            </a:extLst>
          </p:cNvPr>
          <p:cNvSpPr txBox="1"/>
          <p:nvPr/>
        </p:nvSpPr>
        <p:spPr>
          <a:xfrm>
            <a:off x="3388470" y="4391073"/>
            <a:ext cx="43036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Mengetahui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alasan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kebijakan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publik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mempengaruhi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hajat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hidup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orang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banyak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Meningkatkan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pengelolaan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pelayanan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informasi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lingkungan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    Badan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Publik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menghasilkan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layanan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informasi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1000" dirty="0" err="1">
                <a:ea typeface="Arial Unicode MS" pitchFamily="34" charset="-128"/>
                <a:cs typeface="Arial Unicode MS" pitchFamily="34" charset="-128"/>
              </a:rPr>
              <a:t>berkualitas</a:t>
            </a:r>
            <a:r>
              <a:rPr lang="en-US" sz="1000" dirty="0">
                <a:ea typeface="Arial Unicode MS" pitchFamily="34" charset="-128"/>
                <a:cs typeface="Arial Unicode MS" pitchFamily="34" charset="-128"/>
              </a:rPr>
              <a:t>.</a:t>
            </a:r>
            <a:br>
              <a:rPr lang="id-ID" sz="1000" dirty="0">
                <a:ea typeface="Arial Unicode MS" pitchFamily="34" charset="-128"/>
                <a:cs typeface="Arial Unicode MS" pitchFamily="34" charset="-128"/>
              </a:rPr>
            </a:br>
            <a:endParaRPr lang="en-ID" sz="1000" dirty="0"/>
          </a:p>
        </p:txBody>
      </p:sp>
      <p:sp>
        <p:nvSpPr>
          <p:cNvPr id="75" name="Isosceles Triangle 50">
            <a:extLst>
              <a:ext uri="{FF2B5EF4-FFF2-40B4-BE49-F238E27FC236}">
                <a16:creationId xmlns:a16="http://schemas.microsoft.com/office/drawing/2014/main" id="{50B447F2-A6DF-4BE4-9E37-454BC3FEBEFD}"/>
              </a:ext>
            </a:extLst>
          </p:cNvPr>
          <p:cNvSpPr/>
          <p:nvPr/>
        </p:nvSpPr>
        <p:spPr>
          <a:xfrm rot="16200000">
            <a:off x="2259490" y="3105654"/>
            <a:ext cx="1112628" cy="89773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2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3475" y="0"/>
            <a:ext cx="6877050" cy="287179"/>
            <a:chOff x="-12700" y="0"/>
            <a:chExt cx="9169400" cy="382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357505"/>
            </a:xfrm>
            <a:custGeom>
              <a:avLst/>
              <a:gdLst/>
              <a:ahLst/>
              <a:cxnLst/>
              <a:rect l="l" t="t" r="r" b="b"/>
              <a:pathLst>
                <a:path w="9144000" h="357505">
                  <a:moveTo>
                    <a:pt x="9143999" y="357187"/>
                  </a:moveTo>
                  <a:lnTo>
                    <a:pt x="0" y="357187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5718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357505"/>
            </a:xfrm>
            <a:custGeom>
              <a:avLst/>
              <a:gdLst/>
              <a:ahLst/>
              <a:cxnLst/>
              <a:rect l="l" t="t" r="r" b="b"/>
              <a:pathLst>
                <a:path w="9144000" h="357505">
                  <a:moveTo>
                    <a:pt x="0" y="0"/>
                  </a:moveTo>
                  <a:lnTo>
                    <a:pt x="9143999" y="0"/>
                  </a:lnTo>
                  <a:lnTo>
                    <a:pt x="9143999" y="357187"/>
                  </a:lnTo>
                  <a:lnTo>
                    <a:pt x="0" y="357187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4872" y="2355379"/>
            <a:ext cx="4786160" cy="28619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61354" y="555526"/>
            <a:ext cx="2785231" cy="2453300"/>
          </a:xfrm>
          <a:prstGeom prst="rect">
            <a:avLst/>
          </a:prstGeom>
          <a:ln w="9524">
            <a:solidFill>
              <a:srgbClr val="85D8DE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64294" marR="65723">
              <a:lnSpc>
                <a:spcPct val="98600"/>
              </a:lnSpc>
              <a:spcBef>
                <a:spcPts val="188"/>
              </a:spcBef>
              <a:tabLst>
                <a:tab pos="1612106" algn="l"/>
              </a:tabLst>
            </a:pPr>
            <a:r>
              <a:rPr sz="2000" b="1" spc="-4" dirty="0">
                <a:latin typeface="Times New Roman"/>
                <a:cs typeface="Times New Roman"/>
              </a:rPr>
              <a:t>Komisi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solidFill>
                  <a:srgbClr val="244061"/>
                </a:solidFill>
                <a:latin typeface="Times New Roman"/>
                <a:cs typeface="Times New Roman"/>
              </a:rPr>
              <a:t>Informasi</a:t>
            </a:r>
            <a:r>
              <a:rPr sz="2000" b="1" spc="-8" dirty="0">
                <a:solidFill>
                  <a:srgbClr val="244061"/>
                </a:solidFill>
                <a:latin typeface="Times New Roman"/>
                <a:cs typeface="Times New Roman"/>
              </a:rPr>
              <a:t> </a:t>
            </a:r>
            <a:r>
              <a:rPr sz="1400" spc="-4" dirty="0" err="1">
                <a:latin typeface="Times New Roman"/>
                <a:cs typeface="Times New Roman"/>
              </a:rPr>
              <a:t>adalah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</a:t>
            </a:r>
            <a:endParaRPr lang="en-US" sz="1400" dirty="0">
              <a:latin typeface="Times New Roman"/>
              <a:cs typeface="Times New Roman"/>
            </a:endParaRPr>
          </a:p>
          <a:p>
            <a:pPr marL="64294" marR="65723">
              <a:lnSpc>
                <a:spcPct val="98600"/>
              </a:lnSpc>
              <a:spcBef>
                <a:spcPts val="188"/>
              </a:spcBef>
              <a:tabLst>
                <a:tab pos="1612106" algn="l"/>
              </a:tabLst>
            </a:pPr>
            <a:r>
              <a:rPr sz="1400" spc="-4" dirty="0" err="1">
                <a:latin typeface="Times New Roman"/>
                <a:cs typeface="Times New Roman"/>
              </a:rPr>
              <a:t>lembaga</a:t>
            </a:r>
            <a:r>
              <a:rPr sz="1400" spc="-4" dirty="0">
                <a:latin typeface="Times New Roman"/>
                <a:cs typeface="Times New Roman"/>
              </a:rPr>
              <a:t> mandiri </a:t>
            </a:r>
            <a:r>
              <a:rPr sz="1400" dirty="0">
                <a:latin typeface="Times New Roman"/>
                <a:cs typeface="Times New Roman"/>
              </a:rPr>
              <a:t>yang </a:t>
            </a:r>
            <a:r>
              <a:rPr sz="1400" dirty="0" err="1">
                <a:latin typeface="Times New Roman"/>
                <a:cs typeface="Times New Roman"/>
              </a:rPr>
              <a:t>berfungsi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endParaRPr lang="en-US" sz="1400" spc="4" dirty="0">
              <a:latin typeface="Times New Roman"/>
              <a:cs typeface="Times New Roman"/>
            </a:endParaRPr>
          </a:p>
          <a:p>
            <a:pPr marL="64294" marR="65723">
              <a:lnSpc>
                <a:spcPct val="98600"/>
              </a:lnSpc>
              <a:spcBef>
                <a:spcPts val="188"/>
              </a:spcBef>
              <a:tabLst>
                <a:tab pos="1612106" algn="l"/>
              </a:tabLst>
            </a:pPr>
            <a:r>
              <a:rPr lang="en-US" sz="1400" spc="-4" dirty="0" err="1">
                <a:latin typeface="Times New Roman"/>
                <a:cs typeface="Times New Roman"/>
              </a:rPr>
              <a:t>M</a:t>
            </a:r>
            <a:r>
              <a:rPr sz="1400" spc="-4" dirty="0" err="1">
                <a:latin typeface="Times New Roman"/>
                <a:cs typeface="Times New Roman"/>
              </a:rPr>
              <a:t>enjalankan</a:t>
            </a:r>
            <a:r>
              <a:rPr lang="en-US" sz="1400" spc="-4" dirty="0">
                <a:latin typeface="Times New Roman"/>
                <a:cs typeface="Times New Roman"/>
              </a:rPr>
              <a:t> </a:t>
            </a:r>
            <a:r>
              <a:rPr sz="1400" spc="-4" dirty="0" err="1">
                <a:latin typeface="Times New Roman"/>
                <a:cs typeface="Times New Roman"/>
              </a:rPr>
              <a:t>Undang-Undang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</a:t>
            </a:r>
            <a:endParaRPr lang="en-US" sz="1400" dirty="0">
              <a:latin typeface="Times New Roman"/>
              <a:cs typeface="Times New Roman"/>
            </a:endParaRPr>
          </a:p>
          <a:p>
            <a:pPr marL="64294" marR="65723">
              <a:lnSpc>
                <a:spcPct val="98600"/>
              </a:lnSpc>
              <a:spcBef>
                <a:spcPts val="188"/>
              </a:spcBef>
              <a:tabLst>
                <a:tab pos="1612106" algn="l"/>
              </a:tabLst>
            </a:pPr>
            <a:r>
              <a:rPr sz="1400" spc="-4" dirty="0" err="1">
                <a:latin typeface="Times New Roman"/>
                <a:cs typeface="Times New Roman"/>
              </a:rPr>
              <a:t>Keterbukaan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Informasi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4" dirty="0" err="1">
                <a:latin typeface="Times New Roman"/>
                <a:cs typeface="Times New Roman"/>
              </a:rPr>
              <a:t>Pubik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dan 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endParaRPr lang="en-US" sz="1400" spc="4" dirty="0">
              <a:latin typeface="Times New Roman"/>
              <a:cs typeface="Times New Roman"/>
            </a:endParaRPr>
          </a:p>
          <a:p>
            <a:pPr marL="64294" marR="65723">
              <a:lnSpc>
                <a:spcPct val="98600"/>
              </a:lnSpc>
              <a:spcBef>
                <a:spcPts val="188"/>
              </a:spcBef>
              <a:tabLst>
                <a:tab pos="1612106" algn="l"/>
              </a:tabLst>
            </a:pPr>
            <a:r>
              <a:rPr sz="1400" dirty="0" err="1">
                <a:latin typeface="Times New Roman"/>
                <a:cs typeface="Times New Roman"/>
              </a:rPr>
              <a:t>peraturan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pelaksanaannya</a:t>
            </a:r>
            <a:r>
              <a:rPr sz="1400" dirty="0">
                <a:latin typeface="Times New Roman"/>
                <a:cs typeface="Times New Roman"/>
              </a:rPr>
              <a:t>,</a:t>
            </a:r>
            <a:endParaRPr lang="en-US" sz="1400" dirty="0">
              <a:latin typeface="Times New Roman"/>
              <a:cs typeface="Times New Roman"/>
            </a:endParaRPr>
          </a:p>
          <a:p>
            <a:pPr marL="64294" marR="65723">
              <a:lnSpc>
                <a:spcPct val="98600"/>
              </a:lnSpc>
              <a:spcBef>
                <a:spcPts val="188"/>
              </a:spcBef>
              <a:tabLst>
                <a:tab pos="1612106" algn="l"/>
              </a:tabLst>
            </a:pPr>
            <a:r>
              <a:rPr sz="1400" spc="-4" dirty="0" err="1">
                <a:latin typeface="Times New Roman"/>
                <a:cs typeface="Times New Roman"/>
              </a:rPr>
              <a:t>menetapkan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petunjuk </a:t>
            </a:r>
            <a:r>
              <a:rPr sz="1400" spc="-4" dirty="0">
                <a:latin typeface="Times New Roman"/>
                <a:cs typeface="Times New Roman"/>
              </a:rPr>
              <a:t>teknis </a:t>
            </a:r>
            <a:r>
              <a:rPr sz="1400" spc="-4" dirty="0" err="1">
                <a:latin typeface="Times New Roman"/>
                <a:cs typeface="Times New Roman"/>
              </a:rPr>
              <a:t>standar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endParaRPr lang="en-US" sz="1400" spc="-4" dirty="0">
              <a:latin typeface="Times New Roman"/>
              <a:cs typeface="Times New Roman"/>
            </a:endParaRPr>
          </a:p>
          <a:p>
            <a:pPr marL="64294" marR="65723">
              <a:lnSpc>
                <a:spcPct val="98600"/>
              </a:lnSpc>
              <a:spcBef>
                <a:spcPts val="188"/>
              </a:spcBef>
              <a:tabLst>
                <a:tab pos="1612106" algn="l"/>
              </a:tabLst>
            </a:pPr>
            <a:r>
              <a:rPr sz="1400" spc="-4" dirty="0" err="1">
                <a:latin typeface="Times New Roman"/>
                <a:cs typeface="Times New Roman"/>
              </a:rPr>
              <a:t>layanan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4" dirty="0" err="1">
                <a:latin typeface="Times New Roman"/>
                <a:cs typeface="Times New Roman"/>
              </a:rPr>
              <a:t>informasi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spc="-251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publik</a:t>
            </a:r>
            <a:r>
              <a:rPr sz="1400" dirty="0">
                <a:latin typeface="Times New Roman"/>
                <a:cs typeface="Times New Roman"/>
              </a:rPr>
              <a:t> dan </a:t>
            </a:r>
            <a:endParaRPr lang="en-US" sz="1400" dirty="0">
              <a:latin typeface="Times New Roman"/>
              <a:cs typeface="Times New Roman"/>
            </a:endParaRPr>
          </a:p>
          <a:p>
            <a:pPr marL="64294" marR="65723">
              <a:lnSpc>
                <a:spcPct val="98600"/>
              </a:lnSpc>
              <a:spcBef>
                <a:spcPts val="188"/>
              </a:spcBef>
              <a:tabLst>
                <a:tab pos="1612106" algn="l"/>
              </a:tabLst>
            </a:pPr>
            <a:r>
              <a:rPr sz="1400" spc="-4" dirty="0" err="1">
                <a:latin typeface="Times New Roman"/>
                <a:cs typeface="Times New Roman"/>
              </a:rPr>
              <a:t>menyelesaikan</a:t>
            </a:r>
            <a:r>
              <a:rPr sz="1400" spc="-4" dirty="0">
                <a:latin typeface="Times New Roman"/>
                <a:cs typeface="Times New Roman"/>
              </a:rPr>
              <a:t> sengketa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4" dirty="0" err="1">
                <a:latin typeface="Times New Roman"/>
                <a:cs typeface="Times New Roman"/>
              </a:rPr>
              <a:t>informasi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endParaRPr lang="en-US" sz="1400" spc="-4" dirty="0">
              <a:latin typeface="Times New Roman"/>
              <a:cs typeface="Times New Roman"/>
            </a:endParaRPr>
          </a:p>
          <a:p>
            <a:pPr marL="64294" marR="65723">
              <a:lnSpc>
                <a:spcPct val="98600"/>
              </a:lnSpc>
              <a:spcBef>
                <a:spcPts val="188"/>
              </a:spcBef>
              <a:tabLst>
                <a:tab pos="1612106" algn="l"/>
              </a:tabLst>
            </a:pPr>
            <a:r>
              <a:rPr sz="1400" dirty="0" err="1">
                <a:latin typeface="Times New Roman"/>
                <a:cs typeface="Times New Roman"/>
              </a:rPr>
              <a:t>publik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4" dirty="0" err="1">
                <a:latin typeface="Times New Roman"/>
                <a:cs typeface="Times New Roman"/>
              </a:rPr>
              <a:t>melalui</a:t>
            </a:r>
            <a:r>
              <a:rPr lang="en-US" sz="1400" spc="-4" dirty="0">
                <a:latin typeface="Times New Roman"/>
                <a:cs typeface="Times New Roman"/>
              </a:rPr>
              <a:t> </a:t>
            </a:r>
            <a:r>
              <a:rPr sz="1400" spc="-4" dirty="0" err="1">
                <a:latin typeface="Times New Roman"/>
                <a:cs typeface="Times New Roman"/>
              </a:rPr>
              <a:t>mediasi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dan/</a:t>
            </a:r>
            <a:r>
              <a:rPr sz="1400" dirty="0" err="1">
                <a:latin typeface="Times New Roman"/>
                <a:cs typeface="Times New Roman"/>
              </a:rPr>
              <a:t>atau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sz="1400" spc="-4" dirty="0" err="1">
                <a:latin typeface="Times New Roman"/>
                <a:cs typeface="Times New Roman"/>
              </a:rPr>
              <a:t>ajudikasi</a:t>
            </a:r>
            <a:r>
              <a:rPr sz="1400" spc="-8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nonlitigasi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08509" y="4209421"/>
            <a:ext cx="64770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dirty="0">
                <a:latin typeface="Arial MT"/>
                <a:cs typeface="Arial MT"/>
              </a:rPr>
              <a:t>/</a:t>
            </a:r>
            <a:r>
              <a:rPr sz="1200" spc="-64" dirty="0">
                <a:latin typeface="Arial MT"/>
                <a:cs typeface="Arial MT"/>
              </a:rPr>
              <a:t> </a:t>
            </a:r>
            <a:r>
              <a:rPr sz="788" b="1" spc="-4" dirty="0">
                <a:latin typeface="Times New Roman"/>
                <a:cs typeface="Times New Roman"/>
              </a:rPr>
              <a:t>TERTUTUP</a:t>
            </a:r>
            <a:endParaRPr sz="788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172400" y="3373226"/>
            <a:ext cx="809149" cy="826294"/>
            <a:chOff x="7456113" y="4336667"/>
            <a:chExt cx="1078865" cy="1101725"/>
          </a:xfrm>
        </p:grpSpPr>
        <p:sp>
          <p:nvSpPr>
            <p:cNvPr id="16" name="object 16"/>
            <p:cNvSpPr/>
            <p:nvPr/>
          </p:nvSpPr>
          <p:spPr>
            <a:xfrm>
              <a:off x="7456113" y="4336667"/>
              <a:ext cx="1078865" cy="1101725"/>
            </a:xfrm>
            <a:custGeom>
              <a:avLst/>
              <a:gdLst/>
              <a:ahLst/>
              <a:cxnLst/>
              <a:rect l="l" t="t" r="r" b="b"/>
              <a:pathLst>
                <a:path w="1078865" h="1101725">
                  <a:moveTo>
                    <a:pt x="539142" y="1101195"/>
                  </a:moveTo>
                  <a:lnTo>
                    <a:pt x="492623" y="1099174"/>
                  </a:lnTo>
                  <a:lnTo>
                    <a:pt x="447203" y="1093222"/>
                  </a:lnTo>
                  <a:lnTo>
                    <a:pt x="403043" y="1083502"/>
                  </a:lnTo>
                  <a:lnTo>
                    <a:pt x="360306" y="1070181"/>
                  </a:lnTo>
                  <a:lnTo>
                    <a:pt x="319153" y="1053424"/>
                  </a:lnTo>
                  <a:lnTo>
                    <a:pt x="279746" y="1033397"/>
                  </a:lnTo>
                  <a:lnTo>
                    <a:pt x="242248" y="1010264"/>
                  </a:lnTo>
                  <a:lnTo>
                    <a:pt x="206819" y="984190"/>
                  </a:lnTo>
                  <a:lnTo>
                    <a:pt x="173622" y="955342"/>
                  </a:lnTo>
                  <a:lnTo>
                    <a:pt x="142819" y="923884"/>
                  </a:lnTo>
                  <a:lnTo>
                    <a:pt x="114570" y="889982"/>
                  </a:lnTo>
                  <a:lnTo>
                    <a:pt x="89040" y="853800"/>
                  </a:lnTo>
                  <a:lnTo>
                    <a:pt x="66388" y="815505"/>
                  </a:lnTo>
                  <a:lnTo>
                    <a:pt x="46777" y="775261"/>
                  </a:lnTo>
                  <a:lnTo>
                    <a:pt x="30368" y="733234"/>
                  </a:lnTo>
                  <a:lnTo>
                    <a:pt x="17325" y="689589"/>
                  </a:lnTo>
                  <a:lnTo>
                    <a:pt x="7808" y="644491"/>
                  </a:lnTo>
                  <a:lnTo>
                    <a:pt x="1978" y="598105"/>
                  </a:lnTo>
                  <a:lnTo>
                    <a:pt x="0" y="550597"/>
                  </a:lnTo>
                  <a:lnTo>
                    <a:pt x="1978" y="503090"/>
                  </a:lnTo>
                  <a:lnTo>
                    <a:pt x="7808" y="456704"/>
                  </a:lnTo>
                  <a:lnTo>
                    <a:pt x="17325" y="411606"/>
                  </a:lnTo>
                  <a:lnTo>
                    <a:pt x="30368" y="367961"/>
                  </a:lnTo>
                  <a:lnTo>
                    <a:pt x="46777" y="325934"/>
                  </a:lnTo>
                  <a:lnTo>
                    <a:pt x="66388" y="285690"/>
                  </a:lnTo>
                  <a:lnTo>
                    <a:pt x="89040" y="247395"/>
                  </a:lnTo>
                  <a:lnTo>
                    <a:pt x="114570" y="211213"/>
                  </a:lnTo>
                  <a:lnTo>
                    <a:pt x="142819" y="177311"/>
                  </a:lnTo>
                  <a:lnTo>
                    <a:pt x="173622" y="145853"/>
                  </a:lnTo>
                  <a:lnTo>
                    <a:pt x="206819" y="117005"/>
                  </a:lnTo>
                  <a:lnTo>
                    <a:pt x="242248" y="90931"/>
                  </a:lnTo>
                  <a:lnTo>
                    <a:pt x="279746" y="67798"/>
                  </a:lnTo>
                  <a:lnTo>
                    <a:pt x="319153" y="47771"/>
                  </a:lnTo>
                  <a:lnTo>
                    <a:pt x="360306" y="31014"/>
                  </a:lnTo>
                  <a:lnTo>
                    <a:pt x="403043" y="17693"/>
                  </a:lnTo>
                  <a:lnTo>
                    <a:pt x="447203" y="7973"/>
                  </a:lnTo>
                  <a:lnTo>
                    <a:pt x="492623" y="2021"/>
                  </a:lnTo>
                  <a:lnTo>
                    <a:pt x="539142" y="0"/>
                  </a:lnTo>
                  <a:lnTo>
                    <a:pt x="586548" y="2130"/>
                  </a:lnTo>
                  <a:lnTo>
                    <a:pt x="633270" y="8453"/>
                  </a:lnTo>
                  <a:lnTo>
                    <a:pt x="679063" y="18863"/>
                  </a:lnTo>
                  <a:lnTo>
                    <a:pt x="723677" y="33255"/>
                  </a:lnTo>
                  <a:lnTo>
                    <a:pt x="766863" y="51524"/>
                  </a:lnTo>
                  <a:lnTo>
                    <a:pt x="808375" y="73564"/>
                  </a:lnTo>
                  <a:lnTo>
                    <a:pt x="847962" y="99271"/>
                  </a:lnTo>
                  <a:lnTo>
                    <a:pt x="885378" y="128540"/>
                  </a:lnTo>
                  <a:lnTo>
                    <a:pt x="920374" y="161266"/>
                  </a:lnTo>
                  <a:lnTo>
                    <a:pt x="952419" y="197005"/>
                  </a:lnTo>
                  <a:lnTo>
                    <a:pt x="981079" y="235216"/>
                  </a:lnTo>
                  <a:lnTo>
                    <a:pt x="1006251" y="275645"/>
                  </a:lnTo>
                  <a:lnTo>
                    <a:pt x="1027833" y="318039"/>
                  </a:lnTo>
                  <a:lnTo>
                    <a:pt x="1045722" y="362143"/>
                  </a:lnTo>
                  <a:lnTo>
                    <a:pt x="1059814" y="407704"/>
                  </a:lnTo>
                  <a:lnTo>
                    <a:pt x="1070007" y="454470"/>
                  </a:lnTo>
                  <a:lnTo>
                    <a:pt x="1076199" y="502185"/>
                  </a:lnTo>
                  <a:lnTo>
                    <a:pt x="1078285" y="550597"/>
                  </a:lnTo>
                  <a:lnTo>
                    <a:pt x="1076307" y="598105"/>
                  </a:lnTo>
                  <a:lnTo>
                    <a:pt x="1070477" y="644491"/>
                  </a:lnTo>
                  <a:lnTo>
                    <a:pt x="1060960" y="689589"/>
                  </a:lnTo>
                  <a:lnTo>
                    <a:pt x="1047917" y="733234"/>
                  </a:lnTo>
                  <a:lnTo>
                    <a:pt x="1031508" y="775261"/>
                  </a:lnTo>
                  <a:lnTo>
                    <a:pt x="1011897" y="815505"/>
                  </a:lnTo>
                  <a:lnTo>
                    <a:pt x="989246" y="853800"/>
                  </a:lnTo>
                  <a:lnTo>
                    <a:pt x="963715" y="889982"/>
                  </a:lnTo>
                  <a:lnTo>
                    <a:pt x="935467" y="923884"/>
                  </a:lnTo>
                  <a:lnTo>
                    <a:pt x="904663" y="955342"/>
                  </a:lnTo>
                  <a:lnTo>
                    <a:pt x="871466" y="984190"/>
                  </a:lnTo>
                  <a:lnTo>
                    <a:pt x="836037" y="1010264"/>
                  </a:lnTo>
                  <a:lnTo>
                    <a:pt x="798539" y="1033397"/>
                  </a:lnTo>
                  <a:lnTo>
                    <a:pt x="759132" y="1053424"/>
                  </a:lnTo>
                  <a:lnTo>
                    <a:pt x="717979" y="1070181"/>
                  </a:lnTo>
                  <a:lnTo>
                    <a:pt x="675242" y="1083502"/>
                  </a:lnTo>
                  <a:lnTo>
                    <a:pt x="631082" y="1093222"/>
                  </a:lnTo>
                  <a:lnTo>
                    <a:pt x="585662" y="1099174"/>
                  </a:lnTo>
                  <a:lnTo>
                    <a:pt x="539142" y="110119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0015" y="4365321"/>
              <a:ext cx="914478" cy="914478"/>
            </a:xfrm>
            <a:prstGeom prst="rect">
              <a:avLst/>
            </a:prstGeom>
          </p:spPr>
        </p:pic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E1590C6C-AEAC-4B15-A479-9FD4997F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C6A504-3FF6-46D9-B581-FA3DEDADDD59}"/>
              </a:ext>
            </a:extLst>
          </p:cNvPr>
          <p:cNvSpPr txBox="1"/>
          <p:nvPr/>
        </p:nvSpPr>
        <p:spPr>
          <a:xfrm>
            <a:off x="4523401" y="471767"/>
            <a:ext cx="33537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Bookman Old Style" panose="02050604050505020204" pitchFamily="18" charset="0"/>
              </a:rPr>
              <a:t>Tugas</a:t>
            </a:r>
            <a:r>
              <a:rPr lang="en-US" b="1" dirty="0">
                <a:latin typeface="Bookman Old Style" panose="02050604050505020204" pitchFamily="18" charset="0"/>
              </a:rPr>
              <a:t> :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200" dirty="0" err="1">
                <a:latin typeface="Bookman Old Style" panose="02050604050505020204" pitchFamily="18" charset="0"/>
              </a:rPr>
              <a:t>Menerima</a:t>
            </a:r>
            <a:r>
              <a:rPr lang="en-US" sz="1200" dirty="0">
                <a:latin typeface="Bookman Old Style" panose="02050604050505020204" pitchFamily="18" charset="0"/>
              </a:rPr>
              <a:t>, </a:t>
            </a:r>
            <a:r>
              <a:rPr lang="en-US" sz="1200" dirty="0" err="1">
                <a:latin typeface="Bookman Old Style" panose="02050604050505020204" pitchFamily="18" charset="0"/>
              </a:rPr>
              <a:t>memeriksa</a:t>
            </a:r>
            <a:r>
              <a:rPr lang="en-US" sz="1200" dirty="0">
                <a:latin typeface="Bookman Old Style" panose="02050604050505020204" pitchFamily="18" charset="0"/>
              </a:rPr>
              <a:t>, dan </a:t>
            </a:r>
            <a:r>
              <a:rPr lang="en-US" sz="1200" dirty="0" err="1">
                <a:latin typeface="Bookman Old Style" panose="02050604050505020204" pitchFamily="18" charset="0"/>
              </a:rPr>
              <a:t>memutus</a:t>
            </a:r>
            <a:r>
              <a:rPr lang="en-US" sz="1200" dirty="0">
                <a:latin typeface="Bookman Old Style" panose="02050604050505020204" pitchFamily="18" charset="0"/>
              </a:rPr>
              <a:t>       </a:t>
            </a:r>
            <a:r>
              <a:rPr lang="en-US" sz="1200" dirty="0" err="1">
                <a:latin typeface="Bookman Old Style" panose="02050604050505020204" pitchFamily="18" charset="0"/>
              </a:rPr>
              <a:t>permohonan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  <a:r>
              <a:rPr lang="en-US" sz="1200" dirty="0" err="1">
                <a:latin typeface="Bookman Old Style" panose="02050604050505020204" pitchFamily="18" charset="0"/>
              </a:rPr>
              <a:t>penyelesaian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  <a:r>
              <a:rPr lang="en-US" sz="1200" dirty="0" err="1">
                <a:latin typeface="Bookman Old Style" panose="02050604050505020204" pitchFamily="18" charset="0"/>
              </a:rPr>
              <a:t>Sengketa</a:t>
            </a:r>
            <a:r>
              <a:rPr lang="en-US" sz="1200" dirty="0">
                <a:latin typeface="Bookman Old Style" panose="02050604050505020204" pitchFamily="18" charset="0"/>
              </a:rPr>
              <a:t>         </a:t>
            </a:r>
            <a:r>
              <a:rPr lang="en-US" sz="1200" dirty="0" err="1">
                <a:latin typeface="Bookman Old Style" panose="02050604050505020204" pitchFamily="18" charset="0"/>
              </a:rPr>
              <a:t>Informasi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  <a:r>
              <a:rPr lang="en-US" sz="1200" dirty="0" err="1">
                <a:latin typeface="Bookman Old Style" panose="02050604050505020204" pitchFamily="18" charset="0"/>
              </a:rPr>
              <a:t>Publik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  <a:r>
              <a:rPr lang="en-US" sz="1200" dirty="0" err="1">
                <a:latin typeface="Bookman Old Style" panose="02050604050505020204" pitchFamily="18" charset="0"/>
              </a:rPr>
              <a:t>melalui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  <a:r>
              <a:rPr lang="en-US" sz="1200" dirty="0" err="1">
                <a:latin typeface="Bookman Old Style" panose="02050604050505020204" pitchFamily="18" charset="0"/>
              </a:rPr>
              <a:t>Mediasi</a:t>
            </a:r>
            <a:r>
              <a:rPr lang="en-US" sz="1200" dirty="0">
                <a:latin typeface="Bookman Old Style" panose="02050604050505020204" pitchFamily="18" charset="0"/>
              </a:rPr>
              <a:t> dan/</a:t>
            </a:r>
            <a:r>
              <a:rPr lang="en-US" sz="1200" dirty="0" err="1">
                <a:latin typeface="Bookman Old Style" panose="02050604050505020204" pitchFamily="18" charset="0"/>
              </a:rPr>
              <a:t>atau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  <a:r>
              <a:rPr lang="en-US" sz="1200" dirty="0" err="1">
                <a:latin typeface="Bookman Old Style" panose="02050604050505020204" pitchFamily="18" charset="0"/>
              </a:rPr>
              <a:t>Ajudikasi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  <a:r>
              <a:rPr lang="en-US" sz="1200" dirty="0" err="1">
                <a:latin typeface="Bookman Old Style" panose="02050604050505020204" pitchFamily="18" charset="0"/>
              </a:rPr>
              <a:t>nonlitigasi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200" dirty="0" err="1">
                <a:latin typeface="Bookman Old Style" panose="02050604050505020204" pitchFamily="18" charset="0"/>
              </a:rPr>
              <a:t>Menetapkan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  <a:r>
              <a:rPr lang="en-US" sz="1200" dirty="0" err="1">
                <a:latin typeface="Bookman Old Style" panose="02050604050505020204" pitchFamily="18" charset="0"/>
              </a:rPr>
              <a:t>kebijakan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  <a:r>
              <a:rPr lang="en-US" sz="1200" dirty="0" err="1">
                <a:latin typeface="Bookman Old Style" panose="02050604050505020204" pitchFamily="18" charset="0"/>
              </a:rPr>
              <a:t>umum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  <a:r>
              <a:rPr lang="en-US" sz="1200" dirty="0" err="1">
                <a:latin typeface="Bookman Old Style" panose="02050604050505020204" pitchFamily="18" charset="0"/>
              </a:rPr>
              <a:t>pelayanan</a:t>
            </a:r>
            <a:r>
              <a:rPr lang="en-US" sz="1200" dirty="0">
                <a:latin typeface="Bookman Old Style" panose="02050604050505020204" pitchFamily="18" charset="0"/>
              </a:rPr>
              <a:t>   </a:t>
            </a:r>
            <a:r>
              <a:rPr lang="en-US" sz="1200" dirty="0" err="1">
                <a:latin typeface="Bookman Old Style" panose="02050604050505020204" pitchFamily="18" charset="0"/>
              </a:rPr>
              <a:t>Informasi</a:t>
            </a:r>
            <a:r>
              <a:rPr lang="en-US" sz="1200" dirty="0">
                <a:latin typeface="Bookman Old Style" panose="02050604050505020204" pitchFamily="18" charset="0"/>
              </a:rPr>
              <a:t> </a:t>
            </a:r>
            <a:r>
              <a:rPr lang="en-US" sz="1200" dirty="0" err="1">
                <a:latin typeface="Bookman Old Style" panose="02050604050505020204" pitchFamily="18" charset="0"/>
              </a:rPr>
              <a:t>Publik</a:t>
            </a:r>
            <a:endParaRPr lang="en-US" sz="12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i-FI" sz="1200" dirty="0">
                <a:latin typeface="Bookman Old Style" panose="02050604050505020204" pitchFamily="18" charset="0"/>
              </a:rPr>
              <a:t>Menetapkan petunjuk pelaksanaan dan    petunjuk teknis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F9CB2E-8F69-2DAB-541B-510A090887E1}"/>
              </a:ext>
            </a:extLst>
          </p:cNvPr>
          <p:cNvSpPr txBox="1"/>
          <p:nvPr/>
        </p:nvSpPr>
        <p:spPr>
          <a:xfrm>
            <a:off x="1860606" y="263553"/>
            <a:ext cx="5266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400" dirty="0">
                <a:latin typeface="Arial Black" panose="020B0A04020102020204" pitchFamily="34" charset="0"/>
              </a:rPr>
              <a:t>Wewenang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Komisi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Informasi</a:t>
            </a:r>
            <a:r>
              <a:rPr lang="en-US" sz="2400" dirty="0">
                <a:latin typeface="Arial Black" panose="020B0A04020102020204" pitchFamily="34" charset="0"/>
              </a:rPr>
              <a:t>  </a:t>
            </a:r>
            <a:endParaRPr lang="en-ID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D88F65-BBCD-4620-D0B6-74A816810CEC}"/>
              </a:ext>
            </a:extLst>
          </p:cNvPr>
          <p:cNvGraphicFramePr/>
          <p:nvPr/>
        </p:nvGraphicFramePr>
        <p:xfrm>
          <a:off x="620204" y="842839"/>
          <a:ext cx="8181892" cy="411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892756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DB9D25-2D66-4563-86EF-EF4ECA63D448}"/>
              </a:ext>
            </a:extLst>
          </p:cNvPr>
          <p:cNvSpPr txBox="1"/>
          <p:nvPr/>
        </p:nvSpPr>
        <p:spPr>
          <a:xfrm>
            <a:off x="1547664" y="339502"/>
            <a:ext cx="61892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    </a:t>
            </a:r>
            <a:r>
              <a:rPr lang="en-US" sz="1600" b="1" dirty="0" err="1"/>
              <a:t>Prinsip</a:t>
            </a:r>
            <a:r>
              <a:rPr lang="en-US" sz="1600" b="1" dirty="0"/>
              <a:t> </a:t>
            </a:r>
            <a:r>
              <a:rPr lang="en-US" sz="1600" b="1" dirty="0" err="1"/>
              <a:t>Keterbukaan</a:t>
            </a:r>
            <a:r>
              <a:rPr lang="en-US" sz="1600" b="1" dirty="0"/>
              <a:t> </a:t>
            </a:r>
            <a:r>
              <a:rPr lang="en-US" sz="1600" b="1" dirty="0" err="1"/>
              <a:t>Informasi</a:t>
            </a:r>
            <a:r>
              <a:rPr lang="en-US" sz="1600" b="1" dirty="0"/>
              <a:t> </a:t>
            </a:r>
            <a:r>
              <a:rPr lang="en-US" sz="1600" b="1" dirty="0" err="1"/>
              <a:t>Publik</a:t>
            </a:r>
            <a:r>
              <a:rPr lang="en-US" sz="1600" b="1" dirty="0"/>
              <a:t> </a:t>
            </a:r>
          </a:p>
          <a:p>
            <a:pPr algn="ctr"/>
            <a:r>
              <a:rPr lang="en-US" sz="2000" b="1" dirty="0"/>
              <a:t>(MALE)</a:t>
            </a:r>
            <a:r>
              <a:rPr lang="en-US" sz="2000" dirty="0"/>
              <a:t> Maximum Access Limited Exemption</a:t>
            </a:r>
          </a:p>
          <a:p>
            <a:pPr algn="ctr"/>
            <a:endParaRPr lang="en-US" sz="2000" b="1" dirty="0"/>
          </a:p>
          <a:p>
            <a:pPr algn="just"/>
            <a:r>
              <a:rPr lang="en-US" sz="1400" dirty="0"/>
              <a:t>Pada </a:t>
            </a:r>
            <a:r>
              <a:rPr lang="en-US" sz="1400" dirty="0" err="1"/>
              <a:t>dasarnya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/>
              <a:t>terbuka</a:t>
            </a:r>
            <a:r>
              <a:rPr lang="en-US" sz="1400" dirty="0"/>
              <a:t> dan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diakses</a:t>
            </a:r>
            <a:r>
              <a:rPr lang="en-US" sz="1400" dirty="0"/>
              <a:t> </a:t>
            </a:r>
            <a:r>
              <a:rPr lang="en-US" sz="1400" dirty="0" err="1"/>
              <a:t>kecuali</a:t>
            </a:r>
            <a:r>
              <a:rPr lang="en-US" sz="1400" dirty="0"/>
              <a:t> </a:t>
            </a:r>
          </a:p>
          <a:p>
            <a:pPr algn="just"/>
            <a:r>
              <a:rPr lang="en-US" sz="1400" dirty="0"/>
              <a:t>yang </a:t>
            </a:r>
            <a:r>
              <a:rPr lang="en-US" sz="1400" dirty="0" err="1"/>
              <a:t>dibatasi</a:t>
            </a:r>
            <a:r>
              <a:rPr lang="en-US" sz="1400" dirty="0"/>
              <a:t> oleh </a:t>
            </a:r>
            <a:r>
              <a:rPr lang="en-US" sz="1400" dirty="0" err="1"/>
              <a:t>undang-undang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Asas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diwujudkan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rumusan</a:t>
            </a:r>
            <a:r>
              <a:rPr lang="en-US" sz="1400" dirty="0"/>
              <a:t>, </a:t>
            </a:r>
            <a:r>
              <a:rPr lang="en-US" sz="1400" dirty="0" err="1"/>
              <a:t>antara</a:t>
            </a:r>
            <a:r>
              <a:rPr lang="en-US" sz="1400" dirty="0"/>
              <a:t> lain:</a:t>
            </a:r>
          </a:p>
          <a:p>
            <a:r>
              <a:rPr lang="en-US" sz="1400" dirty="0"/>
              <a:t>1. </a:t>
            </a:r>
            <a:r>
              <a:rPr lang="en-US" sz="1400" dirty="0" err="1"/>
              <a:t>Pemberlakuan</a:t>
            </a:r>
            <a:r>
              <a:rPr lang="en-US" sz="1400" dirty="0"/>
              <a:t> </a:t>
            </a:r>
            <a:r>
              <a:rPr lang="en-US" sz="1400" dirty="0" err="1"/>
              <a:t>pengecualian</a:t>
            </a:r>
            <a:r>
              <a:rPr lang="en-US" sz="1400" dirty="0"/>
              <a:t> </a:t>
            </a:r>
          </a:p>
          <a:p>
            <a:pPr marL="231775"/>
            <a:r>
              <a:rPr lang="en-US" sz="1400" dirty="0" err="1"/>
              <a:t>didasarkan</a:t>
            </a:r>
            <a:r>
              <a:rPr lang="en-US" sz="1400" dirty="0"/>
              <a:t> pada </a:t>
            </a:r>
            <a:r>
              <a:rPr lang="en-US" sz="1400" dirty="0" err="1"/>
              <a:t>asas</a:t>
            </a:r>
            <a:r>
              <a:rPr lang="en-US" sz="1400" dirty="0"/>
              <a:t> </a:t>
            </a:r>
            <a:r>
              <a:rPr lang="en-US" sz="1400" dirty="0" err="1"/>
              <a:t>kehati-hatian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uji </a:t>
            </a:r>
          </a:p>
          <a:p>
            <a:pPr marL="231775"/>
            <a:r>
              <a:rPr lang="en-US" sz="1400" dirty="0" err="1"/>
              <a:t>konsekuensi</a:t>
            </a:r>
            <a:r>
              <a:rPr lang="en-US" sz="1400" dirty="0"/>
              <a:t> dan uji </a:t>
            </a:r>
            <a:r>
              <a:rPr lang="en-US" sz="1400" dirty="0" err="1"/>
              <a:t>menimbang</a:t>
            </a:r>
            <a:r>
              <a:rPr lang="en-US" sz="1400" dirty="0"/>
              <a:t> </a:t>
            </a:r>
            <a:r>
              <a:rPr lang="en-US" sz="1400" dirty="0" err="1"/>
              <a:t>kepentingan</a:t>
            </a:r>
            <a:r>
              <a:rPr lang="en-US" sz="1400" dirty="0"/>
              <a:t> </a:t>
            </a:r>
            <a:r>
              <a:rPr lang="en-US" sz="1400" dirty="0" err="1"/>
              <a:t>publik</a:t>
            </a:r>
            <a:r>
              <a:rPr lang="en-US" sz="1400" dirty="0"/>
              <a:t> yang paling </a:t>
            </a:r>
            <a:r>
              <a:rPr lang="en-US" sz="1400" dirty="0" err="1"/>
              <a:t>besar</a:t>
            </a:r>
            <a:r>
              <a:rPr lang="en-US" sz="1400" dirty="0"/>
              <a:t>;</a:t>
            </a:r>
          </a:p>
          <a:p>
            <a:pPr marL="231775" indent="-231775"/>
            <a:r>
              <a:rPr lang="en-US" sz="1400" dirty="0"/>
              <a:t>2. </a:t>
            </a:r>
            <a:r>
              <a:rPr lang="en-US" sz="1400" dirty="0" err="1"/>
              <a:t>Pemberlakuan</a:t>
            </a:r>
            <a:r>
              <a:rPr lang="en-US" sz="1400" dirty="0"/>
              <a:t> status </a:t>
            </a:r>
            <a:r>
              <a:rPr lang="en-US" sz="1400" dirty="0" err="1"/>
              <a:t>kerahasiaan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batas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(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/>
              <a:t>permanen</a:t>
            </a:r>
            <a:r>
              <a:rPr lang="en-US" sz="1400" dirty="0"/>
              <a:t>); </a:t>
            </a:r>
          </a:p>
          <a:p>
            <a:pPr marL="231775" indent="-231775"/>
            <a:r>
              <a:rPr lang="en-US" sz="1400" dirty="0"/>
              <a:t>3.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diperoleh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cepat</a:t>
            </a:r>
            <a:r>
              <a:rPr lang="en-US" sz="1400" dirty="0"/>
              <a:t>, </a:t>
            </a:r>
            <a:r>
              <a:rPr lang="en-US" sz="1400" dirty="0" err="1"/>
              <a:t>tepat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, </a:t>
            </a:r>
            <a:r>
              <a:rPr lang="en-US" sz="1400" dirty="0" err="1"/>
              <a:t>murah</a:t>
            </a:r>
            <a:r>
              <a:rPr lang="en-US" sz="1400" dirty="0"/>
              <a:t>, dan </a:t>
            </a:r>
            <a:r>
              <a:rPr lang="en-US" sz="1400" dirty="0" err="1"/>
              <a:t>prosedur</a:t>
            </a:r>
            <a:r>
              <a:rPr lang="en-US" sz="1400" dirty="0"/>
              <a:t> </a:t>
            </a:r>
            <a:r>
              <a:rPr lang="en-US" sz="1400" dirty="0" err="1"/>
              <a:t>sederhana</a:t>
            </a:r>
            <a:r>
              <a:rPr lang="en-US" sz="1400" dirty="0"/>
              <a:t>;</a:t>
            </a:r>
          </a:p>
          <a:p>
            <a:pPr marL="517525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Tepat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pemenuhan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batas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yang </a:t>
            </a:r>
            <a:r>
              <a:rPr lang="en-US" sz="1400" dirty="0" err="1"/>
              <a:t>ditentukan</a:t>
            </a:r>
            <a:r>
              <a:rPr lang="en-US" sz="1400" dirty="0"/>
              <a:t>. </a:t>
            </a:r>
          </a:p>
          <a:p>
            <a:pPr marL="517525" indent="-285750">
              <a:buFont typeface="Arial" panose="020B0604020202020204" pitchFamily="34" charset="0"/>
              <a:buChar char="•"/>
            </a:pPr>
            <a:r>
              <a:rPr lang="en-US" sz="1400" dirty="0"/>
              <a:t>Cara </a:t>
            </a:r>
            <a:r>
              <a:rPr lang="en-US" sz="1400" dirty="0" err="1"/>
              <a:t>sederhana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yang </a:t>
            </a:r>
            <a:r>
              <a:rPr lang="en-US" sz="1400" dirty="0" err="1"/>
              <a:t>diminta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diakses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hal</a:t>
            </a:r>
            <a:r>
              <a:rPr lang="en-US" sz="1400" dirty="0"/>
              <a:t> </a:t>
            </a:r>
            <a:r>
              <a:rPr lang="en-US" sz="1400" dirty="0" err="1"/>
              <a:t>prosedur</a:t>
            </a:r>
            <a:r>
              <a:rPr lang="en-US" sz="1400" dirty="0"/>
              <a:t> dan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dipahami</a:t>
            </a:r>
            <a:r>
              <a:rPr lang="en-US" sz="1400" dirty="0"/>
              <a:t>. </a:t>
            </a:r>
          </a:p>
          <a:p>
            <a:pPr marL="517525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murah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pengenaan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proporsional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</a:p>
          <a:p>
            <a:pPr marL="231775"/>
            <a:r>
              <a:rPr lang="en-US" sz="1400" dirty="0"/>
              <a:t>      </a:t>
            </a:r>
            <a:r>
              <a:rPr lang="en-US" sz="1400" dirty="0" err="1"/>
              <a:t>dengan</a:t>
            </a:r>
            <a:r>
              <a:rPr lang="en-US" sz="1400" dirty="0"/>
              <a:t> yang </a:t>
            </a:r>
            <a:r>
              <a:rPr lang="en-US" sz="1400" dirty="0" err="1"/>
              <a:t>berlaku</a:t>
            </a:r>
            <a:r>
              <a:rPr lang="en-US" sz="1400" dirty="0"/>
              <a:t> pada </a:t>
            </a:r>
            <a:r>
              <a:rPr lang="en-US" sz="1400" dirty="0" err="1"/>
              <a:t>umumnya</a:t>
            </a:r>
            <a:r>
              <a:rPr lang="en-US" sz="1400" dirty="0"/>
              <a:t>. </a:t>
            </a:r>
          </a:p>
          <a:p>
            <a:pPr marL="231775" indent="-231775"/>
            <a:r>
              <a:rPr lang="en-US" sz="1400" dirty="0"/>
              <a:t>4. Harus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prosedur</a:t>
            </a:r>
            <a:r>
              <a:rPr lang="en-US" sz="1400" dirty="0"/>
              <a:t> yang </a:t>
            </a:r>
            <a:r>
              <a:rPr lang="en-US" sz="1400" dirty="0" err="1"/>
              <a:t>jelas</a:t>
            </a:r>
            <a:r>
              <a:rPr lang="en-US" sz="1400" dirty="0"/>
              <a:t> </a:t>
            </a:r>
            <a:r>
              <a:rPr lang="en-US" sz="1400" dirty="0" err="1"/>
              <a:t>tentang</a:t>
            </a:r>
            <a:r>
              <a:rPr lang="en-US" sz="1400" dirty="0"/>
              <a:t> tata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memperoleh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729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0" y="1285866"/>
            <a:ext cx="8929718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id-ID" altLang="ko-KR" sz="1800" dirty="0">
                <a:solidFill>
                  <a:schemeClr val="bg1"/>
                </a:solidFill>
                <a:latin typeface="+mj-lt"/>
              </a:rPr>
              <a:t>     Desa sebagai badan publik                           UU No 6 tahun 2014 tentang Desa</a:t>
            </a:r>
            <a:endParaRPr lang="ko-KR" alt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29058" y="1214428"/>
            <a:ext cx="683574" cy="730559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2910" y="2143122"/>
            <a:ext cx="7543832" cy="3400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1600" dirty="0" err="1">
                <a:solidFill>
                  <a:schemeClr val="bg1"/>
                </a:solidFill>
                <a:latin typeface="+mj-lt"/>
              </a:rPr>
              <a:t>Pasal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1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angka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2 :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+mj-lt"/>
              </a:rPr>
              <a:t>Pemerintahan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Desa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adalah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penyelenggaraan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urusan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pemerintahan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kepentingan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masyarakat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setempat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sistem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pemerintahan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Negara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Kesatuan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Republik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Indonesia. </a:t>
            </a:r>
          </a:p>
          <a:p>
            <a:pPr algn="ctr">
              <a:buFont typeface="Arial" charset="0"/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635773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3837</Words>
  <Application>Microsoft Office PowerPoint</Application>
  <PresentationFormat>On-screen Show (16:9)</PresentationFormat>
  <Paragraphs>562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맑은 고딕</vt:lpstr>
      <vt:lpstr>-apple-system</vt:lpstr>
      <vt:lpstr>Arial</vt:lpstr>
      <vt:lpstr>Arial Black</vt:lpstr>
      <vt:lpstr>Arial MT</vt:lpstr>
      <vt:lpstr>Bookman Old Style</vt:lpstr>
      <vt:lpstr>Calibri</vt:lpstr>
      <vt:lpstr>Cordia New</vt:lpstr>
      <vt:lpstr>Courier New</vt:lpstr>
      <vt:lpstr>Tahoma</vt:lpstr>
      <vt:lpstr>Times New Roman</vt:lpstr>
      <vt:lpstr>Wingdings</vt:lpstr>
      <vt:lpstr>Wingdings 3</vt:lpstr>
      <vt:lpstr>Zapf Dingbats</vt:lpstr>
      <vt:lpstr>Cover and End Slide Master</vt:lpstr>
      <vt:lpstr>Contents Slide Master</vt:lpstr>
      <vt:lpstr>Section Break Slide Master</vt:lpstr>
      <vt:lpstr>TATA KELOLA INFORMASI PUBLIK DESA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Peran BPD terkait Informasi Publik Desa</vt:lpstr>
      <vt:lpstr>Desa Transparan perintah Undang- Undang</vt:lpstr>
      <vt:lpstr>PowerPoint Presentation</vt:lpstr>
      <vt:lpstr>Pemdes Wajib Menyusun Peraturan Desa tentang Pelayanan  Informasi Publik</vt:lpstr>
      <vt:lpstr>PowerPoint Presentation</vt:lpstr>
      <vt:lpstr>PowerPoint Presentation</vt:lpstr>
      <vt:lpstr>PowerPoint Presentation</vt:lpstr>
      <vt:lpstr>PERDES PELAYANAN INFORMASI PUBLIK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Informasi yang tersedia setiap saat</vt:lpstr>
      <vt:lpstr>PowerPoint Presentation</vt:lpstr>
      <vt:lpstr>Format Daftar Informasi Publik Desa</vt:lpstr>
      <vt:lpstr>PowerPoint Presentation</vt:lpstr>
      <vt:lpstr>Penjelasan Alasan Pengecualian  Informasi </vt:lpstr>
      <vt:lpstr>PowerPoint Presentation</vt:lpstr>
      <vt:lpstr>PowerPoint Presentation</vt:lpstr>
      <vt:lpstr>Sengketa Informasi Publik Tahun 2022  di Komisi Informasi Provinsi Jawa Tengah</vt:lpstr>
      <vt:lpstr>PowerPoint Presentation</vt:lpstr>
      <vt:lpstr>Pengertian sengketa informasi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Prosedur Penyelesaian Sengketa di Komisi Informasi</vt:lpstr>
      <vt:lpstr>Tahapan Persidangan di Komisi Informasi</vt:lpstr>
      <vt:lpstr>PowerPoint Presentation</vt:lpstr>
      <vt:lpstr>Sengketa Informasi Publik Tahun 2022  di Komisi Informasi Provinsi Jawa Tengah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psi1</cp:lastModifiedBy>
  <cp:revision>133</cp:revision>
  <dcterms:created xsi:type="dcterms:W3CDTF">2016-12-01T00:32:25Z</dcterms:created>
  <dcterms:modified xsi:type="dcterms:W3CDTF">2023-03-13T07:06:06Z</dcterms:modified>
</cp:coreProperties>
</file>