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324091"/>
            <a:ext cx="5261396" cy="252328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8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SANKSI PERDES</a:t>
            </a:r>
            <a:endParaRPr lang="en-ID" sz="8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PERBUP 77 TAHUN 2019</a:t>
            </a:r>
            <a:endParaRPr lang="en-ID" sz="3600" b="1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216" y="324091"/>
            <a:ext cx="5481245" cy="27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34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748" y="163789"/>
            <a:ext cx="407428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Articulate Extrabold" panose="02000503050000020004" pitchFamily="2" charset="0"/>
              </a:rPr>
              <a:t>Pasal 51  Ayat 1</a:t>
            </a:r>
            <a:endParaRPr lang="en-ID" sz="2400" dirty="0">
              <a:latin typeface="Articulate Extrabold" panose="0200050305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000" y="1721248"/>
            <a:ext cx="26737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Teguran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453" y="2548669"/>
            <a:ext cx="26737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Peringatan Tertulis</a:t>
            </a:r>
            <a:endParaRPr lang="en-ID" dirty="0"/>
          </a:p>
        </p:txBody>
      </p:sp>
      <p:sp>
        <p:nvSpPr>
          <p:cNvPr id="6" name="TextBox 5"/>
          <p:cNvSpPr txBox="1"/>
          <p:nvPr/>
        </p:nvSpPr>
        <p:spPr>
          <a:xfrm>
            <a:off x="2627453" y="3478733"/>
            <a:ext cx="265060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Pemberhentian Sementara</a:t>
            </a:r>
            <a:endParaRPr lang="en-ID" dirty="0"/>
          </a:p>
        </p:txBody>
      </p:sp>
      <p:sp>
        <p:nvSpPr>
          <p:cNvPr id="7" name="TextBox 6"/>
          <p:cNvSpPr txBox="1"/>
          <p:nvPr/>
        </p:nvSpPr>
        <p:spPr>
          <a:xfrm>
            <a:off x="2615877" y="4707809"/>
            <a:ext cx="26506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Pemberhentian sebagai Perdes</a:t>
            </a:r>
            <a:endParaRPr lang="en-ID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96408" y="2197286"/>
            <a:ext cx="11574" cy="278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148" y="3058882"/>
            <a:ext cx="231668" cy="396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148" y="4273253"/>
            <a:ext cx="231668" cy="396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2000" y="829137"/>
            <a:ext cx="267375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Jenis Sanksi Administratif</a:t>
            </a:r>
            <a:endParaRPr lang="en-ID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539696" y="960699"/>
            <a:ext cx="13743" cy="43934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21836" y="1334948"/>
            <a:ext cx="19212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Sanksi Ringan</a:t>
            </a:r>
            <a:endParaRPr lang="en-ID" dirty="0"/>
          </a:p>
        </p:txBody>
      </p:sp>
      <p:sp>
        <p:nvSpPr>
          <p:cNvPr id="17" name="TextBox 16"/>
          <p:cNvSpPr txBox="1"/>
          <p:nvPr/>
        </p:nvSpPr>
        <p:spPr>
          <a:xfrm>
            <a:off x="6959885" y="2661581"/>
            <a:ext cx="18750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Sanksi Sedang</a:t>
            </a:r>
            <a:endParaRPr lang="en-ID" dirty="0"/>
          </a:p>
        </p:txBody>
      </p:sp>
      <p:sp>
        <p:nvSpPr>
          <p:cNvPr id="18" name="TextBox 17"/>
          <p:cNvSpPr txBox="1"/>
          <p:nvPr/>
        </p:nvSpPr>
        <p:spPr>
          <a:xfrm>
            <a:off x="6959885" y="3972080"/>
            <a:ext cx="18056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Sanksi Berat</a:t>
            </a:r>
            <a:endParaRPr lang="en-ID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349" y="2018355"/>
            <a:ext cx="353892" cy="6053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499" y="3257019"/>
            <a:ext cx="353893" cy="6053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151" y="1334947"/>
            <a:ext cx="2571750" cy="29383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3377" y="5501558"/>
            <a:ext cx="1055828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 err="1">
                <a:solidFill>
                  <a:srgbClr val="C00000"/>
                </a:solidFill>
              </a:rPr>
              <a:t>Perangkat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Desa</a:t>
            </a:r>
            <a:r>
              <a:rPr lang="en-ID" dirty="0">
                <a:solidFill>
                  <a:srgbClr val="C00000"/>
                </a:solidFill>
              </a:rPr>
              <a:t> yang </a:t>
            </a:r>
            <a:r>
              <a:rPr lang="en-ID" dirty="0" err="1">
                <a:solidFill>
                  <a:srgbClr val="C00000"/>
                </a:solidFill>
              </a:rPr>
              <a:t>tidak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melaksanakan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kewajiban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sebagaimana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dimaksud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dalam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Pasal</a:t>
            </a:r>
            <a:r>
              <a:rPr lang="en-ID" dirty="0">
                <a:solidFill>
                  <a:srgbClr val="C00000"/>
                </a:solidFill>
              </a:rPr>
              <a:t> 49 </a:t>
            </a:r>
            <a:r>
              <a:rPr lang="en-ID" dirty="0" err="1">
                <a:solidFill>
                  <a:srgbClr val="C00000"/>
                </a:solidFill>
              </a:rPr>
              <a:t>ayat</a:t>
            </a:r>
            <a:r>
              <a:rPr lang="en-ID" dirty="0">
                <a:solidFill>
                  <a:srgbClr val="C00000"/>
                </a:solidFill>
              </a:rPr>
              <a:t> (2) </a:t>
            </a:r>
            <a:r>
              <a:rPr lang="en-ID" dirty="0" err="1">
                <a:solidFill>
                  <a:srgbClr val="C00000"/>
                </a:solidFill>
              </a:rPr>
              <a:t>dan</a:t>
            </a:r>
            <a:r>
              <a:rPr lang="en-ID" dirty="0">
                <a:solidFill>
                  <a:srgbClr val="C00000"/>
                </a:solidFill>
              </a:rPr>
              <a:t>/</a:t>
            </a:r>
            <a:r>
              <a:rPr lang="en-ID" dirty="0" err="1">
                <a:solidFill>
                  <a:srgbClr val="C00000"/>
                </a:solidFill>
              </a:rPr>
              <a:t>atau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melanggar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larangan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sebagaimana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dimaksud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dalam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Pasal</a:t>
            </a:r>
            <a:r>
              <a:rPr lang="en-ID" dirty="0">
                <a:solidFill>
                  <a:srgbClr val="C00000"/>
                </a:solidFill>
              </a:rPr>
              <a:t> 50 </a:t>
            </a:r>
            <a:r>
              <a:rPr lang="en-ID" dirty="0" err="1">
                <a:solidFill>
                  <a:srgbClr val="C00000"/>
                </a:solidFill>
              </a:rPr>
              <a:t>dikenakan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sanksi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administratif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oleh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Kepala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Desa</a:t>
            </a:r>
            <a:endParaRPr lang="en-ID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2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986" y="1873172"/>
            <a:ext cx="263902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Articulate Extrabold" panose="02000503050000020004" pitchFamily="2" charset="0"/>
                <a:cs typeface="Mongolian Baiti" panose="03000500000000000000" pitchFamily="66" charset="0"/>
              </a:rPr>
              <a:t>Sanksi Ringan</a:t>
            </a:r>
            <a:endParaRPr lang="en-ID" sz="2400" b="1" dirty="0">
              <a:latin typeface="Articulate Extrabold" panose="02000503050000020004" pitchFamily="2" charset="0"/>
              <a:cs typeface="Mongolian Baiti" panose="03000500000000000000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00507" y="872400"/>
            <a:ext cx="2257064" cy="135894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00507" y="2344044"/>
            <a:ext cx="2257064" cy="44949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17478" y="2409464"/>
            <a:ext cx="2257064" cy="209826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9385" y="673558"/>
            <a:ext cx="3970116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FFFF00"/>
                </a:solidFill>
              </a:rPr>
              <a:t>Teguran (Contoh Pelanggaran Perbup Nomor 76 Tahun 2019 Pasal 4 Ayat 3)</a:t>
            </a: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9385" y="2568790"/>
            <a:ext cx="377334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rgbClr val="FFFF00"/>
                </a:solidFill>
              </a:rPr>
              <a:t>Peringatan Tertulis Pertama</a:t>
            </a:r>
            <a:endParaRPr lang="en-ID" sz="2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9384" y="3337897"/>
            <a:ext cx="3773347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rgbClr val="FFFF00"/>
                </a:solidFill>
              </a:rPr>
              <a:t>Peringatan Tertulis Kedua :</a:t>
            </a:r>
          </a:p>
          <a:p>
            <a:pPr algn="ctr"/>
            <a:r>
              <a:rPr lang="id-ID" sz="2000" dirty="0">
                <a:solidFill>
                  <a:srgbClr val="FFFF00"/>
                </a:solidFill>
              </a:rPr>
              <a:t>Pengurangan Tunjangan dan / atau Pengurangan Tambahan Tunjangan (pada bulan itu)</a:t>
            </a:r>
          </a:p>
          <a:p>
            <a:pPr algn="ctr"/>
            <a:r>
              <a:rPr lang="id-ID" sz="2000" dirty="0">
                <a:solidFill>
                  <a:srgbClr val="FFFF00"/>
                </a:solidFill>
              </a:rPr>
              <a:t>*</a:t>
            </a:r>
            <a:r>
              <a:rPr lang="sv-SE" sz="2000" dirty="0">
                <a:solidFill>
                  <a:srgbClr val="FFFF00"/>
                </a:solidFill>
              </a:rPr>
              <a:t>paling banyak 50% (lima puluh perseratus) </a:t>
            </a:r>
            <a:endParaRPr lang="en-ID" sz="2000" dirty="0">
              <a:solidFill>
                <a:srgbClr val="FFFF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6" y="3298785"/>
            <a:ext cx="3855154" cy="25631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49385" y="1411507"/>
            <a:ext cx="3738623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Mekanisme : Diadministrasikan (</a:t>
            </a:r>
            <a:r>
              <a:rPr lang="id-ID" u="sng" dirty="0">
                <a:solidFill>
                  <a:srgbClr val="FF0000"/>
                </a:solidFill>
              </a:rPr>
              <a:t>dokumen tertulis </a:t>
            </a:r>
            <a:r>
              <a:rPr lang="id-ID" dirty="0">
                <a:solidFill>
                  <a:srgbClr val="FF0000"/>
                </a:solidFill>
              </a:rPr>
              <a:t>dalam Berita Acara ditandatangani Kades dan Ybs)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9919501" y="898304"/>
            <a:ext cx="625036" cy="189523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/>
          <p:cNvSpPr txBox="1"/>
          <p:nvPr/>
        </p:nvSpPr>
        <p:spPr>
          <a:xfrm>
            <a:off x="10741306" y="1632393"/>
            <a:ext cx="106487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sz="2000" b="1" dirty="0"/>
              <a:t>7  hari </a:t>
            </a:r>
            <a:endParaRPr lang="en-ID" sz="20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124" y="2876959"/>
            <a:ext cx="640135" cy="19143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741306" y="3634059"/>
            <a:ext cx="106487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sz="2000" b="1" dirty="0"/>
              <a:t>15 hari </a:t>
            </a:r>
            <a:endParaRPr lang="en-ID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266744" y="4184565"/>
            <a:ext cx="18046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Tembusan kepada BPD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5261" y="2568790"/>
            <a:ext cx="14584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C00000"/>
                </a:solidFill>
              </a:rPr>
              <a:t>Pasal 53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7836057" y="196770"/>
            <a:ext cx="2199193" cy="4767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66744" y="196770"/>
            <a:ext cx="1666755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rgbClr val="FF0000"/>
                </a:solidFill>
              </a:rPr>
              <a:t>TIDAK MASUK TANPA IZIN TERTULIS 3 HARI BERTURUT-TURUT</a:t>
            </a:r>
            <a:endParaRPr lang="en-ID" sz="16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9486" y="196770"/>
            <a:ext cx="982151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9486" y="196770"/>
            <a:ext cx="0" cy="56651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9486" y="5815337"/>
            <a:ext cx="9821511" cy="231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150997" y="196770"/>
            <a:ext cx="0" cy="564171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776032" y="5677238"/>
            <a:ext cx="106487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sz="2000" b="1" dirty="0"/>
              <a:t>15 hari </a:t>
            </a:r>
            <a:endParaRPr lang="en-ID" sz="20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750" y="5355620"/>
            <a:ext cx="353892" cy="72172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949386" y="5815337"/>
            <a:ext cx="387939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Articulate Extrabold" panose="02000503050000020004" pitchFamily="2" charset="0"/>
                <a:cs typeface="Mongolian Baiti" panose="03000500000000000000" pitchFamily="66" charset="0"/>
              </a:rPr>
              <a:t>Sanksi Sedang</a:t>
            </a:r>
            <a:endParaRPr lang="en-ID" sz="2400" b="1" dirty="0">
              <a:latin typeface="Articulate Extrabold" panose="02000503050000020004" pitchFamily="2" charset="0"/>
              <a:cs typeface="Mongolian Baiti" panose="03000500000000000000" pitchFamily="66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303" y="4819501"/>
            <a:ext cx="584206" cy="124372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419" y="307684"/>
            <a:ext cx="1904252" cy="14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178" y="1455241"/>
            <a:ext cx="272005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Articulate Extrabold" panose="02000503050000020004" pitchFamily="2" charset="0"/>
              </a:rPr>
              <a:t>Sanksi Sedang </a:t>
            </a:r>
            <a:endParaRPr lang="en-ID" sz="2400" b="1" dirty="0">
              <a:latin typeface="Articulate Extrabold" panose="02000503050000020004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4451" y="388322"/>
            <a:ext cx="1684117" cy="118721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77373" y="1584634"/>
            <a:ext cx="1635407" cy="43302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34451" y="1597306"/>
            <a:ext cx="1597306" cy="162045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32698" y="114825"/>
            <a:ext cx="4757195" cy="4001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FF0000"/>
                </a:solidFill>
              </a:rPr>
              <a:t>P</a:t>
            </a:r>
            <a:r>
              <a:rPr lang="id-ID" sz="2000" dirty="0">
                <a:solidFill>
                  <a:srgbClr val="FF0000"/>
                </a:solidFill>
              </a:rPr>
              <a:t>eringatan Tertulis Ketiga</a:t>
            </a:r>
            <a:endParaRPr lang="en-ID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1223" y="1835586"/>
            <a:ext cx="4757194" cy="4001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rgbClr val="FF0000"/>
                </a:solidFill>
              </a:rPr>
              <a:t>Mutasi Sekdes ke Kaur/Kasi</a:t>
            </a:r>
            <a:endParaRPr lang="en-ID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7236" y="2407534"/>
            <a:ext cx="4757194" cy="1323439"/>
          </a:xfrm>
          <a:prstGeom prst="rect">
            <a:avLst/>
          </a:prstGeom>
          <a:ln w="28575">
            <a:prstDash val="lgDash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sz="2000" dirty="0">
                <a:solidFill>
                  <a:srgbClr val="FF0000"/>
                </a:solidFill>
              </a:rPr>
              <a:t>Pemberhentian Sementara</a:t>
            </a:r>
          </a:p>
          <a:p>
            <a:pPr marL="285750" indent="-285750">
              <a:buFontTx/>
              <a:buChar char="-"/>
            </a:pPr>
            <a:r>
              <a:rPr lang="id-ID" sz="2000" dirty="0">
                <a:solidFill>
                  <a:srgbClr val="FF0000"/>
                </a:solidFill>
              </a:rPr>
              <a:t>Pengurangan SILTAP 50%</a:t>
            </a:r>
          </a:p>
          <a:p>
            <a:pPr marL="285750" indent="-285750">
              <a:buFontTx/>
              <a:buChar char="-"/>
            </a:pPr>
            <a:r>
              <a:rPr lang="id-ID" sz="2000" dirty="0">
                <a:solidFill>
                  <a:srgbClr val="FF0000"/>
                </a:solidFill>
              </a:rPr>
              <a:t>Tidak berhak menerima tunjangan dari Pengelolaan Tanah Bengkok </a:t>
            </a:r>
            <a:endParaRPr lang="en-ID" sz="20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02" y="3096387"/>
            <a:ext cx="3872837" cy="25818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16541" y="633702"/>
            <a:ext cx="478950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dirty="0" err="1">
                <a:solidFill>
                  <a:srgbClr val="FF0000"/>
                </a:solidFill>
              </a:rPr>
              <a:t>D</a:t>
            </a:r>
            <a:r>
              <a:rPr lang="en-ID" sz="1600" dirty="0" err="1">
                <a:solidFill>
                  <a:srgbClr val="FF0000"/>
                </a:solidFill>
              </a:rPr>
              <a:t>engan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tembusan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Camat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dan</a:t>
            </a:r>
            <a:endParaRPr lang="en-ID" sz="1600" dirty="0">
              <a:solidFill>
                <a:srgbClr val="FF0000"/>
              </a:solidFill>
            </a:endParaRPr>
          </a:p>
          <a:p>
            <a:r>
              <a:rPr lang="en-ID" sz="1600" dirty="0" err="1">
                <a:solidFill>
                  <a:srgbClr val="FF0000"/>
                </a:solidFill>
              </a:rPr>
              <a:t>Bupati</a:t>
            </a:r>
            <a:r>
              <a:rPr lang="id-ID" sz="1600" dirty="0">
                <a:solidFill>
                  <a:srgbClr val="FF0000"/>
                </a:solidFill>
              </a:rPr>
              <a:t> (</a:t>
            </a:r>
            <a:r>
              <a:rPr lang="id-ID" sz="1600" u="sng" dirty="0">
                <a:solidFill>
                  <a:srgbClr val="FF0000"/>
                </a:solidFill>
              </a:rPr>
              <a:t>tertulis</a:t>
            </a:r>
            <a:r>
              <a:rPr lang="id-ID" sz="1600" dirty="0">
                <a:solidFill>
                  <a:srgbClr val="FF0000"/>
                </a:solidFill>
              </a:rPr>
              <a:t>)</a:t>
            </a:r>
            <a:r>
              <a:rPr lang="en-ID" sz="1600" dirty="0">
                <a:solidFill>
                  <a:srgbClr val="FF0000"/>
                </a:solidFill>
              </a:rPr>
              <a:t>, </a:t>
            </a:r>
            <a:r>
              <a:rPr lang="en-ID" sz="1600" dirty="0" err="1">
                <a:solidFill>
                  <a:srgbClr val="FF0000"/>
                </a:solidFill>
              </a:rPr>
              <a:t>disertai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permohonan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untuk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dilakukan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fasilitasi</a:t>
            </a:r>
            <a:r>
              <a:rPr lang="id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penyelesaian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permasalahan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pelaksanaan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tugas</a:t>
            </a:r>
            <a:r>
              <a:rPr lang="en-ID" sz="1600" dirty="0">
                <a:solidFill>
                  <a:srgbClr val="FF0000"/>
                </a:solidFill>
              </a:rPr>
              <a:t> Per</a:t>
            </a:r>
            <a:r>
              <a:rPr lang="id-ID" sz="1600" dirty="0">
                <a:solidFill>
                  <a:srgbClr val="FF0000"/>
                </a:solidFill>
              </a:rPr>
              <a:t>des Ybs </a:t>
            </a:r>
            <a:endParaRPr lang="en-ID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7236" y="3819352"/>
            <a:ext cx="383122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u="sng" dirty="0">
                <a:solidFill>
                  <a:srgbClr val="FF0000"/>
                </a:solidFill>
              </a:rPr>
              <a:t>Konsultasi tertulis </a:t>
            </a:r>
            <a:r>
              <a:rPr lang="id-ID" sz="1600" dirty="0">
                <a:solidFill>
                  <a:srgbClr val="FF0000"/>
                </a:solidFill>
              </a:rPr>
              <a:t>kepada Camat dan Bupati, disertai Surat Permohonan Bantuan Tim Fasilitasi Penyelesaian Permasalahan</a:t>
            </a:r>
            <a:endParaRPr lang="en-ID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7236" y="4723298"/>
            <a:ext cx="38312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</a:rPr>
              <a:t>Camat memberikan </a:t>
            </a:r>
            <a:r>
              <a:rPr lang="id-ID" sz="1600" u="sng" dirty="0">
                <a:solidFill>
                  <a:srgbClr val="FF0000"/>
                </a:solidFill>
              </a:rPr>
              <a:t>jawaban tertulis </a:t>
            </a:r>
            <a:r>
              <a:rPr lang="id-ID" sz="1600" dirty="0">
                <a:solidFill>
                  <a:srgbClr val="FF0000"/>
                </a:solidFill>
              </a:rPr>
              <a:t>berupa penolakan atau persetujuan</a:t>
            </a:r>
            <a:endParaRPr lang="en-ID" sz="1600" dirty="0">
              <a:solidFill>
                <a:srgbClr val="FF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478" y="4810530"/>
            <a:ext cx="1127858" cy="5425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468074" y="5344525"/>
            <a:ext cx="49607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</a:rPr>
              <a:t>Apabila disetujui Camat, Kades membuat SK Kades tentang Pemberhentian Sementara selama 3 bulan dan disampaikan kepada Camat, Bupati, serta Perdes Ybs</a:t>
            </a:r>
            <a:endParaRPr lang="en-ID" sz="16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478" y="5662880"/>
            <a:ext cx="1127858" cy="54259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05511" y="2093524"/>
            <a:ext cx="2141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C00000"/>
                </a:solidFill>
              </a:rPr>
              <a:t>Pasal 55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4" name="U-Turn Arrow 3"/>
          <p:cNvSpPr/>
          <p:nvPr/>
        </p:nvSpPr>
        <p:spPr>
          <a:xfrm rot="5400000">
            <a:off x="8667986" y="2985692"/>
            <a:ext cx="2169148" cy="1110306"/>
          </a:xfrm>
          <a:prstGeom prst="utur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902" y="46914"/>
            <a:ext cx="1517036" cy="13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7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035" y="175364"/>
            <a:ext cx="407428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Articulate Extrabold" panose="02000503050000020004" pitchFamily="2" charset="0"/>
              </a:rPr>
              <a:t>Pasal 51  Ayat 2</a:t>
            </a:r>
            <a:endParaRPr lang="en-ID" sz="2400" dirty="0">
              <a:latin typeface="Articulate Extrabold" panose="0200050305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272" y="844952"/>
            <a:ext cx="1050981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2000" dirty="0"/>
              <a:t>Perdes melakukan p</a:t>
            </a:r>
            <a:r>
              <a:rPr lang="en-ID" sz="2000" dirty="0" err="1"/>
              <a:t>elanggaran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larangan</a:t>
            </a:r>
            <a:r>
              <a:rPr lang="en-ID" sz="2000" dirty="0"/>
              <a:t> yang </a:t>
            </a:r>
            <a:r>
              <a:rPr lang="en-ID" sz="2000" dirty="0" err="1"/>
              <a:t>termasuk</a:t>
            </a:r>
            <a:r>
              <a:rPr lang="en-ID" sz="2000" dirty="0"/>
              <a:t> </a:t>
            </a:r>
            <a:r>
              <a:rPr lang="en-ID" sz="2000" dirty="0" err="1"/>
              <a:t>tindak</a:t>
            </a:r>
            <a:r>
              <a:rPr lang="en-ID" sz="2000" dirty="0"/>
              <a:t> </a:t>
            </a:r>
            <a:r>
              <a:rPr lang="en-ID" sz="2000" dirty="0" err="1"/>
              <a:t>pidana</a:t>
            </a:r>
            <a:r>
              <a:rPr lang="en-ID" sz="2000" dirty="0"/>
              <a:t>, </a:t>
            </a:r>
            <a:r>
              <a:rPr lang="en-ID" sz="2000" dirty="0" err="1"/>
              <a:t>selain</a:t>
            </a:r>
            <a:r>
              <a:rPr lang="en-ID" sz="2000" dirty="0"/>
              <a:t> </a:t>
            </a:r>
            <a:r>
              <a:rPr lang="en-ID" sz="2000" dirty="0" err="1"/>
              <a:t>dikenakan</a:t>
            </a:r>
            <a:r>
              <a:rPr lang="en-ID" sz="2000" dirty="0"/>
              <a:t> </a:t>
            </a:r>
            <a:r>
              <a:rPr lang="en-ID" sz="2000" dirty="0" err="1"/>
              <a:t>sanksi</a:t>
            </a:r>
            <a:r>
              <a:rPr lang="en-ID" sz="2000" dirty="0"/>
              <a:t> </a:t>
            </a:r>
            <a:r>
              <a:rPr lang="en-ID" sz="2000" dirty="0" err="1"/>
              <a:t>oleh</a:t>
            </a:r>
            <a:r>
              <a:rPr lang="en-ID" sz="2000" dirty="0"/>
              <a:t> </a:t>
            </a:r>
            <a:r>
              <a:rPr lang="en-ID" sz="2000" dirty="0" err="1"/>
              <a:t>Kepala</a:t>
            </a:r>
            <a:r>
              <a:rPr lang="en-ID" sz="2000" dirty="0"/>
              <a:t> </a:t>
            </a:r>
            <a:r>
              <a:rPr lang="en-ID" sz="2000" dirty="0" err="1"/>
              <a:t>Desa</a:t>
            </a:r>
            <a:r>
              <a:rPr lang="en-ID" sz="2000" dirty="0"/>
              <a:t> yang </a:t>
            </a:r>
            <a:r>
              <a:rPr lang="en-ID" sz="2000" dirty="0" err="1"/>
              <a:t>bersangkutan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diproses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ketentuan</a:t>
            </a:r>
            <a:r>
              <a:rPr lang="en-ID" sz="2000" dirty="0"/>
              <a:t> </a:t>
            </a:r>
            <a:r>
              <a:rPr lang="en-ID" sz="2000" dirty="0" err="1"/>
              <a:t>peraturan</a:t>
            </a:r>
            <a:r>
              <a:rPr lang="en-ID" sz="2000" dirty="0"/>
              <a:t> </a:t>
            </a:r>
            <a:r>
              <a:rPr lang="en-ID" sz="2000" dirty="0" err="1"/>
              <a:t>perundang-undangan</a:t>
            </a:r>
            <a:r>
              <a:rPr lang="en-ID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272" y="2276352"/>
            <a:ext cx="272005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Articulate Extrabold" panose="02000503050000020004" pitchFamily="2" charset="0"/>
              </a:rPr>
              <a:t>Sanksi Sedang </a:t>
            </a:r>
            <a:endParaRPr lang="en-ID" sz="2400" b="1" dirty="0">
              <a:latin typeface="Articulate Extrabold" panose="02000503050000020004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65944" y="2480043"/>
            <a:ext cx="439838" cy="7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79403" y="2091687"/>
            <a:ext cx="700268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Articulate Extrabold" panose="02000503050000020004" pitchFamily="2" charset="0"/>
              </a:rPr>
              <a:t>Tanpa melalui proses Sanksi Teguran dan Peraturan Tertulis </a:t>
            </a:r>
            <a:endParaRPr lang="en-ID" sz="2400" b="1" dirty="0">
              <a:latin typeface="Articulate Extrabold" panose="0200050305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2273" y="3275635"/>
            <a:ext cx="583364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ID" dirty="0" err="1">
                <a:solidFill>
                  <a:srgbClr val="C00000"/>
                </a:solidFill>
              </a:rPr>
              <a:t>ditetapkan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sebagai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t</a:t>
            </a:r>
            <a:r>
              <a:rPr lang="en-ID" dirty="0" err="1">
                <a:solidFill>
                  <a:srgbClr val="C00000"/>
                </a:solidFill>
              </a:rPr>
              <a:t>ersangka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dalam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tindak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pidana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korupsi</a:t>
            </a:r>
            <a:r>
              <a:rPr lang="en-ID" dirty="0">
                <a:solidFill>
                  <a:srgbClr val="C00000"/>
                </a:solidFill>
              </a:rPr>
              <a:t>, </a:t>
            </a:r>
            <a:r>
              <a:rPr lang="en-ID" dirty="0" err="1">
                <a:solidFill>
                  <a:srgbClr val="C00000"/>
                </a:solidFill>
              </a:rPr>
              <a:t>terorisme</a:t>
            </a:r>
            <a:r>
              <a:rPr lang="en-ID" dirty="0">
                <a:solidFill>
                  <a:srgbClr val="C00000"/>
                </a:solidFill>
              </a:rPr>
              <a:t>, </a:t>
            </a:r>
            <a:r>
              <a:rPr lang="en-ID" dirty="0" err="1">
                <a:solidFill>
                  <a:srgbClr val="C00000"/>
                </a:solidFill>
              </a:rPr>
              <a:t>makar</a:t>
            </a:r>
            <a:r>
              <a:rPr lang="en-ID" dirty="0">
                <a:solidFill>
                  <a:srgbClr val="C00000"/>
                </a:solidFill>
              </a:rPr>
              <a:t>, </a:t>
            </a:r>
            <a:r>
              <a:rPr lang="en-ID" dirty="0" err="1">
                <a:solidFill>
                  <a:srgbClr val="C00000"/>
                </a:solidFill>
              </a:rPr>
              <a:t>dan</a:t>
            </a:r>
            <a:r>
              <a:rPr lang="en-ID" dirty="0">
                <a:solidFill>
                  <a:srgbClr val="C00000"/>
                </a:solidFill>
              </a:rPr>
              <a:t>/</a:t>
            </a:r>
            <a:r>
              <a:rPr lang="en-ID" dirty="0" err="1">
                <a:solidFill>
                  <a:srgbClr val="C00000"/>
                </a:solidFill>
              </a:rPr>
              <a:t>atau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tindak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pidana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terhadap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keamanan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negara</a:t>
            </a:r>
            <a:r>
              <a:rPr lang="en-ID" dirty="0">
                <a:solidFill>
                  <a:srgbClr val="C00000"/>
                </a:solidFill>
              </a:rPr>
              <a:t>;</a:t>
            </a:r>
            <a:endParaRPr lang="id-ID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ID" dirty="0" err="1">
                <a:solidFill>
                  <a:srgbClr val="C00000"/>
                </a:solidFill>
              </a:rPr>
              <a:t>dinyatakan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sebagai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Terdakwa</a:t>
            </a:r>
            <a:r>
              <a:rPr lang="en-ID" dirty="0">
                <a:solidFill>
                  <a:srgbClr val="C00000"/>
                </a:solidFill>
              </a:rPr>
              <a:t> yang </a:t>
            </a:r>
            <a:r>
              <a:rPr lang="en-ID" dirty="0" err="1">
                <a:solidFill>
                  <a:srgbClr val="C00000"/>
                </a:solidFill>
              </a:rPr>
              <a:t>diancam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dengan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pidana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penjara</a:t>
            </a:r>
            <a:r>
              <a:rPr lang="en-ID" dirty="0">
                <a:solidFill>
                  <a:srgbClr val="C00000"/>
                </a:solidFill>
              </a:rPr>
              <a:t> paling </a:t>
            </a:r>
            <a:r>
              <a:rPr lang="en-ID" dirty="0" err="1">
                <a:solidFill>
                  <a:srgbClr val="C00000"/>
                </a:solidFill>
              </a:rPr>
              <a:t>singkat</a:t>
            </a:r>
            <a:r>
              <a:rPr lang="en-ID" dirty="0">
                <a:solidFill>
                  <a:srgbClr val="C00000"/>
                </a:solidFill>
              </a:rPr>
              <a:t> 5 (lima) </a:t>
            </a:r>
            <a:r>
              <a:rPr lang="en-ID" dirty="0" err="1">
                <a:solidFill>
                  <a:srgbClr val="C00000"/>
                </a:solidFill>
              </a:rPr>
              <a:t>tahun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berdasarkan</a:t>
            </a:r>
            <a:r>
              <a:rPr lang="en-ID" dirty="0">
                <a:solidFill>
                  <a:srgbClr val="C00000"/>
                </a:solidFill>
              </a:rPr>
              <a:t> register </a:t>
            </a:r>
            <a:r>
              <a:rPr lang="en-ID" dirty="0" err="1">
                <a:solidFill>
                  <a:srgbClr val="C00000"/>
                </a:solidFill>
              </a:rPr>
              <a:t>perkara</a:t>
            </a:r>
            <a:r>
              <a:rPr lang="en-ID" dirty="0">
                <a:solidFill>
                  <a:srgbClr val="C00000"/>
                </a:solidFill>
              </a:rPr>
              <a:t> di </a:t>
            </a:r>
            <a:r>
              <a:rPr lang="en-ID" dirty="0" err="1">
                <a:solidFill>
                  <a:srgbClr val="C00000"/>
                </a:solidFill>
              </a:rPr>
              <a:t>pengadilan</a:t>
            </a:r>
            <a:r>
              <a:rPr lang="en-ID" dirty="0">
                <a:solidFill>
                  <a:srgbClr val="C00000"/>
                </a:solidFill>
              </a:rPr>
              <a:t>;</a:t>
            </a:r>
            <a:endParaRPr lang="id-ID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ID" dirty="0" err="1">
                <a:solidFill>
                  <a:srgbClr val="C00000"/>
                </a:solidFill>
              </a:rPr>
              <a:t>tertangkap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tangan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ditahan</a:t>
            </a:r>
            <a:r>
              <a:rPr lang="en-ID" dirty="0">
                <a:solidFill>
                  <a:srgbClr val="C00000"/>
                </a:solidFill>
              </a:rPr>
              <a:t>; </a:t>
            </a:r>
            <a:r>
              <a:rPr lang="en-ID" dirty="0" err="1">
                <a:solidFill>
                  <a:srgbClr val="C00000"/>
                </a:solidFill>
              </a:rPr>
              <a:t>dan</a:t>
            </a:r>
            <a:endParaRPr lang="id-ID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ID" dirty="0" err="1">
                <a:solidFill>
                  <a:srgbClr val="C00000"/>
                </a:solidFill>
              </a:rPr>
              <a:t>melanggar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larangan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sebagai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Perangkat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Desa</a:t>
            </a:r>
            <a:r>
              <a:rPr lang="en-ID" dirty="0">
                <a:solidFill>
                  <a:srgbClr val="C00000"/>
                </a:solidFill>
              </a:rPr>
              <a:t> yang </a:t>
            </a:r>
            <a:r>
              <a:rPr lang="en-ID" dirty="0" err="1">
                <a:solidFill>
                  <a:srgbClr val="C00000"/>
                </a:solidFill>
              </a:rPr>
              <a:t>diatur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sesuai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dengan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ketentuan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peraturan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perundang-undangan</a:t>
            </a:r>
            <a:r>
              <a:rPr lang="en-ID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584" y="3275635"/>
            <a:ext cx="4068501" cy="2862322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64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682" y="933338"/>
            <a:ext cx="26621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Articulate Extrabold" panose="02000503050000020004" pitchFamily="2" charset="0"/>
              </a:rPr>
              <a:t>Sanksi Berat </a:t>
            </a:r>
            <a:endParaRPr lang="en-ID" sz="2400" b="1" dirty="0">
              <a:latin typeface="Articulate Extrabold" panose="0200050305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4419" y="810228"/>
            <a:ext cx="493286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 err="1">
                <a:solidFill>
                  <a:srgbClr val="FF0000"/>
                </a:solidFill>
              </a:rPr>
              <a:t>P</a:t>
            </a:r>
            <a:r>
              <a:rPr lang="en-ID" sz="2000" dirty="0" err="1">
                <a:solidFill>
                  <a:srgbClr val="FF0000"/>
                </a:solidFill>
              </a:rPr>
              <a:t>emberhentian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dengan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hormat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tidak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atas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permintaan</a:t>
            </a:r>
            <a:r>
              <a:rPr lang="id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sendiri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sebagai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Perangkat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Desa</a:t>
            </a:r>
            <a:endParaRPr lang="en-ID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4419" y="3357657"/>
            <a:ext cx="481507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 err="1">
                <a:solidFill>
                  <a:srgbClr val="FF0000"/>
                </a:solidFill>
              </a:rPr>
              <a:t>P</a:t>
            </a:r>
            <a:r>
              <a:rPr lang="en-ID" sz="2000" dirty="0" err="1">
                <a:solidFill>
                  <a:srgbClr val="FF0000"/>
                </a:solidFill>
              </a:rPr>
              <a:t>emberhentian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tidak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dengan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hormat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sebagai</a:t>
            </a:r>
            <a:r>
              <a:rPr lang="id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Perangkat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Desa</a:t>
            </a:r>
            <a:endParaRPr lang="en-ID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58" y="3541853"/>
            <a:ext cx="4610824" cy="25952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479403" y="1164171"/>
            <a:ext cx="1886673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0977" y="1164170"/>
            <a:ext cx="1956122" cy="237768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1632030"/>
            <a:ext cx="21297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C00000"/>
                </a:solidFill>
              </a:rPr>
              <a:t>Pasal 57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358" y="2238389"/>
            <a:ext cx="4667491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D" sz="1400" b="1" dirty="0" err="1">
                <a:solidFill>
                  <a:srgbClr val="FF0000"/>
                </a:solidFill>
              </a:rPr>
              <a:t>Perangkat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Desa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id-ID" sz="1400" b="1" dirty="0">
                <a:solidFill>
                  <a:srgbClr val="FF0000"/>
                </a:solidFill>
              </a:rPr>
              <a:t>yang </a:t>
            </a:r>
            <a:r>
              <a:rPr lang="en-ID" sz="1400" b="1" dirty="0" err="1">
                <a:solidFill>
                  <a:srgbClr val="FF0000"/>
                </a:solidFill>
              </a:rPr>
              <a:t>tidak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dapat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menyelesaikan</a:t>
            </a:r>
            <a:r>
              <a:rPr lang="id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permasalahan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sampai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dengan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selesainya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jangka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waktu</a:t>
            </a:r>
            <a:r>
              <a:rPr lang="id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pemberhentian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sementara</a:t>
            </a:r>
            <a:r>
              <a:rPr lang="id-ID" sz="1400" b="1" dirty="0">
                <a:solidFill>
                  <a:srgbClr val="FF0000"/>
                </a:solidFill>
              </a:rPr>
              <a:t> (3 bulan)</a:t>
            </a:r>
            <a:r>
              <a:rPr lang="en-ID" sz="1400" b="1" dirty="0">
                <a:solidFill>
                  <a:srgbClr val="FF0000"/>
                </a:solidFill>
              </a:rPr>
              <a:t>, </a:t>
            </a:r>
            <a:r>
              <a:rPr lang="en-ID" sz="1400" b="1" dirty="0" err="1">
                <a:solidFill>
                  <a:srgbClr val="FF0000"/>
                </a:solidFill>
              </a:rPr>
              <a:t>maka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Kepala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Desa</a:t>
            </a:r>
            <a:r>
              <a:rPr lang="id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memberhentikan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Perangkat</a:t>
            </a:r>
            <a:r>
              <a:rPr lang="en-ID" sz="1400" b="1" dirty="0">
                <a:solidFill>
                  <a:srgbClr val="FF0000"/>
                </a:solidFill>
              </a:rPr>
              <a:t> </a:t>
            </a:r>
            <a:r>
              <a:rPr lang="en-ID" sz="1400" b="1" dirty="0" err="1">
                <a:solidFill>
                  <a:srgbClr val="FF0000"/>
                </a:solidFill>
              </a:rPr>
              <a:t>Desa</a:t>
            </a:r>
            <a:r>
              <a:rPr lang="en-ID" sz="1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6469" y="1632030"/>
            <a:ext cx="4930816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1600" dirty="0" err="1">
                <a:solidFill>
                  <a:srgbClr val="FF0000"/>
                </a:solidFill>
              </a:rPr>
              <a:t>D</a:t>
            </a:r>
            <a:r>
              <a:rPr lang="en-ID" sz="1600" dirty="0" err="1">
                <a:solidFill>
                  <a:srgbClr val="FF0000"/>
                </a:solidFill>
              </a:rPr>
              <a:t>ijatuhkan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kepada</a:t>
            </a:r>
            <a:r>
              <a:rPr lang="en-ID" sz="1600" dirty="0">
                <a:solidFill>
                  <a:srgbClr val="FF0000"/>
                </a:solidFill>
              </a:rPr>
              <a:t> Per</a:t>
            </a:r>
            <a:r>
              <a:rPr lang="id-ID" sz="1600" dirty="0">
                <a:solidFill>
                  <a:srgbClr val="FF0000"/>
                </a:solidFill>
              </a:rPr>
              <a:t>des</a:t>
            </a:r>
            <a:r>
              <a:rPr lang="en-ID" sz="1600" dirty="0">
                <a:solidFill>
                  <a:srgbClr val="FF0000"/>
                </a:solidFill>
              </a:rPr>
              <a:t> yang </a:t>
            </a:r>
            <a:r>
              <a:rPr lang="en-ID" sz="1600" dirty="0" err="1">
                <a:solidFill>
                  <a:srgbClr val="FF0000"/>
                </a:solidFill>
              </a:rPr>
              <a:t>telah</a:t>
            </a:r>
            <a:r>
              <a:rPr lang="en-ID" sz="1600" dirty="0">
                <a:solidFill>
                  <a:srgbClr val="FF0000"/>
                </a:solidFill>
              </a:rPr>
              <a:t> 2 (</a:t>
            </a:r>
            <a:r>
              <a:rPr lang="en-ID" sz="1600" dirty="0" err="1">
                <a:solidFill>
                  <a:srgbClr val="FF0000"/>
                </a:solidFill>
              </a:rPr>
              <a:t>dua</a:t>
            </a:r>
            <a:r>
              <a:rPr lang="en-ID" sz="1600" dirty="0">
                <a:solidFill>
                  <a:srgbClr val="FF0000"/>
                </a:solidFill>
              </a:rPr>
              <a:t>) kali </a:t>
            </a:r>
            <a:r>
              <a:rPr lang="en-ID" sz="1600" dirty="0" err="1">
                <a:solidFill>
                  <a:srgbClr val="FF0000"/>
                </a:solidFill>
              </a:rPr>
              <a:t>diberikan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sanksi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sedang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dan</a:t>
            </a:r>
            <a:r>
              <a:rPr lang="en-ID" sz="1600" dirty="0">
                <a:solidFill>
                  <a:srgbClr val="FF0000"/>
                </a:solidFill>
              </a:rPr>
              <a:t>/</a:t>
            </a:r>
            <a:r>
              <a:rPr lang="en-ID" sz="1600" dirty="0" err="1">
                <a:solidFill>
                  <a:srgbClr val="FF0000"/>
                </a:solidFill>
              </a:rPr>
              <a:t>atau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telah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diberikan</a:t>
            </a:r>
            <a:r>
              <a:rPr lang="en-ID" sz="1600" dirty="0">
                <a:solidFill>
                  <a:srgbClr val="FF0000"/>
                </a:solidFill>
              </a:rPr>
              <a:t> 1 (</a:t>
            </a:r>
            <a:r>
              <a:rPr lang="en-ID" sz="1600" dirty="0" err="1">
                <a:solidFill>
                  <a:srgbClr val="FF0000"/>
                </a:solidFill>
              </a:rPr>
              <a:t>satu</a:t>
            </a:r>
            <a:r>
              <a:rPr lang="en-ID" sz="1600" dirty="0">
                <a:solidFill>
                  <a:srgbClr val="FF0000"/>
                </a:solidFill>
              </a:rPr>
              <a:t>) kali </a:t>
            </a:r>
            <a:r>
              <a:rPr lang="en-ID" sz="1600" dirty="0" err="1">
                <a:solidFill>
                  <a:srgbClr val="FF0000"/>
                </a:solidFill>
              </a:rPr>
              <a:t>sanksi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berupa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pemberhentian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sementara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karena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tidak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melaksanakan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kewajiban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sebagai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Perangkat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Desa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id-ID" sz="1600" dirty="0">
                <a:solidFill>
                  <a:srgbClr val="FF0000"/>
                </a:solidFill>
              </a:rPr>
              <a:t>(</a:t>
            </a:r>
            <a:r>
              <a:rPr lang="en-ID" sz="1600" dirty="0" err="1">
                <a:solidFill>
                  <a:srgbClr val="FF0000"/>
                </a:solidFill>
              </a:rPr>
              <a:t>sebagaimana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dimaksud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dalam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Pasal</a:t>
            </a:r>
            <a:r>
              <a:rPr lang="en-ID" sz="1600" dirty="0">
                <a:solidFill>
                  <a:srgbClr val="FF0000"/>
                </a:solidFill>
              </a:rPr>
              <a:t> 49</a:t>
            </a:r>
            <a:r>
              <a:rPr lang="id-ID" sz="1600" dirty="0">
                <a:solidFill>
                  <a:srgbClr val="FF0000"/>
                </a:solidFill>
              </a:rPr>
              <a:t>)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0208" y="4321206"/>
            <a:ext cx="4809281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UcPeriod"/>
            </a:pPr>
            <a:r>
              <a:rPr lang="en-ID" sz="1600" dirty="0" err="1">
                <a:solidFill>
                  <a:srgbClr val="FF0000"/>
                </a:solidFill>
              </a:rPr>
              <a:t>Perangkat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Desa</a:t>
            </a:r>
            <a:r>
              <a:rPr lang="en-ID" sz="1600" dirty="0">
                <a:solidFill>
                  <a:srgbClr val="FF0000"/>
                </a:solidFill>
              </a:rPr>
              <a:t> yang </a:t>
            </a:r>
            <a:r>
              <a:rPr lang="en-ID" sz="1600" dirty="0" err="1">
                <a:solidFill>
                  <a:srgbClr val="FF0000"/>
                </a:solidFill>
              </a:rPr>
              <a:t>telah</a:t>
            </a:r>
            <a:r>
              <a:rPr lang="en-ID" sz="1600" dirty="0">
                <a:solidFill>
                  <a:srgbClr val="FF0000"/>
                </a:solidFill>
              </a:rPr>
              <a:t> 2 (</a:t>
            </a:r>
            <a:r>
              <a:rPr lang="en-ID" sz="1600" dirty="0" err="1">
                <a:solidFill>
                  <a:srgbClr val="FF0000"/>
                </a:solidFill>
              </a:rPr>
              <a:t>dua</a:t>
            </a:r>
            <a:r>
              <a:rPr lang="en-ID" sz="1600" dirty="0">
                <a:solidFill>
                  <a:srgbClr val="FF0000"/>
                </a:solidFill>
              </a:rPr>
              <a:t>) kali </a:t>
            </a:r>
            <a:r>
              <a:rPr lang="en-ID" sz="1600" dirty="0" err="1">
                <a:solidFill>
                  <a:srgbClr val="FF0000"/>
                </a:solidFill>
              </a:rPr>
              <a:t>diberikan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sanksi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sedang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dan</a:t>
            </a:r>
            <a:r>
              <a:rPr lang="en-ID" sz="1600" dirty="0">
                <a:solidFill>
                  <a:srgbClr val="FF0000"/>
                </a:solidFill>
              </a:rPr>
              <a:t>/</a:t>
            </a:r>
            <a:r>
              <a:rPr lang="en-ID" sz="1600" dirty="0" err="1">
                <a:solidFill>
                  <a:srgbClr val="FF0000"/>
                </a:solidFill>
              </a:rPr>
              <a:t>atau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telah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diberikan</a:t>
            </a:r>
            <a:r>
              <a:rPr lang="en-ID" sz="1600" dirty="0">
                <a:solidFill>
                  <a:srgbClr val="FF0000"/>
                </a:solidFill>
              </a:rPr>
              <a:t> 1 (</a:t>
            </a:r>
            <a:r>
              <a:rPr lang="en-ID" sz="1600" dirty="0" err="1">
                <a:solidFill>
                  <a:srgbClr val="FF0000"/>
                </a:solidFill>
              </a:rPr>
              <a:t>satu</a:t>
            </a:r>
            <a:r>
              <a:rPr lang="en-ID" sz="1600" dirty="0">
                <a:solidFill>
                  <a:srgbClr val="FF0000"/>
                </a:solidFill>
              </a:rPr>
              <a:t>) kali </a:t>
            </a:r>
            <a:r>
              <a:rPr lang="en-ID" sz="1600" dirty="0" err="1">
                <a:solidFill>
                  <a:srgbClr val="FF0000"/>
                </a:solidFill>
              </a:rPr>
              <a:t>sanksi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berupa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pemberhentian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sementara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karena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melanggar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larangan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sebagaimana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dimaksud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dalam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Pasal</a:t>
            </a:r>
            <a:r>
              <a:rPr lang="en-ID" sz="1600" dirty="0">
                <a:solidFill>
                  <a:srgbClr val="FF0000"/>
                </a:solidFill>
              </a:rPr>
              <a:t> 51; </a:t>
            </a:r>
            <a:r>
              <a:rPr lang="en-ID" sz="1600" dirty="0" err="1">
                <a:solidFill>
                  <a:srgbClr val="FF0000"/>
                </a:solidFill>
              </a:rPr>
              <a:t>dan</a:t>
            </a:r>
            <a:r>
              <a:rPr lang="en-ID" sz="1600" dirty="0">
                <a:solidFill>
                  <a:srgbClr val="FF0000"/>
                </a:solidFill>
              </a:rPr>
              <a:t>/</a:t>
            </a:r>
            <a:r>
              <a:rPr lang="en-ID" sz="1600" dirty="0" err="1">
                <a:solidFill>
                  <a:srgbClr val="FF0000"/>
                </a:solidFill>
              </a:rPr>
              <a:t>atau</a:t>
            </a:r>
            <a:endParaRPr lang="id-ID" sz="1600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ID" sz="1600" dirty="0" err="1">
                <a:solidFill>
                  <a:srgbClr val="FF0000"/>
                </a:solidFill>
              </a:rPr>
              <a:t>menjadi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terpidana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berdasarkan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putusan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pengadilan</a:t>
            </a:r>
            <a:r>
              <a:rPr lang="en-ID" sz="1600" dirty="0">
                <a:solidFill>
                  <a:srgbClr val="FF0000"/>
                </a:solidFill>
              </a:rPr>
              <a:t> yang </a:t>
            </a:r>
            <a:r>
              <a:rPr lang="en-ID" sz="1600" dirty="0" err="1">
                <a:solidFill>
                  <a:srgbClr val="FF0000"/>
                </a:solidFill>
              </a:rPr>
              <a:t>berkekuatan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hukum</a:t>
            </a:r>
            <a:r>
              <a:rPr lang="en-ID" sz="1600" dirty="0">
                <a:solidFill>
                  <a:srgbClr val="FF0000"/>
                </a:solidFill>
              </a:rPr>
              <a:t> </a:t>
            </a:r>
            <a:r>
              <a:rPr lang="en-ID" sz="1600" dirty="0" err="1">
                <a:solidFill>
                  <a:srgbClr val="FF0000"/>
                </a:solidFill>
              </a:rPr>
              <a:t>tetap</a:t>
            </a:r>
            <a:r>
              <a:rPr lang="en-ID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Gambar Tanda Seru PNG Unduh Gratis - Lov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" y="484078"/>
            <a:ext cx="1360183" cy="13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4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0790" y="266482"/>
            <a:ext cx="49076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rgbClr val="C00000"/>
                </a:solidFill>
              </a:rPr>
              <a:t>Sanksi Berat (Pasal 59 dan Pasal 60) </a:t>
            </a:r>
            <a:endParaRPr lang="en-ID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540" y="949917"/>
            <a:ext cx="51391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menjatuhkan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id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58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id-ID" dirty="0"/>
              <a:t> </a:t>
            </a:r>
            <a:r>
              <a:rPr lang="en-ID" dirty="0" err="1"/>
              <a:t>konsultasi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Camat</a:t>
            </a:r>
            <a:r>
              <a:rPr lang="en-ID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115" y="2052422"/>
            <a:ext cx="513916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/>
              <a:t>Per</a:t>
            </a:r>
            <a:r>
              <a:rPr lang="id-ID" dirty="0"/>
              <a:t>des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dijatuhi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id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Per</a:t>
            </a:r>
            <a:r>
              <a:rPr lang="id-ID" dirty="0"/>
              <a:t>des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49 </a:t>
            </a:r>
            <a:r>
              <a:rPr lang="en-ID" dirty="0" err="1"/>
              <a:t>ayat</a:t>
            </a:r>
            <a:r>
              <a:rPr lang="en-ID" dirty="0"/>
              <a:t> (2) </a:t>
            </a:r>
            <a:r>
              <a:rPr lang="en-ID" dirty="0" err="1"/>
              <a:t>namun</a:t>
            </a:r>
            <a:r>
              <a:rPr lang="id-ID" dirty="0"/>
              <a:t> </a:t>
            </a:r>
            <a:r>
              <a:rPr lang="en-ID" dirty="0"/>
              <a:t>yang </a:t>
            </a:r>
            <a:r>
              <a:rPr lang="en-ID" dirty="0" err="1"/>
              <a:t>bersangkutan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id-ID" dirty="0"/>
              <a:t> </a:t>
            </a:r>
            <a:r>
              <a:rPr lang="en-ID" dirty="0" err="1"/>
              <a:t>melaksanakan</a:t>
            </a:r>
            <a:r>
              <a:rPr lang="id-ID" dirty="0"/>
              <a:t> </a:t>
            </a:r>
            <a:r>
              <a:rPr lang="en-ID" dirty="0" err="1"/>
              <a:t>kewajiban</a:t>
            </a:r>
            <a:r>
              <a:rPr lang="en-ID" dirty="0"/>
              <a:t>, </a:t>
            </a:r>
            <a:r>
              <a:rPr lang="en-ID" dirty="0" err="1"/>
              <a:t>kepada</a:t>
            </a:r>
            <a:r>
              <a:rPr lang="en-ID" dirty="0"/>
              <a:t> yang</a:t>
            </a:r>
            <a:r>
              <a:rPr lang="id-ID" dirty="0"/>
              <a:t> </a:t>
            </a:r>
            <a:r>
              <a:rPr lang="en-ID" dirty="0" err="1"/>
              <a:t>bersangkutan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id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dijatuhkan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115" y="4213185"/>
            <a:ext cx="512758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/>
              <a:t>Per</a:t>
            </a:r>
            <a:r>
              <a:rPr lang="id-ID" dirty="0"/>
              <a:t>des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dijatuhi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karena</a:t>
            </a:r>
            <a:endParaRPr lang="en-ID" dirty="0"/>
          </a:p>
          <a:p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larangan</a:t>
            </a:r>
            <a:r>
              <a:rPr lang="id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50, </a:t>
            </a:r>
            <a:r>
              <a:rPr lang="en-ID" dirty="0" err="1"/>
              <a:t>namun</a:t>
            </a:r>
            <a:r>
              <a:rPr lang="en-ID" dirty="0"/>
              <a:t> yang</a:t>
            </a:r>
            <a:r>
              <a:rPr lang="id-ID" dirty="0"/>
              <a:t> </a:t>
            </a:r>
            <a:r>
              <a:rPr lang="en-ID" dirty="0" err="1"/>
              <a:t>bersangkutan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pelanggaran</a:t>
            </a:r>
            <a:r>
              <a:rPr lang="en-ID" dirty="0"/>
              <a:t> </a:t>
            </a:r>
            <a:r>
              <a:rPr lang="en-ID" dirty="0" err="1"/>
              <a:t>terhadap</a:t>
            </a:r>
            <a:endParaRPr lang="en-ID" dirty="0"/>
          </a:p>
          <a:p>
            <a:r>
              <a:rPr lang="en-ID" dirty="0" err="1"/>
              <a:t>larangan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</a:t>
            </a:r>
            <a:r>
              <a:rPr lang="id-ID" dirty="0"/>
              <a:t>rdes</a:t>
            </a:r>
            <a:r>
              <a:rPr lang="en-ID" dirty="0"/>
              <a:t>, </a:t>
            </a:r>
            <a:r>
              <a:rPr lang="en-ID" dirty="0" err="1"/>
              <a:t>kepada</a:t>
            </a:r>
            <a:r>
              <a:rPr lang="en-ID" dirty="0"/>
              <a:t> yang</a:t>
            </a:r>
            <a:r>
              <a:rPr lang="id-ID" dirty="0"/>
              <a:t> </a:t>
            </a:r>
            <a:r>
              <a:rPr lang="en-ID" dirty="0" err="1"/>
              <a:t>bersangkutan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id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dijatuhkan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3559" y="949917"/>
            <a:ext cx="570631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/>
              <a:t>S</a:t>
            </a:r>
            <a:r>
              <a:rPr lang="en-ID" dirty="0" err="1"/>
              <a:t>ejak</a:t>
            </a:r>
            <a:r>
              <a:rPr lang="en-ID" dirty="0"/>
              <a:t> </a:t>
            </a:r>
            <a:r>
              <a:rPr lang="en-ID" dirty="0" err="1"/>
              <a:t>diterimanya</a:t>
            </a:r>
            <a:r>
              <a:rPr lang="en-ID" dirty="0"/>
              <a:t> </a:t>
            </a:r>
            <a:r>
              <a:rPr lang="en-ID" dirty="0" err="1"/>
              <a:t>rekomendasi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klarifikasi</a:t>
            </a:r>
            <a:r>
              <a:rPr lang="en-ID" dirty="0"/>
              <a:t> Tim </a:t>
            </a:r>
            <a:r>
              <a:rPr lang="en-ID" dirty="0" err="1"/>
              <a:t>Fasilitasi</a:t>
            </a:r>
            <a:r>
              <a:rPr lang="en-ID" dirty="0"/>
              <a:t> </a:t>
            </a:r>
            <a:r>
              <a:rPr lang="en-ID" dirty="0" err="1"/>
              <a:t>Penyelesaian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Penyelenggaraan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57 </a:t>
            </a:r>
            <a:r>
              <a:rPr lang="en-ID" dirty="0" err="1"/>
              <a:t>ayat</a:t>
            </a:r>
            <a:r>
              <a:rPr lang="en-ID" dirty="0"/>
              <a:t> (2),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konsultasi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Camat</a:t>
            </a:r>
            <a:r>
              <a:rPr lang="en-ID" dirty="0"/>
              <a:t>.</a:t>
            </a:r>
            <a:r>
              <a:rPr lang="id-ID" dirty="0"/>
              <a:t> (3 hari)</a:t>
            </a:r>
            <a:endParaRPr lang="en-ID" dirty="0"/>
          </a:p>
        </p:txBody>
      </p:sp>
      <p:sp>
        <p:nvSpPr>
          <p:cNvPr id="9" name="TextBox 8"/>
          <p:cNvSpPr txBox="1"/>
          <p:nvPr/>
        </p:nvSpPr>
        <p:spPr>
          <a:xfrm>
            <a:off x="6053558" y="2793831"/>
            <a:ext cx="570631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err="1"/>
              <a:t>S</a:t>
            </a:r>
            <a:r>
              <a:rPr lang="en-ID" dirty="0" err="1"/>
              <a:t>ejak</a:t>
            </a:r>
            <a:r>
              <a:rPr lang="en-ID" dirty="0"/>
              <a:t> </a:t>
            </a:r>
            <a:r>
              <a:rPr lang="en-ID" dirty="0" err="1"/>
              <a:t>diterimanya</a:t>
            </a:r>
            <a:r>
              <a:rPr lang="en-ID" dirty="0"/>
              <a:t> </a:t>
            </a:r>
            <a:r>
              <a:rPr lang="en-ID" dirty="0" err="1"/>
              <a:t>konsultasi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, </a:t>
            </a:r>
            <a:r>
              <a:rPr lang="en-ID" dirty="0" err="1"/>
              <a:t>Camat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rekomendasi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penolakan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persetujuan</a:t>
            </a:r>
            <a:r>
              <a:rPr lang="en-ID" dirty="0"/>
              <a:t> </a:t>
            </a:r>
            <a:r>
              <a:rPr lang="en-ID" dirty="0" err="1"/>
              <a:t>pemberhentian</a:t>
            </a:r>
            <a:r>
              <a:rPr lang="en-ID" dirty="0"/>
              <a:t>.</a:t>
            </a:r>
            <a:r>
              <a:rPr lang="id-ID" dirty="0"/>
              <a:t> (7 hari)</a:t>
            </a:r>
            <a:r>
              <a:rPr lang="en-ID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3559" y="4083747"/>
            <a:ext cx="570631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 err="1"/>
              <a:t>Camat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rekomendasi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persetujuan</a:t>
            </a:r>
            <a:r>
              <a:rPr lang="en-ID" dirty="0"/>
              <a:t> </a:t>
            </a:r>
            <a:r>
              <a:rPr lang="en-ID" dirty="0" err="1"/>
              <a:t>pemberhentian</a:t>
            </a:r>
            <a:r>
              <a:rPr lang="en-ID" dirty="0"/>
              <a:t>,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Pemberhentian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id-ID" dirty="0"/>
              <a:t> (7 hari sejak diterimanya rekomendasi tertulis dari Camat)</a:t>
            </a:r>
            <a:endParaRPr lang="en-ID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775767" y="844952"/>
            <a:ext cx="34724" cy="5399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269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246</TotalTime>
  <Words>669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Articulate Extrabold</vt:lpstr>
      <vt:lpstr>Calibri</vt:lpstr>
      <vt:lpstr>Calibri Light</vt:lpstr>
      <vt:lpstr>Mongolian Baiti</vt:lpstr>
      <vt:lpstr>Retrospect</vt:lpstr>
      <vt:lpstr>SANKSI PERDES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SANKSI PERDES</dc:title>
  <dc:creator>Asus</dc:creator>
  <cp:lastModifiedBy>Asus</cp:lastModifiedBy>
  <cp:revision>29</cp:revision>
  <dcterms:created xsi:type="dcterms:W3CDTF">2022-07-05T00:24:59Z</dcterms:created>
  <dcterms:modified xsi:type="dcterms:W3CDTF">2022-07-06T01:43:03Z</dcterms:modified>
</cp:coreProperties>
</file>