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8" r:id="rId2"/>
  </p:sldMasterIdLst>
  <p:notesMasterIdLst>
    <p:notesMasterId r:id="rId27"/>
  </p:notesMasterIdLst>
  <p:sldIdLst>
    <p:sldId id="487" r:id="rId3"/>
    <p:sldId id="498" r:id="rId4"/>
    <p:sldId id="501" r:id="rId5"/>
    <p:sldId id="513" r:id="rId6"/>
    <p:sldId id="500" r:id="rId7"/>
    <p:sldId id="499" r:id="rId8"/>
    <p:sldId id="502" r:id="rId9"/>
    <p:sldId id="503" r:id="rId10"/>
    <p:sldId id="504" r:id="rId11"/>
    <p:sldId id="505" r:id="rId12"/>
    <p:sldId id="509" r:id="rId13"/>
    <p:sldId id="507" r:id="rId14"/>
    <p:sldId id="510" r:id="rId15"/>
    <p:sldId id="506" r:id="rId16"/>
    <p:sldId id="512" r:id="rId17"/>
    <p:sldId id="511" r:id="rId18"/>
    <p:sldId id="490" r:id="rId19"/>
    <p:sldId id="495" r:id="rId20"/>
    <p:sldId id="492" r:id="rId21"/>
    <p:sldId id="493" r:id="rId22"/>
    <p:sldId id="494" r:id="rId23"/>
    <p:sldId id="496" r:id="rId24"/>
    <p:sldId id="497" r:id="rId25"/>
    <p:sldId id="381" r:id="rId26"/>
  </p:sldIdLst>
  <p:sldSz cx="9144000" cy="6858000" type="screen4x3"/>
  <p:notesSz cx="6797675" cy="9928225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F8E"/>
    <a:srgbClr val="FFCD2D"/>
    <a:srgbClr val="A7D971"/>
    <a:srgbClr val="F8A45E"/>
    <a:srgbClr val="F9B073"/>
    <a:srgbClr val="F68222"/>
    <a:srgbClr val="E9FA44"/>
    <a:srgbClr val="F7994B"/>
    <a:srgbClr val="ADA36F"/>
    <a:srgbClr val="823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0" d="100"/>
          <a:sy n="90" d="100"/>
        </p:scale>
        <p:origin x="-118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50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30" tIns="45714" rIns="91430" bIns="45714" rtlCol="0"/>
          <a:lstStyle>
            <a:lvl1pPr algn="r">
              <a:defRPr sz="1200"/>
            </a:lvl1pPr>
          </a:lstStyle>
          <a:p>
            <a:fld id="{19233E36-949D-469F-B99E-C57B6464D62E}" type="datetimeFigureOut">
              <a:rPr lang="id-ID" smtClean="0"/>
              <a:pPr/>
              <a:t>05/11/2019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4" rIns="91430" bIns="45714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30" tIns="45714" rIns="91430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30" tIns="45714" rIns="91430" bIns="45714" rtlCol="0" anchor="b"/>
          <a:lstStyle>
            <a:lvl1pPr algn="r">
              <a:defRPr sz="1200"/>
            </a:lvl1pPr>
          </a:lstStyle>
          <a:p>
            <a:fld id="{AEB7A796-FD1F-4C99-8C7B-B94FCF9A179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064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6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0F70D7-B49F-45B4-9F1A-91545FEBAD57}" type="datetime1">
              <a:rPr lang="id-ID"/>
              <a:pPr>
                <a:defRPr/>
              </a:pPr>
              <a:t>05/11/2019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05DD3-BFAD-4F5C-ACCC-4F00F5004F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49062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5C6E7C-C3C7-4C74-BFA9-8D3F62463435}" type="datetime1">
              <a:rPr lang="id-ID"/>
              <a:pPr>
                <a:defRPr/>
              </a:pPr>
              <a:t>05/11/2019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F3148-2B0B-4259-A5E4-50DB0EBC44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61538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DA02D5-9C89-4EAD-B26B-570F4FA400FF}" type="datetime1">
              <a:rPr lang="id-ID"/>
              <a:pPr>
                <a:defRPr/>
              </a:pPr>
              <a:t>05/11/2019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04841-ECA0-4D20-9A01-9DD7B824F2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0747136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84535" y="933450"/>
            <a:ext cx="8946356" cy="254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5" y="190500"/>
            <a:ext cx="60483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709" y="143936"/>
            <a:ext cx="8342110" cy="753532"/>
          </a:xfrm>
        </p:spPr>
        <p:txBody>
          <a:bodyPr/>
          <a:lstStyle>
            <a:lvl1pPr algn="l">
              <a:defRPr sz="1800">
                <a:latin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6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mbria" panose="02040503050406030204" pitchFamily="18" charset="0"/>
                <a:cs typeface="+mn-cs"/>
              </a:defRPr>
            </a:lvl1pPr>
          </a:lstStyle>
          <a:p>
            <a:pPr>
              <a:defRPr/>
            </a:pPr>
            <a:fld id="{728BDAFD-533B-415F-BD74-5704BE9E5CE8}" type="datetime1">
              <a:rPr lang="id-ID"/>
              <a:pPr>
                <a:defRPr/>
              </a:pPr>
              <a:t>05/11/2019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1764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mbria" panose="02040503050406030204" pitchFamily="18" charset="0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5350" y="6481764"/>
            <a:ext cx="628650" cy="365125"/>
          </a:xfrm>
        </p:spPr>
        <p:txBody>
          <a:bodyPr/>
          <a:lstStyle>
            <a:lvl1pPr>
              <a:defRPr sz="675" b="1" i="1">
                <a:latin typeface="Cambria" panose="02040503050406030204" pitchFamily="18" charset="0"/>
              </a:defRPr>
            </a:lvl1pPr>
          </a:lstStyle>
          <a:p>
            <a:fld id="{FCC0B8AD-8853-4D7A-9A41-977706EF1355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425676592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0" y="228601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932" y="5354639"/>
            <a:ext cx="8722519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33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B558F-76FF-4594-82BD-86E5AD4347B2}" type="datetime1">
              <a:rPr lang="id-ID"/>
              <a:pPr>
                <a:defRPr/>
              </a:pPr>
              <a:t>05/11/2019</a:t>
            </a:fld>
            <a:endParaRPr lang="id-ID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F43EE-E613-4817-B01D-704D8210D72B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213409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480D-9DC9-44C9-BA4A-FE9BE6CD1CD4}" type="datetime1">
              <a:rPr lang="id-ID"/>
              <a:pPr>
                <a:defRPr/>
              </a:pPr>
              <a:t>05/11/2019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54CC2-CB14-4C85-94F3-749DD87B6593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56623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7185" y="4203701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4741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09035" y="4073526"/>
            <a:ext cx="3308747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932" y="4059239"/>
            <a:ext cx="8722519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A04EE-24C1-4929-BB65-DCAA2A394790}" type="datetime1">
              <a:rPr lang="id-ID"/>
              <a:pPr>
                <a:defRPr/>
              </a:pPr>
              <a:t>05/11/2019</a:t>
            </a:fld>
            <a:endParaRPr lang="id-ID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53C50-E291-48D7-9A30-91011F8C940E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634109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ACF67-430B-4E16-B75B-306DD9E50DE3}" type="datetime1">
              <a:rPr lang="id-ID"/>
              <a:pPr>
                <a:defRPr/>
              </a:pPr>
              <a:t>05/11/2019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E1BAABA-8212-4301-AF88-326BFE1D0AF1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66032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51B7C-F0A3-4BCD-AE0A-96FC17A7749B}" type="datetime1">
              <a:rPr lang="id-ID"/>
              <a:pPr>
                <a:defRPr/>
              </a:pPr>
              <a:t>05/11/2019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99188-DED9-42C6-AEFB-688D663B7AAD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216744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5925A-632B-464E-AB90-88B1D04F6794}" type="datetime1">
              <a:rPr lang="id-ID"/>
              <a:pPr>
                <a:defRPr/>
              </a:pPr>
              <a:t>05/11/2019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36286-209F-4FA5-893A-92899831EA7B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536801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4"/>
          <p:cNvSpPr/>
          <p:nvPr/>
        </p:nvSpPr>
        <p:spPr>
          <a:xfrm>
            <a:off x="228600" y="228601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932" y="714376"/>
            <a:ext cx="8722519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A39A3-2A6C-4A68-9BCA-C8819A46F9B0}" type="datetime1">
              <a:rPr lang="id-ID"/>
              <a:pPr>
                <a:defRPr/>
              </a:pPr>
              <a:t>05/11/2019</a:t>
            </a:fld>
            <a:endParaRPr lang="id-ID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A0C18-5402-402C-96A4-DBBB181F9DD4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350925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1D85A4-AE52-47B9-B992-2E68F640C1FE}" type="datetime1">
              <a:rPr lang="id-ID"/>
              <a:pPr>
                <a:defRPr/>
              </a:pPr>
              <a:t>05/11/2019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56724B-CB83-455E-B5C2-CF6F21EA4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69918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1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932" y="714376"/>
            <a:ext cx="8722519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350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165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15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35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tx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8AA46-4614-4F1C-9F02-0AD85F91313B}" type="datetime1">
              <a:rPr lang="id-ID"/>
              <a:pPr>
                <a:defRPr/>
              </a:pPr>
              <a:t>05/11/2019</a:t>
            </a:fld>
            <a:endParaRPr lang="id-ID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B4CCE-C33E-47C3-B3DB-AF6FD6E4CB8F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922650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1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932" y="5354639"/>
            <a:ext cx="8722519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CAFB7-62CC-42E5-A1A2-AD994CAE8E8A}" type="datetime1">
              <a:rPr lang="id-ID"/>
              <a:pPr>
                <a:defRPr/>
              </a:pPr>
              <a:t>05/11/2019</a:t>
            </a:fld>
            <a:endParaRPr lang="id-ID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12CA3-D569-4817-A57F-9521F9F7CC70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817599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F6D94-1632-4D41-B986-E62DA5D80AD0}" type="datetime1">
              <a:rPr lang="id-ID"/>
              <a:pPr>
                <a:defRPr/>
              </a:pPr>
              <a:t>05/11/2019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CB273-5202-4335-8309-2BE731A91C86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2834448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4"/>
          <p:cNvSpPr/>
          <p:nvPr/>
        </p:nvSpPr>
        <p:spPr bwMode="hidden">
          <a:xfrm>
            <a:off x="228600" y="228601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932" y="714376"/>
            <a:ext cx="8722519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77A9-7DDC-4AC7-9897-9873A38C11E5}" type="datetime1">
              <a:rPr lang="id-ID"/>
              <a:pPr>
                <a:defRPr/>
              </a:pPr>
              <a:t>05/11/2019</a:t>
            </a:fld>
            <a:endParaRPr lang="id-ID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D93FE-D50D-4097-9CBD-ED6C326F0C20}" type="slidenum">
              <a:rPr lang="id-ID" altLang="en-US"/>
              <a:pPr/>
              <a:t>‹#›</a:t>
            </a:fld>
            <a:endParaRPr lang="id-ID" altLang="en-US"/>
          </a:p>
        </p:txBody>
      </p:sp>
    </p:spTree>
    <p:extLst>
      <p:ext uri="{BB962C8B-B14F-4D97-AF65-F5344CB8AC3E}">
        <p14:creationId xmlns:p14="http://schemas.microsoft.com/office/powerpoint/2010/main" val="1912221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2015 Februari Cover\Cover Februari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3879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auto">
          <a:xfrm>
            <a:off x="6997303" y="6629400"/>
            <a:ext cx="2146697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42420" tIns="21211" rIns="42420" bIns="21211" anchor="ctr"/>
          <a:lstStyle>
            <a:lvl1pPr defTabSz="419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19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19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19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191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19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19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19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19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FBEA1E17-6965-4BEF-BCE7-651FB0C7A703}" type="slidenum">
              <a:rPr lang="en-US" altLang="id-ID" sz="450" b="1" i="1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algn="r"/>
              <a:t>‹#›</a:t>
            </a:fld>
            <a:endParaRPr lang="en-US" altLang="id-ID" sz="450" b="1" i="1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39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ft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9999">
                <a:schemeClr val="accent5">
                  <a:lumMod val="40000"/>
                  <a:lumOff val="60000"/>
                </a:schemeClr>
              </a:gs>
              <a:gs pos="100000">
                <a:schemeClr val="bg1">
                  <a:lumMod val="9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16" tIns="22858" rIns="45716" bIns="22858"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772894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 bwMode="auto">
          <a:xfrm>
            <a:off x="6997700" y="6629400"/>
            <a:ext cx="2146300" cy="304800"/>
          </a:xfrm>
          <a:prstGeom prst="rect">
            <a:avLst/>
          </a:prstGeom>
          <a:noFill/>
          <a:ln>
            <a:noFill/>
          </a:ln>
          <a:extLst/>
        </p:spPr>
        <p:txBody>
          <a:bodyPr lIns="56560" tIns="28281" rIns="56560" bIns="28281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42057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0B18DB1-47C6-4FB1-88E3-26A9083D2B5C}" type="slidenum">
              <a:rPr lang="en-US" altLang="id-ID" sz="646" b="1" i="1" smtClean="0">
                <a:solidFill>
                  <a:srgbClr val="0000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algn="r" defTabSz="42057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id-ID" sz="646" b="1" i="1">
              <a:solidFill>
                <a:srgbClr val="000000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439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276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50E70E-510E-4AFA-9F71-4FF55BDDD297}" type="datetime1">
              <a:rPr lang="id-ID"/>
              <a:pPr>
                <a:defRPr/>
              </a:pPr>
              <a:t>05/11/2019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DBA30-EA73-4978-BBEF-A47B1FDD7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17437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CAD086-6E3F-4698-A678-C383F9B90497}" type="datetime1">
              <a:rPr lang="id-ID"/>
              <a:pPr>
                <a:defRPr/>
              </a:pPr>
              <a:t>05/11/2019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E1FBD-686E-45F1-B454-09A7B4F629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70686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7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A36CC2-ABAF-4906-B2A3-81D6D725E7DE}" type="datetime1">
              <a:rPr lang="id-ID"/>
              <a:pPr>
                <a:defRPr/>
              </a:pPr>
              <a:t>05/11/2019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D4CA3-7245-4247-B95B-C51808710B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92372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805F4E-ABA1-4919-93E7-EF4103DD799A}" type="datetime1">
              <a:rPr lang="id-ID"/>
              <a:pPr>
                <a:defRPr/>
              </a:pPr>
              <a:t>05/11/2019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02B3A-D373-431D-8BF7-9B47479CA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93867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5A8B67-C5DA-49A2-A17A-34E5F7B8E2F2}" type="datetime1">
              <a:rPr lang="id-ID"/>
              <a:pPr>
                <a:defRPr/>
              </a:pPr>
              <a:t>05/11/2019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6A4AF-4888-4B24-853E-29D241BC4F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91584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8"/>
            <a:ext cx="5111750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FE2E4E-E4AE-4008-8B5F-E5AAFA4F5785}" type="datetime1">
              <a:rPr lang="id-ID"/>
              <a:pPr>
                <a:defRPr/>
              </a:pPr>
              <a:t>05/11/2019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4102-72E9-4538-8714-484071353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82074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216"/>
            </a:lvl1pPr>
            <a:lvl2pPr marL="316531" indent="0">
              <a:buNone/>
              <a:defRPr sz="1939"/>
            </a:lvl2pPr>
            <a:lvl3pPr marL="633062" indent="0">
              <a:buNone/>
              <a:defRPr sz="1661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6531" indent="0">
              <a:buNone/>
              <a:defRPr sz="831"/>
            </a:lvl2pPr>
            <a:lvl3pPr marL="633062" indent="0">
              <a:buNone/>
              <a:defRPr sz="692"/>
            </a:lvl3pPr>
            <a:lvl4pPr marL="949593" indent="0">
              <a:buNone/>
              <a:defRPr sz="623"/>
            </a:lvl4pPr>
            <a:lvl5pPr marL="1266124" indent="0">
              <a:buNone/>
              <a:defRPr sz="623"/>
            </a:lvl5pPr>
            <a:lvl6pPr marL="1582655" indent="0">
              <a:buNone/>
              <a:defRPr sz="623"/>
            </a:lvl6pPr>
            <a:lvl7pPr marL="1899186" indent="0">
              <a:buNone/>
              <a:defRPr sz="623"/>
            </a:lvl7pPr>
            <a:lvl8pPr marL="2215717" indent="0">
              <a:buNone/>
              <a:defRPr sz="623"/>
            </a:lvl8pPr>
            <a:lvl9pPr marL="2532248" indent="0">
              <a:buNone/>
              <a:defRPr sz="6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29C117-7C74-4F5C-B4BC-BDBEAFFA9FF6}" type="datetime1">
              <a:rPr lang="id-ID"/>
              <a:pPr>
                <a:defRPr/>
              </a:pPr>
              <a:t>05/11/2019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sz="831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46822-5067-452C-8F8D-53291073E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12290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25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8D27E4-C04D-4C79-BF1D-9C11D47AD7B2}" type="datetime1">
              <a:rPr lang="id-ID"/>
              <a:pPr>
                <a:defRPr/>
              </a:pPr>
              <a:t>05/11/2019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25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25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fld id="{95DCA67F-B21C-46B0-9D32-859DC8F4E8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09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spd="slow">
    <p:fade/>
  </p:transition>
  <p:hf hdr="0" ftr="0" dt="0"/>
  <p:txStyles>
    <p:titleStyle>
      <a:lvl1pPr algn="ctr" defTabSz="315516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15516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anose="020F0502020204030204" pitchFamily="34" charset="0"/>
        </a:defRPr>
      </a:lvl2pPr>
      <a:lvl3pPr algn="ctr" defTabSz="315516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anose="020F0502020204030204" pitchFamily="34" charset="0"/>
        </a:defRPr>
      </a:lvl3pPr>
      <a:lvl4pPr algn="ctr" defTabSz="315516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anose="020F0502020204030204" pitchFamily="34" charset="0"/>
        </a:defRPr>
      </a:lvl4pPr>
      <a:lvl5pPr algn="ctr" defTabSz="315516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libri" panose="020F0502020204030204" pitchFamily="34" charset="0"/>
        </a:defRPr>
      </a:lvl5pPr>
      <a:lvl6pPr marL="316531" algn="ctr" defTabSz="316531" rtl="0" fontAlgn="base">
        <a:spcBef>
          <a:spcPct val="0"/>
        </a:spcBef>
        <a:spcAft>
          <a:spcPct val="0"/>
        </a:spcAft>
        <a:defRPr sz="3047">
          <a:solidFill>
            <a:schemeClr val="tx1"/>
          </a:solidFill>
          <a:latin typeface="Calibri" panose="020F0502020204030204" pitchFamily="34" charset="0"/>
        </a:defRPr>
      </a:lvl6pPr>
      <a:lvl7pPr marL="633062" algn="ctr" defTabSz="316531" rtl="0" fontAlgn="base">
        <a:spcBef>
          <a:spcPct val="0"/>
        </a:spcBef>
        <a:spcAft>
          <a:spcPct val="0"/>
        </a:spcAft>
        <a:defRPr sz="3047">
          <a:solidFill>
            <a:schemeClr val="tx1"/>
          </a:solidFill>
          <a:latin typeface="Calibri" panose="020F0502020204030204" pitchFamily="34" charset="0"/>
        </a:defRPr>
      </a:lvl7pPr>
      <a:lvl8pPr marL="949593" algn="ctr" defTabSz="316531" rtl="0" fontAlgn="base">
        <a:spcBef>
          <a:spcPct val="0"/>
        </a:spcBef>
        <a:spcAft>
          <a:spcPct val="0"/>
        </a:spcAft>
        <a:defRPr sz="3047">
          <a:solidFill>
            <a:schemeClr val="tx1"/>
          </a:solidFill>
          <a:latin typeface="Calibri" panose="020F0502020204030204" pitchFamily="34" charset="0"/>
        </a:defRPr>
      </a:lvl8pPr>
      <a:lvl9pPr marL="1266124" algn="ctr" defTabSz="316531" rtl="0" fontAlgn="base">
        <a:spcBef>
          <a:spcPct val="0"/>
        </a:spcBef>
        <a:spcAft>
          <a:spcPct val="0"/>
        </a:spcAft>
        <a:defRPr sz="304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36935" indent="-236935" algn="l" defTabSz="31551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97644" algn="l" defTabSz="31551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790575" indent="-157163" algn="l" defTabSz="31551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107281" indent="-157163" algn="l" defTabSz="31551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23988" indent="-157163" algn="l" defTabSz="315516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6" algn="l" defTabSz="316531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indent="-158266" algn="l" defTabSz="316531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3" indent="-158266" algn="l" defTabSz="316531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6" algn="l" defTabSz="316531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1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932" y="1679576"/>
            <a:ext cx="8722519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9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741" y="6249989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A85711-9E3C-44FC-AFAB-23DED666D9B3}" type="datetime1">
              <a:rPr lang="id-ID"/>
              <a:pPr>
                <a:defRPr/>
              </a:pPr>
              <a:t>05/11/2019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072" y="6249989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9"/>
            <a:ext cx="1162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tx2"/>
                </a:solidFill>
              </a:defRPr>
            </a:lvl1pPr>
          </a:lstStyle>
          <a:p>
            <a:fld id="{49D512D8-20FA-4CA5-8C95-49A9C002B02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9"/>
            <a:ext cx="740926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87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2" r:id="rId13"/>
    <p:sldLayoutId id="2147483703" r:id="rId14"/>
    <p:sldLayoutId id="2147483707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4788" indent="-2047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197" indent="-2047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41747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096566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anose="05050102010706020507" pitchFamily="18" charset="2"/>
        <a:buChar char="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33731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6pPr>
      <a:lvl7pPr marL="157734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7pPr>
      <a:lvl8pPr marL="181737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171450" algn="l" defTabSz="685800" rtl="0" eaLnBrk="1" latinLnBrk="0" hangingPunct="1">
        <a:spcBef>
          <a:spcPts val="288"/>
        </a:spcBef>
        <a:buClr>
          <a:schemeClr val="accent1"/>
        </a:buClr>
        <a:buFont typeface="Symbol" pitchFamily="18" charset="2"/>
        <a:buChar char="*"/>
        <a:defRPr sz="105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809998" y="5715000"/>
            <a:ext cx="5278583" cy="1071564"/>
          </a:xfrm>
          <a:prstGeom prst="rect">
            <a:avLst/>
          </a:prstGeom>
          <a:solidFill>
            <a:srgbClr val="00B0F0">
              <a:alpha val="6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>
              <a:defRPr/>
            </a:pPr>
            <a:endParaRPr lang="id-ID"/>
          </a:p>
        </p:txBody>
      </p:sp>
      <p:pic>
        <p:nvPicPr>
          <p:cNvPr id="3075" name="Picture 3" descr="Kantor DPU.JPG"/>
          <p:cNvPicPr>
            <a:picLocks noChangeAspect="1"/>
          </p:cNvPicPr>
          <p:nvPr/>
        </p:nvPicPr>
        <p:blipFill>
          <a:blip r:embed="rId2" cstate="print">
            <a:lum bright="18000" contrast="-18000"/>
          </a:blip>
          <a:srcRect/>
          <a:stretch>
            <a:fillRect/>
          </a:stretch>
        </p:blipFill>
        <p:spPr bwMode="auto">
          <a:xfrm>
            <a:off x="6119814" y="2286000"/>
            <a:ext cx="3024187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4265" y="1998133"/>
            <a:ext cx="5339728" cy="119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 anchor="b"/>
          <a:lstStyle/>
          <a:p>
            <a:pPr algn="ctr">
              <a:defRPr/>
            </a:pPr>
            <a:r>
              <a:rPr lang="en-US" sz="2700" b="1" kern="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Standar</a:t>
            </a:r>
            <a:r>
              <a:rPr lang="en-US" sz="2700" b="1" kern="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US" sz="2700" b="1" kern="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Harga</a:t>
            </a:r>
            <a:r>
              <a:rPr lang="en-US" sz="2700" b="1" kern="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US" sz="2700" b="1" kern="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dan</a:t>
            </a:r>
            <a:r>
              <a:rPr lang="en-US" sz="2700" b="1" kern="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 </a:t>
            </a:r>
          </a:p>
          <a:p>
            <a:pPr algn="ctr">
              <a:defRPr/>
            </a:pPr>
            <a:r>
              <a:rPr lang="en-US" sz="2700" b="1" kern="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Penyusunan</a:t>
            </a:r>
            <a:r>
              <a:rPr lang="en-US" sz="2700" b="1" kern="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US" sz="2700" b="1" kern="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RAB</a:t>
            </a:r>
            <a:endParaRPr lang="en-GB" sz="2700" kern="0" dirty="0">
              <a:solidFill>
                <a:schemeClr val="tx2">
                  <a:lumMod val="50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3831783" y="5838826"/>
            <a:ext cx="5305693" cy="85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791" tIns="32896" rIns="65791" bIns="32896">
            <a:spAutoFit/>
          </a:bodyPr>
          <a:lstStyle/>
          <a:p>
            <a:pPr algn="ctr"/>
            <a:r>
              <a:rPr lang="en-US" sz="1700" b="1" dirty="0">
                <a:solidFill>
                  <a:srgbClr val="FF0000"/>
                </a:solidFill>
                <a:latin typeface="Arial Narrow" pitchFamily="34" charset="0"/>
              </a:rPr>
              <a:t>JL</a:t>
            </a:r>
            <a:r>
              <a:rPr lang="id-ID" sz="1700" b="1" dirty="0">
                <a:solidFill>
                  <a:srgbClr val="FF0000"/>
                </a:solidFill>
                <a:latin typeface="Arial Narrow" pitchFamily="34" charset="0"/>
              </a:rPr>
              <a:t>. LAWU NO. 371 KOMPLEKS PERKANTORAN CANGAKAN </a:t>
            </a:r>
          </a:p>
          <a:p>
            <a:pPr algn="ctr"/>
            <a:r>
              <a:rPr lang="id-ID" sz="1700" b="1" dirty="0">
                <a:solidFill>
                  <a:srgbClr val="FF0000"/>
                </a:solidFill>
                <a:latin typeface="Arial Narrow" pitchFamily="34" charset="0"/>
              </a:rPr>
              <a:t>KABUPATEN KARANGANYAR 57712</a:t>
            </a:r>
          </a:p>
          <a:p>
            <a:pPr algn="ctr"/>
            <a:r>
              <a:rPr lang="id-ID" sz="1700" b="1" dirty="0">
                <a:solidFill>
                  <a:srgbClr val="FF0000"/>
                </a:solidFill>
                <a:latin typeface="Arial Narrow" pitchFamily="34" charset="0"/>
              </a:rPr>
              <a:t>TELP. (0271) 495010 FAKS. (0271) 495828</a:t>
            </a:r>
            <a:endParaRPr lang="en-US" sz="1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1169978" y="3243299"/>
            <a:ext cx="3428301" cy="353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id-ID" sz="1700" b="1" dirty="0">
                <a:solidFill>
                  <a:srgbClr val="C00000"/>
                </a:solidFill>
                <a:latin typeface="Arial" charset="0"/>
              </a:rPr>
              <a:t>Karanganyar, </a:t>
            </a:r>
            <a:r>
              <a:rPr lang="en-US" sz="1700" b="1" dirty="0" smtClean="0">
                <a:solidFill>
                  <a:srgbClr val="C00000"/>
                </a:solidFill>
                <a:latin typeface="Arial" charset="0"/>
              </a:rPr>
              <a:t>5 November 2019</a:t>
            </a:r>
            <a:endParaRPr lang="id-ID" sz="17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3079" name="Picture 5" descr="emai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337176"/>
            <a:ext cx="328613" cy="322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6"/>
          <p:cNvSpPr txBox="1">
            <a:spLocks noChangeArrowheads="1"/>
          </p:cNvSpPr>
          <p:nvPr/>
        </p:nvSpPr>
        <p:spPr bwMode="auto">
          <a:xfrm>
            <a:off x="642938" y="5365749"/>
            <a:ext cx="3457988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id-ID" sz="1500" dirty="0" smtClean="0">
                <a:solidFill>
                  <a:srgbClr val="002060"/>
                </a:solidFill>
                <a:latin typeface="Arial" charset="0"/>
              </a:rPr>
              <a:t>binamarga_karanganyar@yahoo.co.id</a:t>
            </a:r>
            <a:endParaRPr lang="id-ID" sz="15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081" name="Picture 7" descr="fb_icon_325x32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738" y="5697538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TextBox 8"/>
          <p:cNvSpPr txBox="1">
            <a:spLocks noChangeArrowheads="1"/>
          </p:cNvSpPr>
          <p:nvPr/>
        </p:nvSpPr>
        <p:spPr bwMode="auto">
          <a:xfrm>
            <a:off x="642939" y="5684839"/>
            <a:ext cx="2327871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id-ID" sz="1500" dirty="0">
                <a:solidFill>
                  <a:srgbClr val="002060"/>
                </a:solidFill>
                <a:latin typeface="Arial" charset="0"/>
              </a:rPr>
              <a:t>Bina Marga Karanganyar</a:t>
            </a:r>
          </a:p>
        </p:txBody>
      </p:sp>
      <p:pic>
        <p:nvPicPr>
          <p:cNvPr id="3083" name="Picture 9" descr="websit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4" y="5971390"/>
            <a:ext cx="4619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Box 10"/>
          <p:cNvSpPr txBox="1">
            <a:spLocks noChangeArrowheads="1"/>
          </p:cNvSpPr>
          <p:nvPr/>
        </p:nvSpPr>
        <p:spPr bwMode="auto">
          <a:xfrm>
            <a:off x="642938" y="6008850"/>
            <a:ext cx="3100069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id-ID" sz="1500" dirty="0">
                <a:solidFill>
                  <a:srgbClr val="002060"/>
                </a:solidFill>
                <a:latin typeface="Arial" charset="0"/>
              </a:rPr>
              <a:t>www.dpu-pr.karanganyarkab.go.id</a:t>
            </a:r>
          </a:p>
        </p:txBody>
      </p:sp>
      <p:pic>
        <p:nvPicPr>
          <p:cNvPr id="3085" name="Picture 1" descr="H:\BINA MARGA\Xfiles\Logo Karanganyar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4129" y="3891341"/>
            <a:ext cx="967513" cy="106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Jalan 2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7" name="TextBox 6"/>
          <p:cNvSpPr txBox="1">
            <a:spLocks noChangeArrowheads="1"/>
          </p:cNvSpPr>
          <p:nvPr/>
        </p:nvSpPr>
        <p:spPr bwMode="auto">
          <a:xfrm>
            <a:off x="6215997" y="4857751"/>
            <a:ext cx="2899437" cy="64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pPr algn="r"/>
            <a:r>
              <a:rPr lang="en-US" b="1" u="sng" dirty="0" smtClean="0">
                <a:solidFill>
                  <a:srgbClr val="002060"/>
                </a:solidFill>
                <a:latin typeface="Arial" charset="0"/>
              </a:rPr>
              <a:t>EDHY SRIYATNO, ST, MT</a:t>
            </a:r>
            <a:endParaRPr lang="id-ID" b="1" u="sng" dirty="0">
              <a:solidFill>
                <a:srgbClr val="002060"/>
              </a:solidFill>
              <a:latin typeface="Arial" charset="0"/>
            </a:endParaRPr>
          </a:p>
          <a:p>
            <a:pPr algn="r"/>
            <a:r>
              <a:rPr lang="id-ID" b="1" dirty="0">
                <a:solidFill>
                  <a:srgbClr val="002060"/>
                </a:solidFill>
                <a:latin typeface="Arial" charset="0"/>
              </a:rPr>
              <a:t>Kepala </a:t>
            </a:r>
            <a:r>
              <a:rPr lang="en-US" b="1" dirty="0" smtClean="0">
                <a:solidFill>
                  <a:srgbClr val="002060"/>
                </a:solidFill>
                <a:latin typeface="Arial" charset="0"/>
              </a:rPr>
              <a:t>DPU-PR</a:t>
            </a:r>
            <a:endParaRPr lang="id-ID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088" name="Picture 15" descr="Logo twitte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69" y="6417951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9" name="TextBox 10"/>
          <p:cNvSpPr txBox="1">
            <a:spLocks noChangeArrowheads="1"/>
          </p:cNvSpPr>
          <p:nvPr/>
        </p:nvSpPr>
        <p:spPr bwMode="auto">
          <a:xfrm>
            <a:off x="624695" y="6382714"/>
            <a:ext cx="2364740" cy="32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spAutoFit/>
          </a:bodyPr>
          <a:lstStyle/>
          <a:p>
            <a:r>
              <a:rPr lang="id-ID" sz="1500" dirty="0" smtClean="0">
                <a:solidFill>
                  <a:srgbClr val="002060"/>
                </a:solidFill>
                <a:latin typeface="Arial" charset="0"/>
              </a:rPr>
              <a:t>@binamargakaranganyar</a:t>
            </a:r>
            <a:endParaRPr lang="id-ID" sz="1500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77" y="3906397"/>
            <a:ext cx="1313056" cy="106402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 descr="Perbaikan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5" y="128587"/>
            <a:ext cx="6138333" cy="656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103534" y="2755900"/>
            <a:ext cx="2040466" cy="846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Black" pitchFamily="34" charset="0"/>
              </a:rPr>
              <a:t>CONTOH ANALISA PAS. BATU</a:t>
            </a:r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7856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" name="Picture 6" descr="Perbaikan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33" y="127001"/>
            <a:ext cx="6030948" cy="659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7103534" y="2755900"/>
            <a:ext cx="2040466" cy="846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Black" pitchFamily="34" charset="0"/>
              </a:rPr>
              <a:t>CONTOH ANALISA LATASIR KLS B</a:t>
            </a:r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74850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4" y="465666"/>
            <a:ext cx="5553578" cy="607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Perbaika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  <p:sp>
        <p:nvSpPr>
          <p:cNvPr id="7" name="Rectangle 6"/>
          <p:cNvSpPr/>
          <p:nvPr/>
        </p:nvSpPr>
        <p:spPr>
          <a:xfrm>
            <a:off x="7103534" y="2755900"/>
            <a:ext cx="2040466" cy="846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Black" pitchFamily="34" charset="0"/>
              </a:rPr>
              <a:t>CONTOH ANALISA TIMBUNAN</a:t>
            </a:r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383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11" y="355601"/>
            <a:ext cx="6244922" cy="6356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Perbaika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</p:spTree>
    <p:extLst>
      <p:ext uri="{BB962C8B-B14F-4D97-AF65-F5344CB8AC3E}">
        <p14:creationId xmlns:p14="http://schemas.microsoft.com/office/powerpoint/2010/main" val="36118383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92" y="686594"/>
            <a:ext cx="6249441" cy="5327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Perbaika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</p:spTree>
    <p:extLst>
      <p:ext uri="{BB962C8B-B14F-4D97-AF65-F5344CB8AC3E}">
        <p14:creationId xmlns:p14="http://schemas.microsoft.com/office/powerpoint/2010/main" val="5232555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51" y="2004482"/>
            <a:ext cx="5088556" cy="25828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95600" y="1119202"/>
            <a:ext cx="349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2000" b="1" dirty="0" err="1" smtClean="0">
                <a:latin typeface="Arial" pitchFamily="34" charset="0"/>
                <a:cs typeface="Arial" pitchFamily="34" charset="0"/>
              </a:rPr>
              <a:t>Rekapitulasi</a:t>
            </a:r>
            <a:r>
              <a:rPr lang="en-ID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000" b="1" dirty="0" err="1" smtClean="0">
                <a:latin typeface="Arial" pitchFamily="34" charset="0"/>
                <a:cs typeface="Arial" pitchFamily="34" charset="0"/>
              </a:rPr>
              <a:t>Harga</a:t>
            </a:r>
            <a:r>
              <a:rPr lang="en-ID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2000" b="1" dirty="0" err="1" smtClean="0">
                <a:latin typeface="Arial" pitchFamily="34" charset="0"/>
                <a:cs typeface="Arial" pitchFamily="34" charset="0"/>
              </a:rPr>
              <a:t>Satuan</a:t>
            </a:r>
            <a:r>
              <a:rPr lang="en-ID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39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2582334"/>
            <a:ext cx="5621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BANGUNAN PELENGKAP JALAN</a:t>
            </a:r>
            <a:endParaRPr lang="en-US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830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3" name="Picture 2" descr="Talud penahan tana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701" y="1399308"/>
            <a:ext cx="5726901" cy="4752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5637" y="38792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/>
            <a:r>
              <a:rPr lang="id-ID" sz="2400" dirty="0" smtClean="0">
                <a:solidFill>
                  <a:srgbClr val="002060"/>
                </a:solidFill>
                <a:latin typeface="Arial Black" pitchFamily="34" charset="0"/>
              </a:rPr>
              <a:t>TALUD PENAHAN TANAH</a:t>
            </a:r>
            <a:endParaRPr lang="id-ID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6" descr="Perbaika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1309688"/>
            <a:ext cx="71342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Perbaika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3782" y="5292438"/>
            <a:ext cx="4017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/>
            <a:r>
              <a:rPr lang="id-ID" sz="2000" dirty="0" smtClean="0">
                <a:latin typeface="Arial" pitchFamily="34" charset="0"/>
                <a:cs typeface="Arial" pitchFamily="34" charset="0"/>
              </a:rPr>
              <a:t>Gambar Potongan Talud Penahan Tanah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88" y="1624013"/>
            <a:ext cx="42386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15637" y="38792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/>
            <a:r>
              <a:rPr lang="id-ID" sz="2400" dirty="0" smtClean="0">
                <a:solidFill>
                  <a:srgbClr val="002060"/>
                </a:solidFill>
                <a:latin typeface="Arial Black" pitchFamily="34" charset="0"/>
              </a:rPr>
              <a:t>GORONG-GORONG PLAT BETON</a:t>
            </a:r>
            <a:endParaRPr lang="id-ID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" name="Picture 6" descr="Perbaika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45066" y="1511531"/>
            <a:ext cx="6527801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D" dirty="0" err="1" smtClean="0"/>
              <a:t>Dasar</a:t>
            </a:r>
            <a:r>
              <a:rPr lang="en-ID" dirty="0" smtClean="0"/>
              <a:t> </a:t>
            </a:r>
            <a:r>
              <a:rPr lang="en-ID" dirty="0" err="1" smtClean="0"/>
              <a:t>Hukum</a:t>
            </a:r>
            <a:r>
              <a:rPr lang="en-ID" dirty="0" smtClean="0"/>
              <a:t> :</a:t>
            </a:r>
          </a:p>
          <a:p>
            <a:r>
              <a:rPr lang="en-ID" dirty="0" err="1" smtClean="0"/>
              <a:t>Peraturan</a:t>
            </a:r>
            <a:r>
              <a:rPr lang="en-ID" dirty="0" smtClean="0"/>
              <a:t> </a:t>
            </a:r>
            <a:r>
              <a:rPr lang="en-ID" dirty="0" err="1" smtClean="0"/>
              <a:t>Bupati</a:t>
            </a:r>
            <a:r>
              <a:rPr lang="en-ID" dirty="0" smtClean="0"/>
              <a:t> </a:t>
            </a:r>
            <a:r>
              <a:rPr lang="en-ID" dirty="0" err="1" smtClean="0"/>
              <a:t>Karanganyar</a:t>
            </a:r>
            <a:r>
              <a:rPr lang="en-ID" dirty="0" smtClean="0"/>
              <a:t> </a:t>
            </a:r>
            <a:r>
              <a:rPr lang="en-ID" dirty="0" err="1" smtClean="0"/>
              <a:t>Nomor</a:t>
            </a:r>
            <a:r>
              <a:rPr lang="en-ID" dirty="0" smtClean="0"/>
              <a:t> 64 </a:t>
            </a:r>
            <a:r>
              <a:rPr lang="en-ID" dirty="0" err="1" smtClean="0"/>
              <a:t>Tahun</a:t>
            </a:r>
            <a:r>
              <a:rPr lang="en-ID" dirty="0" smtClean="0"/>
              <a:t> 2018 </a:t>
            </a:r>
            <a:r>
              <a:rPr lang="en-ID" dirty="0" err="1" smtClean="0"/>
              <a:t>tentang</a:t>
            </a:r>
            <a:r>
              <a:rPr lang="en-ID" dirty="0" smtClean="0"/>
              <a:t> </a:t>
            </a:r>
            <a:r>
              <a:rPr lang="en-ID" dirty="0" err="1" smtClean="0"/>
              <a:t>Standar</a:t>
            </a:r>
            <a:r>
              <a:rPr lang="en-ID" dirty="0" smtClean="0"/>
              <a:t> </a:t>
            </a:r>
            <a:r>
              <a:rPr lang="en-ID" dirty="0" err="1" smtClean="0"/>
              <a:t>Harga</a:t>
            </a:r>
            <a:r>
              <a:rPr lang="en-ID" dirty="0" smtClean="0"/>
              <a:t> </a:t>
            </a:r>
            <a:r>
              <a:rPr lang="en-ID" dirty="0" err="1" smtClean="0"/>
              <a:t>Tahun</a:t>
            </a:r>
            <a:r>
              <a:rPr lang="en-ID" dirty="0" smtClean="0"/>
              <a:t> </a:t>
            </a:r>
            <a:r>
              <a:rPr lang="en-ID" dirty="0" err="1" smtClean="0"/>
              <a:t>Anggaran</a:t>
            </a:r>
            <a:r>
              <a:rPr lang="en-ID" dirty="0" smtClean="0"/>
              <a:t> 2019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5066" y="3666067"/>
            <a:ext cx="6527801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 smtClean="0"/>
              <a:t>dihitung</a:t>
            </a:r>
            <a:r>
              <a:rPr lang="en-US" dirty="0" smtClean="0"/>
              <a:t> </a:t>
            </a:r>
            <a:r>
              <a:rPr lang="en-US" dirty="0" err="1"/>
              <a:t>berdasarkan</a:t>
            </a:r>
            <a:r>
              <a:rPr lang="en-US" dirty="0"/>
              <a:t> :</a:t>
            </a:r>
          </a:p>
          <a:p>
            <a:pPr marL="355600" lvl="0" indent="-355600">
              <a:buAutoNum type="alphaLcPeriod"/>
              <a:tabLst>
                <a:tab pos="355600" algn="l"/>
              </a:tabLst>
            </a:pP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terjauh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 smtClean="0"/>
              <a:t>Karanganyar</a:t>
            </a:r>
            <a:r>
              <a:rPr lang="en-US" dirty="0" smtClean="0"/>
              <a:t>;</a:t>
            </a:r>
          </a:p>
          <a:p>
            <a:pPr marL="355600" lvl="0" indent="-355600">
              <a:buAutoNum type="alphaLcPeriod"/>
              <a:tabLst>
                <a:tab pos="355600" algn="l"/>
              </a:tabLst>
            </a:pPr>
            <a:r>
              <a:rPr lang="en-US" dirty="0" err="1" smtClean="0"/>
              <a:t>Pajak</a:t>
            </a:r>
            <a:r>
              <a:rPr lang="en-US" dirty="0" smtClean="0"/>
              <a:t> </a:t>
            </a:r>
            <a:r>
              <a:rPr lang="en-US" dirty="0" err="1"/>
              <a:t>pertambahan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(</a:t>
            </a:r>
            <a:r>
              <a:rPr lang="en-US" dirty="0" err="1"/>
              <a:t>PPn</a:t>
            </a:r>
            <a:r>
              <a:rPr lang="en-US" dirty="0"/>
              <a:t>)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 smtClean="0"/>
              <a:t>berlaku</a:t>
            </a:r>
            <a:r>
              <a:rPr lang="en-US" dirty="0" smtClean="0"/>
              <a:t>;</a:t>
            </a:r>
          </a:p>
          <a:p>
            <a:pPr marL="355600" lvl="0" indent="-355600">
              <a:buAutoNum type="alphaLcPeriod"/>
              <a:tabLst>
                <a:tab pos="355600" algn="l"/>
              </a:tabLst>
            </a:pP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Penyedia</a:t>
            </a:r>
            <a:r>
              <a:rPr lang="en-US" dirty="0"/>
              <a:t>;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5066" y="2702467"/>
            <a:ext cx="652780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besaran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, </a:t>
            </a:r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1 (</a:t>
            </a:r>
            <a:r>
              <a:rPr lang="en-US" dirty="0" err="1" smtClean="0"/>
              <a:t>satu</a:t>
            </a:r>
            <a:r>
              <a:rPr lang="en-US" dirty="0" smtClean="0"/>
              <a:t>)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/>
          </a:p>
        </p:txBody>
      </p:sp>
      <p:pic>
        <p:nvPicPr>
          <p:cNvPr id="7" name="Picture 6" descr="Perbaikan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8866" y="762857"/>
            <a:ext cx="3629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STANDAR HARGA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0726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2373" y="678873"/>
            <a:ext cx="5465090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6" descr="Perbaika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415637" y="38792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/>
            <a:r>
              <a:rPr lang="id-ID" sz="2400" dirty="0" smtClean="0">
                <a:solidFill>
                  <a:srgbClr val="002060"/>
                </a:solidFill>
                <a:latin typeface="Arial Black" pitchFamily="34" charset="0"/>
              </a:rPr>
              <a:t>SALURAN PASANGAN BATU</a:t>
            </a:r>
            <a:endParaRPr lang="id-ID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2401" y="1538288"/>
            <a:ext cx="6734457" cy="371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Perbaika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3" name="Picture 6" descr="Perbaikan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291" y="2199983"/>
            <a:ext cx="8007927" cy="284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63782" y="5292438"/>
            <a:ext cx="401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550" lvl="1"/>
            <a:r>
              <a:rPr lang="id-ID" sz="2400" dirty="0" smtClean="0">
                <a:latin typeface="Arial" pitchFamily="34" charset="0"/>
                <a:cs typeface="Arial" pitchFamily="34" charset="0"/>
              </a:rPr>
              <a:t>Gambar Potongan Saluran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" y="739699"/>
            <a:ext cx="8863330" cy="537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3613851" y="2700671"/>
            <a:ext cx="4753971" cy="2787834"/>
          </a:xfrm>
          <a:custGeom>
            <a:avLst/>
            <a:gdLst>
              <a:gd name="connsiteX0" fmla="*/ 0 w 7724775"/>
              <a:gd name="connsiteY0" fmla="*/ 1609725 h 1639888"/>
              <a:gd name="connsiteX1" fmla="*/ 2381250 w 7724775"/>
              <a:gd name="connsiteY1" fmla="*/ 1428750 h 1639888"/>
              <a:gd name="connsiteX2" fmla="*/ 5676900 w 7724775"/>
              <a:gd name="connsiteY2" fmla="*/ 342900 h 1639888"/>
              <a:gd name="connsiteX3" fmla="*/ 7724775 w 7724775"/>
              <a:gd name="connsiteY3" fmla="*/ 0 h 1639888"/>
              <a:gd name="connsiteX4" fmla="*/ 7724775 w 7724775"/>
              <a:gd name="connsiteY4" fmla="*/ 0 h 163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24775" h="1639888">
                <a:moveTo>
                  <a:pt x="0" y="1609725"/>
                </a:moveTo>
                <a:cubicBezTo>
                  <a:pt x="717550" y="1624806"/>
                  <a:pt x="1435100" y="1639888"/>
                  <a:pt x="2381250" y="1428750"/>
                </a:cubicBezTo>
                <a:cubicBezTo>
                  <a:pt x="3327400" y="1217613"/>
                  <a:pt x="4786313" y="581025"/>
                  <a:pt x="5676900" y="342900"/>
                </a:cubicBezTo>
                <a:cubicBezTo>
                  <a:pt x="6567487" y="104775"/>
                  <a:pt x="7724775" y="0"/>
                  <a:pt x="7724775" y="0"/>
                </a:cubicBezTo>
                <a:lnTo>
                  <a:pt x="7724775" y="0"/>
                </a:lnTo>
              </a:path>
            </a:pathLst>
          </a:cu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100"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ejha\Videos\abstract_wave_background_310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46" y="2840754"/>
            <a:ext cx="5876365" cy="1111251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gerian" panose="04020705040A02060702" pitchFamily="82" charset="0"/>
              </a:rPr>
              <a:t>TERIMA</a:t>
            </a:r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sz="6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lgerian" panose="04020705040A02060702" pitchFamily="82" charset="0"/>
              </a:rPr>
              <a:t>KASIH</a:t>
            </a:r>
            <a:endParaRPr lang="en-US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36E52-E038-406F-A1EF-F4BEC665E7E3}" type="slidenum">
              <a:rPr lang="id-ID"/>
              <a:pPr>
                <a:defRPr/>
              </a:pPr>
              <a:t>24</a:t>
            </a:fld>
            <a:endParaRPr lang="id-ID"/>
          </a:p>
        </p:txBody>
      </p:sp>
      <p:pic>
        <p:nvPicPr>
          <p:cNvPr id="15" name="Picture 6" descr="Screen shot 2013-10-17 at 2.52.21 PM.png"/>
          <p:cNvPicPr>
            <a:picLocks noChangeAspect="1"/>
          </p:cNvPicPr>
          <p:nvPr/>
        </p:nvPicPr>
        <p:blipFill>
          <a:blip r:embed="rId3" cstate="print"/>
          <a:srcRect l="85975" t="83334" r="3076" b="2083"/>
          <a:stretch>
            <a:fillRect/>
          </a:stretch>
        </p:blipFill>
        <p:spPr bwMode="auto">
          <a:xfrm>
            <a:off x="2615742" y="4456963"/>
            <a:ext cx="1956258" cy="195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LOGO KABUPATEN KARANGANY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65418" y="867243"/>
            <a:ext cx="1385455" cy="1688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50" y="4456963"/>
            <a:ext cx="2414105" cy="19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846668" y="1909339"/>
            <a:ext cx="7924800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menyusun</a:t>
            </a:r>
            <a:r>
              <a:rPr lang="en-US" dirty="0">
                <a:latin typeface="Arial" pitchFamily="34" charset="0"/>
                <a:cs typeface="Arial" pitchFamily="34" charset="0"/>
              </a:rPr>
              <a:t> RKA/DPA/DPPA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RAB,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harus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mempertimbangkan</a:t>
            </a:r>
            <a:r>
              <a:rPr lang="en-US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355600" lvl="0" indent="-355600">
              <a:buAutoNum type="alphaL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Harga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barang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jasa</a:t>
            </a:r>
            <a:r>
              <a:rPr lang="en-US" dirty="0">
                <a:latin typeface="Arial" pitchFamily="34" charset="0"/>
                <a:cs typeface="Arial" pitchFamily="34" charset="0"/>
              </a:rPr>
              <a:t> di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lokasi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setempat</a:t>
            </a:r>
            <a:r>
              <a:rPr lang="en-US" dirty="0">
                <a:latin typeface="Arial" pitchFamily="34" charset="0"/>
                <a:cs typeface="Arial" pitchFamily="34" charset="0"/>
              </a:rPr>
              <a:t>;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55600" lvl="0" indent="-355600">
              <a:buAutoNum type="alphaL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sesuai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peraturan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berlaku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;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55600" lvl="0" indent="-355600">
              <a:buAutoNum type="alphaL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Efisiensi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efektivitas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asas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kepatutan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kelayakan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6735" y="3649134"/>
            <a:ext cx="7814733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Arial" pitchFamily="34" charset="0"/>
                <a:cs typeface="Arial" pitchFamily="34" charset="0"/>
              </a:rPr>
              <a:t>Standar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</a:t>
            </a:r>
            <a:r>
              <a:rPr lang="en-US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355600" lvl="0" indent="-355600">
              <a:buAutoNum type="alphaL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Seluruh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dibiayai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Anggaran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Pendapatan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Belanja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Daerah;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55600" lvl="0" indent="-355600">
              <a:buAutoNum type="alphaL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Seluruh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dibiayai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Anggaran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Pendapatan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Belanja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Desa</a:t>
            </a:r>
            <a:r>
              <a:rPr lang="en-US" dirty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APBDes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);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355600" lvl="0" indent="-355600">
              <a:buAutoNum type="alphaL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Seluruh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kegiatan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berasal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Bantuan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Keuangan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hibah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sosial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Pemerintah</a:t>
            </a:r>
            <a:r>
              <a:rPr lang="en-US" dirty="0">
                <a:latin typeface="Arial" pitchFamily="34" charset="0"/>
                <a:cs typeface="Arial" pitchFamily="34" charset="0"/>
              </a:rPr>
              <a:t> Daerah;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Perbaikan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</p:spTree>
    <p:extLst>
      <p:ext uri="{BB962C8B-B14F-4D97-AF65-F5344CB8AC3E}">
        <p14:creationId xmlns:p14="http://schemas.microsoft.com/office/powerpoint/2010/main" val="357556208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29540" y="1048266"/>
            <a:ext cx="4936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PRINSIP PENYUSUNAN RAB</a:t>
            </a:r>
            <a:endParaRPr lang="en-US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2200" y="1871133"/>
            <a:ext cx="7594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Identifikasi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seluruh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tahapan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mayor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minor</a:t>
            </a:r>
          </a:p>
          <a:p>
            <a:pPr marL="896938" indent="-896938">
              <a:tabLst>
                <a:tab pos="1168400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lain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pendukung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administrasi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dokumentasi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lalu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lintas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dll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2.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Hitung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volume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pekerjaan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3.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Tetapkan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daftar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harga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satuan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upah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peralatan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4.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etapkan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analisa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tiap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satuan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pekerjaan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5.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Susun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rencana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anggaran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(RAB)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Perbaikan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5224" y="5175529"/>
            <a:ext cx="8067675" cy="1419226"/>
            <a:chOff x="428625" y="1609725"/>
            <a:chExt cx="8067675" cy="141922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36" t="32743" r="70010" b="52405"/>
            <a:stretch/>
          </p:blipFill>
          <p:spPr bwMode="auto">
            <a:xfrm>
              <a:off x="428625" y="1609725"/>
              <a:ext cx="1844058" cy="1419226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9" t="32743" r="57747" b="52405"/>
            <a:stretch/>
          </p:blipFill>
          <p:spPr bwMode="auto">
            <a:xfrm>
              <a:off x="2501899" y="1609725"/>
              <a:ext cx="1854201" cy="1419226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0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24" t="32743" r="45562" b="52405"/>
            <a:stretch/>
          </p:blipFill>
          <p:spPr bwMode="auto">
            <a:xfrm>
              <a:off x="4572000" y="1609725"/>
              <a:ext cx="1854200" cy="1419226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9" t="32743" r="33377" b="52405"/>
            <a:stretch/>
          </p:blipFill>
          <p:spPr bwMode="auto">
            <a:xfrm>
              <a:off x="6642099" y="1609725"/>
              <a:ext cx="1854201" cy="1419226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36355668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880533" y="971602"/>
            <a:ext cx="5638799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>
                <a:latin typeface="Arial" pitchFamily="34" charset="0"/>
                <a:cs typeface="Arial" pitchFamily="34" charset="0"/>
              </a:rPr>
              <a:t>Komponen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utama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harga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satuan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pekerjaan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terdiri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3 (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tiga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komponen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355600" indent="-355600">
              <a:buAutoNum type="alphaLcPeriod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bahan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355600" indent="-355600">
              <a:buAutoNum type="alphaLcPeriod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55600" indent="-355600">
              <a:buAutoNum type="alphaLcPeriod"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80533" y="3183467"/>
            <a:ext cx="8001000" cy="20235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36935" indent="-236935" algn="l" defTabSz="315516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97644" algn="l" defTabSz="315516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575" indent="-157163" algn="l" defTabSz="315516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281" indent="-157163" algn="l" defTabSz="315516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3988" indent="-157163" algn="l" defTabSz="315516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920" indent="-158266" algn="l" defTabSz="316531" rtl="0" eaLnBrk="1" latinLnBrk="0" hangingPunct="1">
              <a:spcBef>
                <a:spcPct val="20000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-158266" algn="l" defTabSz="316531" rtl="0" eaLnBrk="1" latinLnBrk="0" hangingPunct="1">
              <a:spcBef>
                <a:spcPct val="20000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983" indent="-158266" algn="l" defTabSz="316531" rtl="0" eaLnBrk="1" latinLnBrk="0" hangingPunct="1">
              <a:spcBef>
                <a:spcPct val="20000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513" indent="-158266" algn="l" defTabSz="316531" rtl="0" eaLnBrk="1" latinLnBrk="0" hangingPunct="1">
              <a:spcBef>
                <a:spcPct val="20000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1600" b="1" dirty="0" smtClean="0">
                <a:latin typeface="Arial" pitchFamily="34" charset="0"/>
                <a:cs typeface="Arial" pitchFamily="34" charset="0"/>
              </a:rPr>
              <a:t>Komponen bahan 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id-ID" sz="1600" dirty="0" smtClean="0">
                <a:latin typeface="Arial" pitchFamily="34" charset="0"/>
                <a:cs typeface="Arial" pitchFamily="34" charset="0"/>
              </a:rPr>
              <a:t>Faktor yang mempengaruhi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K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omponen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ahan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id-ID" sz="1600" dirty="0" smtClean="0">
                <a:latin typeface="Arial" pitchFamily="34" charset="0"/>
                <a:cs typeface="Arial" pitchFamily="34" charset="0"/>
              </a:rPr>
              <a:t>Kualitas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maupun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kuantitas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(yang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 ditetapkan dengan mengacu kepada Spesifikasi Umum yang berlaku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id-ID" sz="1600" dirty="0" smtClean="0">
                <a:latin typeface="Arial" pitchFamily="34" charset="0"/>
                <a:cs typeface="Arial" pitchFamily="34" charset="0"/>
              </a:rPr>
              <a:t>dan lokasi asal bahan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id-ID" sz="1600" dirty="0" smtClean="0">
                <a:latin typeface="Arial" pitchFamily="34" charset="0"/>
                <a:cs typeface="Arial" pitchFamily="34" charset="0"/>
              </a:rPr>
              <a:t>Data harga satuan dasar bahan dalam perhitungan analisis harga satuan, berfungsi untuk kontrol terhadap harga penawaran.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Perbaikan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</p:spTree>
    <p:extLst>
      <p:ext uri="{BB962C8B-B14F-4D97-AF65-F5344CB8AC3E}">
        <p14:creationId xmlns:p14="http://schemas.microsoft.com/office/powerpoint/2010/main" val="646738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41866" y="1790698"/>
            <a:ext cx="7848600" cy="202353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36935" indent="-236935" algn="l" defTabSz="315516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97644" algn="l" defTabSz="315516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575" indent="-157163" algn="l" defTabSz="315516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281" indent="-157163" algn="l" defTabSz="315516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3988" indent="-157163" algn="l" defTabSz="315516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920" indent="-158266" algn="l" defTabSz="316531" rtl="0" eaLnBrk="1" latinLnBrk="0" hangingPunct="1">
              <a:spcBef>
                <a:spcPct val="20000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-158266" algn="l" defTabSz="316531" rtl="0" eaLnBrk="1" latinLnBrk="0" hangingPunct="1">
              <a:spcBef>
                <a:spcPct val="20000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983" indent="-158266" algn="l" defTabSz="316531" rtl="0" eaLnBrk="1" latinLnBrk="0" hangingPunct="1">
              <a:spcBef>
                <a:spcPct val="20000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513" indent="-158266" algn="l" defTabSz="316531" rtl="0" eaLnBrk="1" latinLnBrk="0" hangingPunct="1">
              <a:spcBef>
                <a:spcPct val="20000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d-ID" sz="1700" b="1" dirty="0" smtClean="0">
                <a:latin typeface="Arial" pitchFamily="34" charset="0"/>
                <a:cs typeface="Arial" pitchFamily="34" charset="0"/>
              </a:rPr>
              <a:t>Komponen alat</a:t>
            </a:r>
            <a:r>
              <a:rPr lang="id-ID" sz="17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id-ID" sz="1700" dirty="0" smtClean="0">
                <a:latin typeface="Arial" pitchFamily="34" charset="0"/>
                <a:cs typeface="Arial" pitchFamily="34" charset="0"/>
              </a:rPr>
              <a:t>Faktor yang menentukan </a:t>
            </a:r>
            <a:r>
              <a:rPr lang="en-ID" sz="1700" dirty="0" err="1" smtClean="0">
                <a:latin typeface="Arial" pitchFamily="34" charset="0"/>
                <a:cs typeface="Arial" pitchFamily="34" charset="0"/>
              </a:rPr>
              <a:t>harga</a:t>
            </a:r>
            <a:r>
              <a:rPr lang="en-ID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700" dirty="0" err="1" smtClean="0">
                <a:latin typeface="Arial" pitchFamily="34" charset="0"/>
                <a:cs typeface="Arial" pitchFamily="34" charset="0"/>
              </a:rPr>
              <a:t>satuan</a:t>
            </a:r>
            <a:r>
              <a:rPr lang="en-ID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700" dirty="0" err="1" smtClean="0">
                <a:latin typeface="Arial" pitchFamily="34" charset="0"/>
                <a:cs typeface="Arial" pitchFamily="34" charset="0"/>
              </a:rPr>
              <a:t>komponen</a:t>
            </a:r>
            <a:r>
              <a:rPr lang="en-ID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700" dirty="0" err="1" smtClean="0">
                <a:latin typeface="Arial" pitchFamily="34" charset="0"/>
                <a:cs typeface="Arial" pitchFamily="34" charset="0"/>
              </a:rPr>
              <a:t>alat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id-ID" sz="1700" dirty="0" smtClean="0">
                <a:latin typeface="Arial" pitchFamily="34" charset="0"/>
                <a:cs typeface="Arial" pitchFamily="34" charset="0"/>
              </a:rPr>
              <a:t>jenis peralatan, 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id-ID" sz="1700" dirty="0" smtClean="0">
                <a:latin typeface="Arial" pitchFamily="34" charset="0"/>
                <a:cs typeface="Arial" pitchFamily="34" charset="0"/>
              </a:rPr>
              <a:t>efisiensi kerja, 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id-ID" sz="1700" dirty="0" smtClean="0">
                <a:latin typeface="Arial" pitchFamily="34" charset="0"/>
                <a:cs typeface="Arial" pitchFamily="34" charset="0"/>
              </a:rPr>
              <a:t>kondisi cuaca, 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id-ID" sz="1700" dirty="0" smtClean="0">
                <a:latin typeface="Arial" pitchFamily="34" charset="0"/>
                <a:cs typeface="Arial" pitchFamily="34" charset="0"/>
              </a:rPr>
              <a:t>kondisi medan, 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id-ID" sz="1700" dirty="0" smtClean="0">
                <a:latin typeface="Arial" pitchFamily="34" charset="0"/>
                <a:cs typeface="Arial" pitchFamily="34" charset="0"/>
              </a:rPr>
              <a:t>jenis material/bahan yang dikerjakan. 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41866" y="4394200"/>
            <a:ext cx="7848600" cy="11768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marL="236935" indent="-236935" algn="l" defTabSz="315516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97644" algn="l" defTabSz="315516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0575" indent="-157163" algn="l" defTabSz="315516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07281" indent="-157163" algn="l" defTabSz="315516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3988" indent="-157163" algn="l" defTabSz="315516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40920" indent="-158266" algn="l" defTabSz="316531" rtl="0" eaLnBrk="1" latinLnBrk="0" hangingPunct="1">
              <a:spcBef>
                <a:spcPct val="20000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52" indent="-158266" algn="l" defTabSz="316531" rtl="0" eaLnBrk="1" latinLnBrk="0" hangingPunct="1">
              <a:spcBef>
                <a:spcPct val="20000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3983" indent="-158266" algn="l" defTabSz="316531" rtl="0" eaLnBrk="1" latinLnBrk="0" hangingPunct="1">
              <a:spcBef>
                <a:spcPct val="20000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90513" indent="-158266" algn="l" defTabSz="316531" rtl="0" eaLnBrk="1" latinLnBrk="0" hangingPunct="1">
              <a:spcBef>
                <a:spcPct val="20000"/>
              </a:spcBef>
              <a:buFont typeface="Arial"/>
              <a:buChar char="•"/>
              <a:defRPr sz="13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id-ID" sz="1700" b="1" dirty="0" smtClean="0">
                <a:latin typeface="Arial" pitchFamily="34" charset="0"/>
                <a:cs typeface="Arial" pitchFamily="34" charset="0"/>
              </a:rPr>
              <a:t>Komponen </a:t>
            </a:r>
            <a:r>
              <a:rPr lang="en-ID" sz="1700" b="1" dirty="0" err="1" smtClean="0">
                <a:latin typeface="Arial" pitchFamily="34" charset="0"/>
                <a:cs typeface="Arial" pitchFamily="34" charset="0"/>
              </a:rPr>
              <a:t>upah</a:t>
            </a:r>
            <a:r>
              <a:rPr lang="en-ID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700" b="1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ID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700" b="1" dirty="0" err="1" smtClean="0">
                <a:latin typeface="Arial" pitchFamily="34" charset="0"/>
                <a:cs typeface="Arial" pitchFamily="34" charset="0"/>
              </a:rPr>
              <a:t>kerja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id-ID" sz="1700" dirty="0" smtClean="0">
                <a:latin typeface="Arial" pitchFamily="34" charset="0"/>
                <a:cs typeface="Arial" pitchFamily="34" charset="0"/>
              </a:rPr>
              <a:t>Faktor yang menentukan </a:t>
            </a:r>
            <a:r>
              <a:rPr lang="en-ID" sz="1700" dirty="0" err="1" smtClean="0">
                <a:latin typeface="Arial" pitchFamily="34" charset="0"/>
                <a:cs typeface="Arial" pitchFamily="34" charset="0"/>
              </a:rPr>
              <a:t>harga</a:t>
            </a:r>
            <a:r>
              <a:rPr lang="en-ID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700" dirty="0" err="1" smtClean="0">
                <a:latin typeface="Arial" pitchFamily="34" charset="0"/>
                <a:cs typeface="Arial" pitchFamily="34" charset="0"/>
              </a:rPr>
              <a:t>satuan</a:t>
            </a:r>
            <a:r>
              <a:rPr lang="en-ID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700" dirty="0" err="1" smtClean="0">
                <a:latin typeface="Arial" pitchFamily="34" charset="0"/>
                <a:cs typeface="Arial" pitchFamily="34" charset="0"/>
              </a:rPr>
              <a:t>komponen</a:t>
            </a:r>
            <a:r>
              <a:rPr lang="en-ID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700" dirty="0" err="1" smtClean="0">
                <a:latin typeface="Arial" pitchFamily="34" charset="0"/>
                <a:cs typeface="Arial" pitchFamily="34" charset="0"/>
              </a:rPr>
              <a:t>upah</a:t>
            </a:r>
            <a:r>
              <a:rPr lang="en-ID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7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ID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700" dirty="0" err="1" smtClean="0">
                <a:latin typeface="Arial" pitchFamily="34" charset="0"/>
                <a:cs typeface="Arial" pitchFamily="34" charset="0"/>
              </a:rPr>
              <a:t>kerja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en-ID" sz="1700" dirty="0" err="1" smtClean="0">
                <a:latin typeface="Arial" pitchFamily="34" charset="0"/>
                <a:cs typeface="Arial" pitchFamily="34" charset="0"/>
              </a:rPr>
              <a:t>Jenis</a:t>
            </a:r>
            <a:r>
              <a:rPr lang="en-ID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700" dirty="0" err="1" smtClean="0">
                <a:latin typeface="Arial" pitchFamily="34" charset="0"/>
                <a:cs typeface="Arial" pitchFamily="34" charset="0"/>
              </a:rPr>
              <a:t>keterampilan</a:t>
            </a:r>
            <a:r>
              <a:rPr lang="en-ID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700" dirty="0" err="1" smtClean="0">
                <a:latin typeface="Arial" pitchFamily="34" charset="0"/>
                <a:cs typeface="Arial" pitchFamily="34" charset="0"/>
              </a:rPr>
              <a:t>tenaga</a:t>
            </a:r>
            <a:r>
              <a:rPr lang="en-ID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7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en-ID" sz="1700" dirty="0" smtClean="0">
                <a:latin typeface="Arial" pitchFamily="34" charset="0"/>
                <a:cs typeface="Arial" pitchFamily="34" charset="0"/>
              </a:rPr>
              <a:t>;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</a:pPr>
            <a:r>
              <a:rPr lang="en-ID" sz="1700" dirty="0" smtClean="0">
                <a:latin typeface="Arial" pitchFamily="34" charset="0"/>
                <a:cs typeface="Arial" pitchFamily="34" charset="0"/>
              </a:rPr>
              <a:t>Jam </a:t>
            </a:r>
            <a:r>
              <a:rPr lang="en-ID" sz="1700" dirty="0" err="1" smtClean="0">
                <a:latin typeface="Arial" pitchFamily="34" charset="0"/>
                <a:cs typeface="Arial" pitchFamily="34" charset="0"/>
              </a:rPr>
              <a:t>kerja</a:t>
            </a:r>
            <a:endParaRPr lang="en-US" sz="17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Perbaikan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</p:spTree>
    <p:extLst>
      <p:ext uri="{BB962C8B-B14F-4D97-AF65-F5344CB8AC3E}">
        <p14:creationId xmlns:p14="http://schemas.microsoft.com/office/powerpoint/2010/main" val="1007645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0267" y="2379133"/>
            <a:ext cx="2040466" cy="846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949" y="237066"/>
            <a:ext cx="4578852" cy="618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Perbaika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1132" y="2507566"/>
            <a:ext cx="1775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 Black" pitchFamily="34" charset="0"/>
              </a:rPr>
              <a:t>HARGA SATUAN</a:t>
            </a:r>
          </a:p>
          <a:p>
            <a:r>
              <a:rPr lang="en-US" sz="1400" dirty="0" smtClean="0">
                <a:latin typeface="Arial Black" pitchFamily="34" charset="0"/>
              </a:rPr>
              <a:t>DASAR BAHAN</a:t>
            </a:r>
            <a:endParaRPr lang="en-US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59045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06" y="2023534"/>
            <a:ext cx="6028204" cy="361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Perbaika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  <p:sp>
        <p:nvSpPr>
          <p:cNvPr id="6" name="Rectangle 5"/>
          <p:cNvSpPr/>
          <p:nvPr/>
        </p:nvSpPr>
        <p:spPr>
          <a:xfrm>
            <a:off x="922867" y="740833"/>
            <a:ext cx="2040466" cy="846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Black" pitchFamily="34" charset="0"/>
              </a:rPr>
              <a:t>HARGA SATUAN DASAR UPAH</a:t>
            </a:r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5630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6A4AF-4888-4B24-853E-29D241BC4FB6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70" y="1773767"/>
            <a:ext cx="5788541" cy="469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 descr="Perbaika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0"/>
            <a:ext cx="178593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58063" y="1357313"/>
            <a:ext cx="1785937" cy="2301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900" dirty="0">
                <a:latin typeface="Arial Black" pitchFamily="34" charset="0"/>
              </a:rPr>
              <a:t>DPU-PR KARANGANYAR</a:t>
            </a:r>
          </a:p>
        </p:txBody>
      </p:sp>
      <p:sp>
        <p:nvSpPr>
          <p:cNvPr id="6" name="Rectangle 5"/>
          <p:cNvSpPr/>
          <p:nvPr/>
        </p:nvSpPr>
        <p:spPr>
          <a:xfrm>
            <a:off x="922867" y="740833"/>
            <a:ext cx="2040466" cy="84666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 Black" pitchFamily="34" charset="0"/>
              </a:rPr>
              <a:t>HARGA SATUAN DASAR SEWA PERALATAN</a:t>
            </a:r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38852"/>
      </p:ext>
    </p:extLst>
  </p:cSld>
  <p:clrMapOvr>
    <a:masterClrMapping/>
  </p:clrMapOvr>
  <p:transition spd="slow">
    <p:fade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4711</TotalTime>
  <Words>434</Words>
  <Application>Microsoft Office PowerPoint</Application>
  <PresentationFormat>On-screen Show (4:3)</PresentationFormat>
  <Paragraphs>113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1_Office Theme</vt:lpstr>
      <vt:lpstr>Waveform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Black</dc:creator>
  <cp:lastModifiedBy>ismail - [2010]</cp:lastModifiedBy>
  <cp:revision>483</cp:revision>
  <cp:lastPrinted>2017-02-24T07:32:54Z</cp:lastPrinted>
  <dcterms:created xsi:type="dcterms:W3CDTF">2016-01-20T03:08:32Z</dcterms:created>
  <dcterms:modified xsi:type="dcterms:W3CDTF">2019-11-05T08:18:54Z</dcterms:modified>
</cp:coreProperties>
</file>