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599988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FFFF"/>
    <a:srgbClr val="FF5050"/>
    <a:srgbClr val="00FF00"/>
    <a:srgbClr val="FF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534" y="802299"/>
            <a:ext cx="8848254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6534" y="3531205"/>
            <a:ext cx="8848253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5CBF-51DE-49FC-86E1-CDD6C33538AE}" type="datetimeFigureOut">
              <a:rPr lang="en-ID" smtClean="0"/>
              <a:t>23/01/2024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6533" y="329308"/>
            <a:ext cx="5061192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85774" y="798973"/>
            <a:ext cx="838159" cy="503578"/>
          </a:xfrm>
        </p:spPr>
        <p:txBody>
          <a:bodyPr/>
          <a:lstStyle/>
          <a:p>
            <a:fld id="{C2054F1C-EDCF-4CFD-8298-D17781390416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>
            <a:off x="2412762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049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5CBF-51DE-49FC-86E1-CDD6C33538AE}" type="datetimeFigureOut">
              <a:rPr lang="en-ID" smtClean="0"/>
              <a:t>23/01/2024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4F1C-EDCF-4CFD-8298-D17781390416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>
            <a:off x="1417589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991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4977" y="883864"/>
            <a:ext cx="1669811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86051" y="883864"/>
            <a:ext cx="7997775" cy="45749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5CBF-51DE-49FC-86E1-CDD6C33538AE}" type="datetimeFigureOut">
              <a:rPr lang="en-ID" smtClean="0"/>
              <a:t>23/01/2024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4F1C-EDCF-4CFD-8298-D17781390416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754977" y="719272"/>
            <a:ext cx="1669811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3995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5CBF-51DE-49FC-86E1-CDD6C33538AE}" type="datetimeFigureOut">
              <a:rPr lang="en-ID" smtClean="0"/>
              <a:t>23/01/2024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4F1C-EDCF-4CFD-8298-D17781390416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>
            <a:off x="1417589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2931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6173" y="1756130"/>
            <a:ext cx="8849115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6052" y="3806196"/>
            <a:ext cx="8836103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5CBF-51DE-49FC-86E1-CDD6C33538AE}" type="datetimeFigureOut">
              <a:rPr lang="en-ID" smtClean="0"/>
              <a:t>23/01/2024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4F1C-EDCF-4CFD-8298-D17781390416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>
            <a:off x="1417589" y="798974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0438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6052" y="804890"/>
            <a:ext cx="9838736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6052" y="2010878"/>
            <a:ext cx="4762795" cy="3438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0793" y="2017343"/>
            <a:ext cx="4758201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5CBF-51DE-49FC-86E1-CDD6C33538AE}" type="datetimeFigureOut">
              <a:rPr lang="en-ID" smtClean="0"/>
              <a:t>23/01/2024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4F1C-EDCF-4CFD-8298-D17781390416}" type="slidenum">
              <a:rPr lang="en-ID" smtClean="0"/>
              <a:t>‹#›</a:t>
            </a:fld>
            <a:endParaRPr lang="en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417589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51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6052" y="804164"/>
            <a:ext cx="9838736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6052" y="2019550"/>
            <a:ext cx="4762795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6052" y="2824270"/>
            <a:ext cx="4762795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70792" y="2023004"/>
            <a:ext cx="4762795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70793" y="2821491"/>
            <a:ext cx="4762795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5CBF-51DE-49FC-86E1-CDD6C33538AE}" type="datetimeFigureOut">
              <a:rPr lang="en-ID" smtClean="0"/>
              <a:t>23/01/2024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4F1C-EDCF-4CFD-8298-D17781390416}" type="slidenum">
              <a:rPr lang="en-ID" smtClean="0"/>
              <a:t>‹#›</a:t>
            </a:fld>
            <a:endParaRPr lang="en-ID"/>
          </a:p>
        </p:txBody>
      </p:sp>
      <p:cxnSp>
        <p:nvCxnSpPr>
          <p:cNvPr id="11" name="Straight Connector 10"/>
          <p:cNvCxnSpPr/>
          <p:nvPr/>
        </p:nvCxnSpPr>
        <p:spPr>
          <a:xfrm>
            <a:off x="1417589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047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5CBF-51DE-49FC-86E1-CDD6C33538AE}" type="datetimeFigureOut">
              <a:rPr lang="en-ID" smtClean="0"/>
              <a:t>23/01/2024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4F1C-EDCF-4CFD-8298-D17781390416}" type="slidenum">
              <a:rPr lang="en-ID" smtClean="0"/>
              <a:t>‹#›</a:t>
            </a:fld>
            <a:endParaRPr lang="en-ID"/>
          </a:p>
        </p:txBody>
      </p:sp>
      <p:cxnSp>
        <p:nvCxnSpPr>
          <p:cNvPr id="7" name="Straight Connector 6"/>
          <p:cNvCxnSpPr/>
          <p:nvPr/>
        </p:nvCxnSpPr>
        <p:spPr>
          <a:xfrm>
            <a:off x="1417589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4332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5CBF-51DE-49FC-86E1-CDD6C33538AE}" type="datetimeFigureOut">
              <a:rPr lang="en-ID" smtClean="0"/>
              <a:t>23/01/2024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4F1C-EDCF-4CFD-8298-D1778139041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9715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5997" y="798973"/>
            <a:ext cx="3289647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2495" y="798974"/>
            <a:ext cx="6213669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86052" y="3205492"/>
            <a:ext cx="3291570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5CBF-51DE-49FC-86E1-CDD6C33538AE}" type="datetimeFigureOut">
              <a:rPr lang="en-ID" smtClean="0"/>
              <a:t>23/01/2024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4F1C-EDCF-4CFD-8298-D17781390416}" type="slidenum">
              <a:rPr lang="en-ID" smtClean="0"/>
              <a:t>‹#›</a:t>
            </a:fld>
            <a:endParaRPr lang="en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417589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2917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727608" y="482171"/>
            <a:ext cx="4210881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084" y="1129513"/>
            <a:ext cx="5630144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6260" y="1122543"/>
            <a:ext cx="2884574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86052" y="3145992"/>
            <a:ext cx="5622080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86051" y="5469857"/>
            <a:ext cx="5622081" cy="320123"/>
          </a:xfrm>
        </p:spPr>
        <p:txBody>
          <a:bodyPr/>
          <a:lstStyle>
            <a:lvl1pPr algn="l">
              <a:defRPr/>
            </a:lvl1pPr>
          </a:lstStyle>
          <a:p>
            <a:fld id="{13A75CBF-51DE-49FC-86E1-CDD6C33538AE}" type="datetimeFigureOut">
              <a:rPr lang="en-ID" smtClean="0"/>
              <a:t>23/01/2024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86274" y="318641"/>
            <a:ext cx="5635968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4F1C-EDCF-4CFD-8298-D17781390416}" type="slidenum">
              <a:rPr lang="en-ID" smtClean="0"/>
              <a:t>‹#›</a:t>
            </a:fld>
            <a:endParaRPr lang="en-ID"/>
          </a:p>
        </p:txBody>
      </p:sp>
      <p:cxnSp>
        <p:nvCxnSpPr>
          <p:cNvPr id="14" name="Straight Connector 13"/>
          <p:cNvCxnSpPr/>
          <p:nvPr/>
        </p:nvCxnSpPr>
        <p:spPr>
          <a:xfrm>
            <a:off x="1417589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460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3"/>
            <a:ext cx="12599988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599988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86052" y="804520"/>
            <a:ext cx="9838737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6052" y="2015733"/>
            <a:ext cx="9838737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06927" y="330370"/>
            <a:ext cx="3617861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75CBF-51DE-49FC-86E1-CDD6C33538AE}" type="datetimeFigureOut">
              <a:rPr lang="en-ID" smtClean="0"/>
              <a:t>23/01/2024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86052" y="329308"/>
            <a:ext cx="605167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6125" y="798973"/>
            <a:ext cx="83815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2054F1C-EDCF-4CFD-8298-D17781390416}" type="slidenum">
              <a:rPr lang="en-ID" smtClean="0"/>
              <a:t>‹#›</a:t>
            </a:fld>
            <a:endParaRPr lang="en-ID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599988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125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66073-8BA9-4A70-AA5F-E637E7E26D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435" y="-570127"/>
            <a:ext cx="12158843" cy="1402079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highlight>
                  <a:srgbClr val="C0C0C0"/>
                </a:highlight>
                <a:latin typeface="Bahnschrift SemiBold" panose="020B0502040204020203" pitchFamily="34" charset="0"/>
              </a:rPr>
              <a:t>MODEL CROSS CUTTING</a:t>
            </a:r>
            <a:br>
              <a:rPr lang="en-US" sz="2800" b="1" dirty="0">
                <a:solidFill>
                  <a:schemeClr val="accent1">
                    <a:lumMod val="50000"/>
                  </a:schemeClr>
                </a:solidFill>
                <a:highlight>
                  <a:srgbClr val="C0C0C0"/>
                </a:highlight>
                <a:latin typeface="Bahnschrift SemiBold" panose="020B0502040204020203" pitchFamily="34" charset="0"/>
              </a:rPr>
            </a:b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highlight>
                  <a:srgbClr val="C0C0C0"/>
                </a:highlight>
                <a:latin typeface="Bahnschrift SemiBold" panose="020B0502040204020203" pitchFamily="34" charset="0"/>
              </a:rPr>
              <a:t>KANTOR KECAMATAN JUMANTONO KABUPATEN KARANGANYAR TAHUN 2023 </a:t>
            </a:r>
            <a:endParaRPr lang="en-ID" sz="2800" b="1" dirty="0">
              <a:solidFill>
                <a:schemeClr val="accent1">
                  <a:lumMod val="50000"/>
                </a:schemeClr>
              </a:solidFill>
              <a:highlight>
                <a:srgbClr val="C0C0C0"/>
              </a:highlight>
              <a:latin typeface="Bahnschrift SemiBold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B90A0B-AFFE-43B8-8892-7AB485DE04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1521" y="1046809"/>
            <a:ext cx="11476945" cy="5606662"/>
          </a:xfrm>
          <a:ln>
            <a:solidFill>
              <a:schemeClr val="bg1">
                <a:lumMod val="50000"/>
              </a:schemeClr>
            </a:solidFill>
          </a:ln>
        </p:spPr>
        <p:txBody>
          <a:bodyPr anchor="t">
            <a:normAutofit/>
          </a:bodyPr>
          <a:lstStyle/>
          <a:p>
            <a:r>
              <a:rPr lang="en-US" sz="1447" b="1" dirty="0"/>
              <a:t>KANTOR </a:t>
            </a:r>
          </a:p>
          <a:p>
            <a:r>
              <a:rPr lang="en-US" sz="1447" b="1" dirty="0"/>
              <a:t>KECAMATAN</a:t>
            </a:r>
          </a:p>
          <a:p>
            <a:r>
              <a:rPr lang="en-US" sz="1447" b="1" dirty="0"/>
              <a:t> MATESIH</a:t>
            </a:r>
            <a:endParaRPr lang="en-ID" sz="1447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D7A914-0D14-4980-8CEC-0AFD9B7F40F4}"/>
              </a:ext>
            </a:extLst>
          </p:cNvPr>
          <p:cNvSpPr/>
          <p:nvPr/>
        </p:nvSpPr>
        <p:spPr>
          <a:xfrm>
            <a:off x="588912" y="1200034"/>
            <a:ext cx="3149997" cy="28966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sv-SE" sz="1240" b="1" dirty="0"/>
              <a:t>PROGRAM PENUNJANG URUSAN PEMERINTAHAN DAERAH KABUPATEN/KOTA :</a:t>
            </a:r>
            <a:endParaRPr lang="sv-SE" sz="1034" b="1" dirty="0"/>
          </a:p>
          <a:p>
            <a:pPr marL="236258" indent="-236258">
              <a:buAutoNum type="arabicPeriod"/>
            </a:pPr>
            <a:r>
              <a:rPr lang="sv-SE" sz="1200" dirty="0"/>
              <a:t>Perencanaan, Penganggaran, dan Evaluasi Kinerja Perangkat Daerah</a:t>
            </a:r>
          </a:p>
          <a:p>
            <a:pPr marL="236258" indent="-236258">
              <a:buAutoNum type="arabicPeriod"/>
            </a:pPr>
            <a:r>
              <a:rPr lang="en-ID" sz="1200" dirty="0" err="1"/>
              <a:t>Administrasi</a:t>
            </a:r>
            <a:r>
              <a:rPr lang="en-ID" sz="1200" dirty="0"/>
              <a:t> </a:t>
            </a:r>
            <a:r>
              <a:rPr lang="en-ID" sz="1200" dirty="0" err="1"/>
              <a:t>Keuangan</a:t>
            </a:r>
            <a:r>
              <a:rPr lang="en-ID" sz="1200" dirty="0"/>
              <a:t> </a:t>
            </a:r>
            <a:r>
              <a:rPr lang="en-ID" sz="1200" dirty="0" err="1"/>
              <a:t>Perangkat</a:t>
            </a:r>
            <a:r>
              <a:rPr lang="en-ID" sz="1200" dirty="0"/>
              <a:t> Daerah</a:t>
            </a:r>
            <a:endParaRPr lang="sv-SE" sz="1200" dirty="0"/>
          </a:p>
          <a:p>
            <a:pPr marL="236258" indent="-236258">
              <a:buAutoNum type="arabicPeriod"/>
            </a:pPr>
            <a:r>
              <a:rPr lang="en-ID" sz="1200" dirty="0" err="1"/>
              <a:t>Administrasi</a:t>
            </a:r>
            <a:r>
              <a:rPr lang="en-ID" sz="1200" dirty="0"/>
              <a:t> </a:t>
            </a:r>
            <a:r>
              <a:rPr lang="en-ID" sz="1200" dirty="0" err="1"/>
              <a:t>Umum</a:t>
            </a:r>
            <a:r>
              <a:rPr lang="en-ID" sz="1200" dirty="0"/>
              <a:t> </a:t>
            </a:r>
            <a:r>
              <a:rPr lang="en-ID" sz="1200" dirty="0" err="1"/>
              <a:t>Perangkat</a:t>
            </a:r>
            <a:r>
              <a:rPr lang="en-ID" sz="1200" dirty="0"/>
              <a:t> Daerah</a:t>
            </a:r>
            <a:endParaRPr lang="sv-SE" sz="1200" dirty="0"/>
          </a:p>
          <a:p>
            <a:pPr marL="236258" indent="-236258">
              <a:buAutoNum type="arabicPeriod"/>
            </a:pPr>
            <a:r>
              <a:rPr lang="en-ID" sz="1200" dirty="0" err="1"/>
              <a:t>Pengadaan</a:t>
            </a:r>
            <a:r>
              <a:rPr lang="en-ID" sz="1200" dirty="0"/>
              <a:t> </a:t>
            </a:r>
            <a:r>
              <a:rPr lang="en-ID" sz="1200" dirty="0" err="1"/>
              <a:t>Barang</a:t>
            </a:r>
            <a:r>
              <a:rPr lang="en-ID" sz="1200" dirty="0"/>
              <a:t> Milik Daerah </a:t>
            </a:r>
            <a:r>
              <a:rPr lang="en-ID" sz="1200" dirty="0" err="1"/>
              <a:t>Penunjang</a:t>
            </a:r>
            <a:r>
              <a:rPr lang="en-ID" sz="1200" dirty="0"/>
              <a:t> </a:t>
            </a:r>
            <a:r>
              <a:rPr lang="en-ID" sz="1200" dirty="0" err="1"/>
              <a:t>Urusan</a:t>
            </a:r>
            <a:r>
              <a:rPr lang="en-ID" sz="1200" dirty="0"/>
              <a:t> </a:t>
            </a:r>
            <a:r>
              <a:rPr lang="en-ID" sz="1200" dirty="0" err="1"/>
              <a:t>Pemerintah</a:t>
            </a:r>
            <a:r>
              <a:rPr lang="en-ID" sz="1200" dirty="0"/>
              <a:t> Daerah</a:t>
            </a:r>
            <a:endParaRPr lang="sv-SE" sz="1200" dirty="0"/>
          </a:p>
          <a:p>
            <a:pPr marL="236258" indent="-236258">
              <a:buAutoNum type="arabicPeriod"/>
            </a:pPr>
            <a:r>
              <a:rPr lang="en-ID" sz="1200" dirty="0" err="1"/>
              <a:t>Penyediaan</a:t>
            </a:r>
            <a:r>
              <a:rPr lang="en-ID" sz="1200" dirty="0"/>
              <a:t> Jasa </a:t>
            </a:r>
            <a:r>
              <a:rPr lang="en-ID" sz="1200" dirty="0" err="1"/>
              <a:t>Penunjang</a:t>
            </a:r>
            <a:r>
              <a:rPr lang="en-ID" sz="1200" dirty="0"/>
              <a:t> </a:t>
            </a:r>
            <a:r>
              <a:rPr lang="en-ID" sz="1200" dirty="0" err="1"/>
              <a:t>Urusan</a:t>
            </a:r>
            <a:r>
              <a:rPr lang="en-ID" sz="1200" dirty="0"/>
              <a:t> </a:t>
            </a:r>
            <a:r>
              <a:rPr lang="en-ID" sz="1200" dirty="0" err="1"/>
              <a:t>Pemerintahan</a:t>
            </a:r>
            <a:r>
              <a:rPr lang="en-ID" sz="1200" dirty="0"/>
              <a:t> Daerah</a:t>
            </a:r>
            <a:endParaRPr lang="sv-SE" sz="1200" dirty="0"/>
          </a:p>
          <a:p>
            <a:pPr marL="236258" indent="-236258">
              <a:buAutoNum type="arabicPeriod"/>
            </a:pPr>
            <a:r>
              <a:rPr lang="sv-SE" sz="1200" dirty="0"/>
              <a:t>Pemeliharaan Barang Milik Daerah Penunjang Urusan Pemerintahan Daerah</a:t>
            </a:r>
            <a:endParaRPr lang="en-ID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747F6C-09D7-4584-AF21-192F427E9944}"/>
              </a:ext>
            </a:extLst>
          </p:cNvPr>
          <p:cNvSpPr/>
          <p:nvPr/>
        </p:nvSpPr>
        <p:spPr>
          <a:xfrm>
            <a:off x="588912" y="4281554"/>
            <a:ext cx="3149997" cy="13764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D" sz="1240" b="1" dirty="0">
                <a:solidFill>
                  <a:schemeClr val="tx1"/>
                </a:solidFill>
              </a:rPr>
              <a:t>PROGRAM PEMBERDAYAAN MASYARAKAT DESA dan KELURAHAN :</a:t>
            </a:r>
            <a:endParaRPr lang="en-ID" sz="1034" b="1" dirty="0">
              <a:solidFill>
                <a:schemeClr val="tx1"/>
              </a:solidFill>
            </a:endParaRPr>
          </a:p>
          <a:p>
            <a:pPr marL="236258" indent="-236258">
              <a:buAutoNum type="arabicPeriod"/>
            </a:pPr>
            <a:r>
              <a:rPr lang="en-ID" sz="1200" dirty="0" err="1">
                <a:solidFill>
                  <a:schemeClr val="tx1"/>
                </a:solidFill>
              </a:rPr>
              <a:t>Koordinasi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Kegiatan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Pemberdayaan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Desa</a:t>
            </a:r>
            <a:endParaRPr lang="en-ID" sz="1200" dirty="0">
              <a:solidFill>
                <a:schemeClr val="tx1"/>
              </a:solidFill>
            </a:endParaRPr>
          </a:p>
          <a:p>
            <a:pPr marL="236258" indent="-236258">
              <a:buAutoNum type="arabicPeriod"/>
            </a:pPr>
            <a:r>
              <a:rPr lang="fi-FI" sz="1200" dirty="0">
                <a:solidFill>
                  <a:schemeClr val="tx1"/>
                </a:solidFill>
              </a:rPr>
              <a:t>Pemberdayaan Lembaga Kemasyarakatan Tingkat Kecamatan</a:t>
            </a:r>
            <a:endParaRPr lang="en-ID" sz="12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563E8C-540A-4F67-984A-0075C17A4FEC}"/>
              </a:ext>
            </a:extLst>
          </p:cNvPr>
          <p:cNvSpPr/>
          <p:nvPr/>
        </p:nvSpPr>
        <p:spPr>
          <a:xfrm>
            <a:off x="8838897" y="1208911"/>
            <a:ext cx="3149997" cy="120521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D" sz="1240" b="1" dirty="0">
                <a:solidFill>
                  <a:schemeClr val="tx1"/>
                </a:solidFill>
              </a:rPr>
              <a:t>PROGRAM PENYELENGGARAAN PEMERINTAHAN DAN PELAYANAN PUBLIK :</a:t>
            </a:r>
          </a:p>
          <a:p>
            <a:pPr marL="236258" indent="-236258">
              <a:buAutoNum type="arabicPeriod"/>
            </a:pPr>
            <a:r>
              <a:rPr lang="en-ID" sz="1200" dirty="0" err="1">
                <a:solidFill>
                  <a:schemeClr val="tx1"/>
                </a:solidFill>
              </a:rPr>
              <a:t>Koordinasi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Penyelenggaraan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Kegiatan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Pemerintahan</a:t>
            </a:r>
            <a:r>
              <a:rPr lang="en-ID" sz="1200" dirty="0">
                <a:solidFill>
                  <a:schemeClr val="tx1"/>
                </a:solidFill>
              </a:rPr>
              <a:t> di Tingkat </a:t>
            </a:r>
            <a:r>
              <a:rPr lang="en-ID" sz="1200" dirty="0" err="1">
                <a:solidFill>
                  <a:schemeClr val="tx1"/>
                </a:solidFill>
              </a:rPr>
              <a:t>Kecamatan</a:t>
            </a:r>
            <a:endParaRPr lang="en-ID" sz="1200" dirty="0">
              <a:solidFill>
                <a:schemeClr val="tx1"/>
              </a:solidFill>
            </a:endParaRPr>
          </a:p>
          <a:p>
            <a:endParaRPr lang="en-ID" sz="1137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527EC9-0EF6-4E59-86E1-1263DFB5DD35}"/>
              </a:ext>
            </a:extLst>
          </p:cNvPr>
          <p:cNvSpPr/>
          <p:nvPr/>
        </p:nvSpPr>
        <p:spPr>
          <a:xfrm>
            <a:off x="8861079" y="2580146"/>
            <a:ext cx="3149997" cy="10614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D" sz="1240" b="1" dirty="0">
                <a:solidFill>
                  <a:schemeClr val="tx1"/>
                </a:solidFill>
              </a:rPr>
              <a:t>PROGRAM KOORDINASI KETENTRAMAN DAN KETERTIBAN UMUM :</a:t>
            </a:r>
          </a:p>
          <a:p>
            <a:pPr marL="236258" indent="-236258">
              <a:buAutoNum type="arabicPeriod"/>
            </a:pPr>
            <a:r>
              <a:rPr lang="en-ID" sz="1200" dirty="0" err="1">
                <a:solidFill>
                  <a:schemeClr val="tx1"/>
                </a:solidFill>
              </a:rPr>
              <a:t>Koordinasi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Upaya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Penyelenggaraan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Ketentraman</a:t>
            </a:r>
            <a:r>
              <a:rPr lang="en-ID" sz="1200" dirty="0">
                <a:solidFill>
                  <a:schemeClr val="tx1"/>
                </a:solidFill>
              </a:rPr>
              <a:t> dan </a:t>
            </a:r>
            <a:r>
              <a:rPr lang="en-ID" sz="1200" dirty="0" err="1">
                <a:solidFill>
                  <a:schemeClr val="tx1"/>
                </a:solidFill>
              </a:rPr>
              <a:t>Ketertiban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Umum</a:t>
            </a:r>
            <a:endParaRPr lang="en-ID" sz="1200" dirty="0">
              <a:solidFill>
                <a:schemeClr val="tx1"/>
              </a:solidFill>
            </a:endParaRPr>
          </a:p>
          <a:p>
            <a:endParaRPr lang="en-ID" sz="1137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81BD742-7EB5-4013-9673-6D0F26BF1299}"/>
              </a:ext>
            </a:extLst>
          </p:cNvPr>
          <p:cNvSpPr/>
          <p:nvPr/>
        </p:nvSpPr>
        <p:spPr>
          <a:xfrm>
            <a:off x="8589470" y="3852196"/>
            <a:ext cx="3670431" cy="7959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D" sz="1240" b="1" dirty="0">
                <a:solidFill>
                  <a:schemeClr val="tx1"/>
                </a:solidFill>
              </a:rPr>
              <a:t>PROGRAM PENYELENGGARAAN URUSAN PEMERINTAHAN UMUM :</a:t>
            </a:r>
          </a:p>
          <a:p>
            <a:pPr marL="236258" indent="-236258">
              <a:buAutoNum type="arabicPeriod"/>
            </a:pPr>
            <a:r>
              <a:rPr lang="en-ID" sz="1200" dirty="0" err="1">
                <a:solidFill>
                  <a:schemeClr val="tx1"/>
                </a:solidFill>
              </a:rPr>
              <a:t>Penyelenggaraan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Urusan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Pemerintahan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Umum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sesuai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Penugasan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Kepala</a:t>
            </a:r>
            <a:r>
              <a:rPr lang="en-ID" sz="1200" dirty="0">
                <a:solidFill>
                  <a:schemeClr val="tx1"/>
                </a:solidFill>
              </a:rPr>
              <a:t> Daerah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6583E3-D362-461B-896A-3155C2CEBDB2}"/>
              </a:ext>
            </a:extLst>
          </p:cNvPr>
          <p:cNvSpPr/>
          <p:nvPr/>
        </p:nvSpPr>
        <p:spPr>
          <a:xfrm>
            <a:off x="8861079" y="4827754"/>
            <a:ext cx="3149997" cy="12715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D" sz="1240" b="1" dirty="0">
                <a:solidFill>
                  <a:schemeClr val="tx1"/>
                </a:solidFill>
              </a:rPr>
              <a:t>PROGRAM PEMBINAAN DAN PENGAWASAN PEMERINTAHAN DESA :</a:t>
            </a:r>
          </a:p>
          <a:p>
            <a:pPr marL="236258" indent="-236258">
              <a:buAutoNum type="arabicPeriod"/>
            </a:pPr>
            <a:r>
              <a:rPr lang="en-ID" sz="1200" dirty="0" err="1">
                <a:solidFill>
                  <a:schemeClr val="tx1"/>
                </a:solidFill>
              </a:rPr>
              <a:t>Fasilitasi</a:t>
            </a:r>
            <a:r>
              <a:rPr lang="en-ID" sz="1200" dirty="0">
                <a:solidFill>
                  <a:schemeClr val="tx1"/>
                </a:solidFill>
              </a:rPr>
              <a:t>, </a:t>
            </a:r>
            <a:r>
              <a:rPr lang="en-ID" sz="1200" dirty="0" err="1">
                <a:solidFill>
                  <a:schemeClr val="tx1"/>
                </a:solidFill>
              </a:rPr>
              <a:t>Rekomendasi</a:t>
            </a:r>
            <a:r>
              <a:rPr lang="en-ID" sz="1200" dirty="0">
                <a:solidFill>
                  <a:schemeClr val="tx1"/>
                </a:solidFill>
              </a:rPr>
              <a:t> &amp; </a:t>
            </a:r>
            <a:r>
              <a:rPr lang="en-ID" sz="1200" dirty="0" err="1">
                <a:solidFill>
                  <a:schemeClr val="tx1"/>
                </a:solidFill>
              </a:rPr>
              <a:t>Koordinasi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Pembinaan</a:t>
            </a:r>
            <a:r>
              <a:rPr lang="en-ID" sz="1200" dirty="0">
                <a:solidFill>
                  <a:schemeClr val="tx1"/>
                </a:solidFill>
              </a:rPr>
              <a:t> &amp; </a:t>
            </a:r>
            <a:r>
              <a:rPr lang="en-ID" sz="1200" dirty="0" err="1">
                <a:solidFill>
                  <a:schemeClr val="tx1"/>
                </a:solidFill>
              </a:rPr>
              <a:t>Pengawasan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Pemerintahan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Desa</a:t>
            </a:r>
            <a:endParaRPr lang="en-ID" sz="1200" dirty="0">
              <a:solidFill>
                <a:schemeClr val="tx1"/>
              </a:solidFill>
            </a:endParaRPr>
          </a:p>
          <a:p>
            <a:endParaRPr lang="en-ID" sz="1137" dirty="0">
              <a:solidFill>
                <a:schemeClr val="tx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EA8DAB3-9B04-467A-A75C-08D26D3F074F}"/>
              </a:ext>
            </a:extLst>
          </p:cNvPr>
          <p:cNvCxnSpPr/>
          <p:nvPr/>
        </p:nvCxnSpPr>
        <p:spPr>
          <a:xfrm flipH="1">
            <a:off x="3738909" y="1484243"/>
            <a:ext cx="1561961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86BA3B-2AC5-4C9E-94B0-33F8A5D33F09}"/>
              </a:ext>
            </a:extLst>
          </p:cNvPr>
          <p:cNvCxnSpPr/>
          <p:nvPr/>
        </p:nvCxnSpPr>
        <p:spPr>
          <a:xfrm>
            <a:off x="3869635" y="1510748"/>
            <a:ext cx="0" cy="341450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1442D86-1AFF-4590-8B80-8C3E7AC598D8}"/>
              </a:ext>
            </a:extLst>
          </p:cNvPr>
          <p:cNvCxnSpPr>
            <a:cxnSpLocks/>
            <a:endCxn id="6" idx="3"/>
          </p:cNvCxnSpPr>
          <p:nvPr/>
        </p:nvCxnSpPr>
        <p:spPr>
          <a:xfrm flipH="1">
            <a:off x="3738909" y="4925248"/>
            <a:ext cx="130726" cy="4451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DC59913-D055-4D64-A8A8-B89197874E22}"/>
              </a:ext>
            </a:extLst>
          </p:cNvPr>
          <p:cNvCxnSpPr/>
          <p:nvPr/>
        </p:nvCxnSpPr>
        <p:spPr>
          <a:xfrm>
            <a:off x="7288696" y="1484243"/>
            <a:ext cx="1572383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967F49E-A5DF-4348-BF1D-76A65311E037}"/>
              </a:ext>
            </a:extLst>
          </p:cNvPr>
          <p:cNvCxnSpPr/>
          <p:nvPr/>
        </p:nvCxnSpPr>
        <p:spPr>
          <a:xfrm>
            <a:off x="8097078" y="1484243"/>
            <a:ext cx="0" cy="1537253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2863707-C6A2-44D7-8EE0-03892F82A52F}"/>
              </a:ext>
            </a:extLst>
          </p:cNvPr>
          <p:cNvCxnSpPr/>
          <p:nvPr/>
        </p:nvCxnSpPr>
        <p:spPr>
          <a:xfrm>
            <a:off x="8097078" y="3021496"/>
            <a:ext cx="764001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8BDBC5C-CE05-4827-B970-E2A994B271F2}"/>
              </a:ext>
            </a:extLst>
          </p:cNvPr>
          <p:cNvCxnSpPr/>
          <p:nvPr/>
        </p:nvCxnSpPr>
        <p:spPr>
          <a:xfrm>
            <a:off x="8097078" y="3021496"/>
            <a:ext cx="0" cy="1260058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5A0C2D2-F256-4414-AC90-BDEE11FE66CB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8113077" y="4250150"/>
            <a:ext cx="476393" cy="143024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0DD487A-6061-4E4C-8804-85903CCEE732}"/>
              </a:ext>
            </a:extLst>
          </p:cNvPr>
          <p:cNvCxnSpPr/>
          <p:nvPr/>
        </p:nvCxnSpPr>
        <p:spPr>
          <a:xfrm>
            <a:off x="8097078" y="4096663"/>
            <a:ext cx="0" cy="1561303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22F020B-EC8F-4D16-83F9-6A5D65C41300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8097078" y="5455585"/>
            <a:ext cx="764001" cy="793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3F0C84EE-2FAD-4341-A13B-7C79E5D302D8}"/>
              </a:ext>
            </a:extLst>
          </p:cNvPr>
          <p:cNvSpPr/>
          <p:nvPr/>
        </p:nvSpPr>
        <p:spPr>
          <a:xfrm>
            <a:off x="4931606" y="1528642"/>
            <a:ext cx="2676937" cy="155827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MENINGKATKAN KUALITAS PELAYANAN PENYELENGGARAAN TUGAS UMUM PEMERINTAHAN MELALUI PENDEKATAN PARTISIPATIF DI KECAMATAN JUMANTONO </a:t>
            </a:r>
            <a:endParaRPr lang="en-ID" sz="1100" b="1" dirty="0">
              <a:solidFill>
                <a:schemeClr val="tx1"/>
              </a:solidFill>
            </a:endParaRP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D1E62457-0146-428C-B1D7-C07D6F9A195F}"/>
              </a:ext>
            </a:extLst>
          </p:cNvPr>
          <p:cNvSpPr/>
          <p:nvPr/>
        </p:nvSpPr>
        <p:spPr>
          <a:xfrm>
            <a:off x="4927765" y="3418644"/>
            <a:ext cx="2676922" cy="92764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MENINGKATKAN KEPUASAN MASYARAKAT TERHADAP PELAYANAN PUBLIK</a:t>
            </a:r>
            <a:endParaRPr lang="en-ID" sz="1400" b="1" dirty="0">
              <a:solidFill>
                <a:schemeClr val="tx1"/>
              </a:solidFill>
            </a:endParaRP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31A5B7E5-A86E-4A26-B7FF-2EDD4B005B8E}"/>
              </a:ext>
            </a:extLst>
          </p:cNvPr>
          <p:cNvSpPr/>
          <p:nvPr/>
        </p:nvSpPr>
        <p:spPr>
          <a:xfrm>
            <a:off x="4927765" y="4645190"/>
            <a:ext cx="2676922" cy="101277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MENINGKATKAN PARTISIPASI MASYARAKAT/ PERWAKILAN MASYARAKAT DALAM PELAKSANAAN MUSRENBANGCAM</a:t>
            </a:r>
            <a:endParaRPr lang="en-ID" sz="1100" b="1" dirty="0">
              <a:solidFill>
                <a:schemeClr val="tx1"/>
              </a:solidFill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739E9F33-3695-4B20-B7F5-786B699E5E32}"/>
              </a:ext>
            </a:extLst>
          </p:cNvPr>
          <p:cNvCxnSpPr>
            <a:cxnSpLocks/>
            <a:stCxn id="4" idx="3"/>
            <a:endCxn id="37" idx="1"/>
          </p:cNvCxnSpPr>
          <p:nvPr/>
        </p:nvCxnSpPr>
        <p:spPr>
          <a:xfrm flipV="1">
            <a:off x="3738909" y="2307779"/>
            <a:ext cx="1192697" cy="34057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F089B381-A574-4FC8-AD00-72751A8C0CDC}"/>
              </a:ext>
            </a:extLst>
          </p:cNvPr>
          <p:cNvCxnSpPr>
            <a:cxnSpLocks/>
            <a:stCxn id="37" idx="2"/>
            <a:endCxn id="38" idx="0"/>
          </p:cNvCxnSpPr>
          <p:nvPr/>
        </p:nvCxnSpPr>
        <p:spPr>
          <a:xfrm flipH="1">
            <a:off x="6266226" y="3086916"/>
            <a:ext cx="3849" cy="33172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C18415FC-FF20-4CE9-8803-C1257E441171}"/>
              </a:ext>
            </a:extLst>
          </p:cNvPr>
          <p:cNvCxnSpPr>
            <a:cxnSpLocks/>
            <a:stCxn id="38" idx="2"/>
            <a:endCxn id="39" idx="0"/>
          </p:cNvCxnSpPr>
          <p:nvPr/>
        </p:nvCxnSpPr>
        <p:spPr>
          <a:xfrm>
            <a:off x="6266226" y="4346289"/>
            <a:ext cx="0" cy="29890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9E72ED9-FEE7-453E-8CC2-45E763DBC08A}"/>
              </a:ext>
            </a:extLst>
          </p:cNvPr>
          <p:cNvCxnSpPr>
            <a:stCxn id="7" idx="1"/>
          </p:cNvCxnSpPr>
          <p:nvPr/>
        </p:nvCxnSpPr>
        <p:spPr>
          <a:xfrm flipH="1">
            <a:off x="7717088" y="1811521"/>
            <a:ext cx="1121809" cy="1290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0BA91CD3-2DAC-491D-A273-D26E2F371DAE}"/>
              </a:ext>
            </a:extLst>
          </p:cNvPr>
          <p:cNvCxnSpPr/>
          <p:nvPr/>
        </p:nvCxnSpPr>
        <p:spPr>
          <a:xfrm>
            <a:off x="7739270" y="1815547"/>
            <a:ext cx="0" cy="203459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CFAD61E-1728-4C5E-98A3-718B9D79212F}"/>
              </a:ext>
            </a:extLst>
          </p:cNvPr>
          <p:cNvCxnSpPr>
            <a:endCxn id="38" idx="3"/>
          </p:cNvCxnSpPr>
          <p:nvPr/>
        </p:nvCxnSpPr>
        <p:spPr>
          <a:xfrm flipH="1">
            <a:off x="7604687" y="3850140"/>
            <a:ext cx="450591" cy="3232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811534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88</TotalTime>
  <Words>166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Bahnschrift SemiBold</vt:lpstr>
      <vt:lpstr>Palatino Linotype</vt:lpstr>
      <vt:lpstr>Gallery</vt:lpstr>
      <vt:lpstr>MODEL CROSS CUTTING KANTOR KECAMATAN JUMANTONO KABUPATEN KARANGANYAR TAHUN 2023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CROSS CUTTING KANTOR KECAMATAN MATESIH KABUPATEN KARANGANYAR TAHUN 2023</dc:title>
  <dc:creator>WINDOWS 10</dc:creator>
  <cp:lastModifiedBy>msi modern</cp:lastModifiedBy>
  <cp:revision>26</cp:revision>
  <cp:lastPrinted>2023-01-12T08:14:07Z</cp:lastPrinted>
  <dcterms:created xsi:type="dcterms:W3CDTF">2023-01-12T07:09:11Z</dcterms:created>
  <dcterms:modified xsi:type="dcterms:W3CDTF">2024-01-23T08:17:16Z</dcterms:modified>
</cp:coreProperties>
</file>