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3"/>
  </p:notesMasterIdLst>
  <p:sldIdLst>
    <p:sldId id="318" r:id="rId2"/>
    <p:sldId id="319" r:id="rId3"/>
    <p:sldId id="320" r:id="rId4"/>
    <p:sldId id="321" r:id="rId5"/>
    <p:sldId id="322" r:id="rId6"/>
    <p:sldId id="348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2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YANKES%20KRA\PIS%20PK\PIS%20PK%202022\EVALUASI%20APLIKASI%2018-4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YANKES%20KRA\PIS%20PK\PIS%20PK%202022\EVALUASI%20APLIKASI%2018-4-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E:\YANKES%20KRA\PIS%20PK\PIS%20PK%202022\EVALUASI%20APLIKASI%2018-4-202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YANKES%20KRA\PIS%20PK\PIS%20PK%202022\EVALUASI%20APLIKASI%2018-4-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PERSENTASE KK YG DIKUNJUNGI TAHUN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'2021 GF'!$B$1</c:f>
              <c:strCache>
                <c:ptCount val="1"/>
                <c:pt idx="0">
                  <c:v>JUMLAH KK WILAYAH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 GF'!$A$2:$A$23</c:f>
              <c:strCache>
                <c:ptCount val="22"/>
                <c:pt idx="0">
                  <c:v>UPT PUSKESMAS MATESIH</c:v>
                </c:pt>
                <c:pt idx="1">
                  <c:v>Colomadu II</c:v>
                </c:pt>
                <c:pt idx="2">
                  <c:v>Puskesmas Gondangrejo</c:v>
                </c:pt>
                <c:pt idx="3">
                  <c:v>Puskesmas ngargoyoso</c:v>
                </c:pt>
                <c:pt idx="4">
                  <c:v>Karanganyar</c:v>
                </c:pt>
                <c:pt idx="5">
                  <c:v>UPT.PUSKESMAS MOJOGEDANG I</c:v>
                </c:pt>
                <c:pt idx="6">
                  <c:v>Jumantono</c:v>
                </c:pt>
                <c:pt idx="7">
                  <c:v>KEBAKKRAMAT II</c:v>
                </c:pt>
                <c:pt idx="8">
                  <c:v>Puskesmas Jumapolo</c:v>
                </c:pt>
                <c:pt idx="9">
                  <c:v>JATEN 1</c:v>
                </c:pt>
                <c:pt idx="10">
                  <c:v>Kebakkramat 1</c:v>
                </c:pt>
                <c:pt idx="11">
                  <c:v>Jatiyoso</c:v>
                </c:pt>
                <c:pt idx="12">
                  <c:v>Kerjo</c:v>
                </c:pt>
                <c:pt idx="13">
                  <c:v>Puskesmas Colomadu 1</c:v>
                </c:pt>
                <c:pt idx="14">
                  <c:v>Puskesmas Tawangmangu</c:v>
                </c:pt>
                <c:pt idx="15">
                  <c:v>Jatipuro</c:v>
                </c:pt>
                <c:pt idx="16">
                  <c:v>Tasikmadu</c:v>
                </c:pt>
                <c:pt idx="17">
                  <c:v>puskesmas karangpandan</c:v>
                </c:pt>
                <c:pt idx="18">
                  <c:v>UPT. PUSKESMAS JENAWI</c:v>
                </c:pt>
                <c:pt idx="19">
                  <c:v>PKM MOJOGEDANG 2</c:v>
                </c:pt>
                <c:pt idx="20">
                  <c:v>PUSKESMAS JATEN II</c:v>
                </c:pt>
                <c:pt idx="21">
                  <c:v>KAB KARANGANYAR</c:v>
                </c:pt>
              </c:strCache>
            </c:strRef>
          </c:cat>
          <c:val>
            <c:numRef>
              <c:f>'2021 GF'!$B$2:$B$23</c:f>
            </c:numRef>
          </c:val>
          <c:extLst>
            <c:ext xmlns:c16="http://schemas.microsoft.com/office/drawing/2014/chart" uri="{C3380CC4-5D6E-409C-BE32-E72D297353CC}">
              <c16:uniqueId val="{00000000-DC51-44A0-B26D-B94AD152A512}"/>
            </c:ext>
          </c:extLst>
        </c:ser>
        <c:ser>
          <c:idx val="1"/>
          <c:order val="1"/>
          <c:tx>
            <c:strRef>
              <c:f>'2021 GF'!$C$1</c:f>
              <c:strCache>
                <c:ptCount val="1"/>
                <c:pt idx="0">
                  <c:v>JUMLAH KK YG SUDAH DIKUNJUNGI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 GF'!$A$2:$A$23</c:f>
              <c:strCache>
                <c:ptCount val="22"/>
                <c:pt idx="0">
                  <c:v>UPT PUSKESMAS MATESIH</c:v>
                </c:pt>
                <c:pt idx="1">
                  <c:v>Colomadu II</c:v>
                </c:pt>
                <c:pt idx="2">
                  <c:v>Puskesmas Gondangrejo</c:v>
                </c:pt>
                <c:pt idx="3">
                  <c:v>Puskesmas ngargoyoso</c:v>
                </c:pt>
                <c:pt idx="4">
                  <c:v>Karanganyar</c:v>
                </c:pt>
                <c:pt idx="5">
                  <c:v>UPT.PUSKESMAS MOJOGEDANG I</c:v>
                </c:pt>
                <c:pt idx="6">
                  <c:v>Jumantono</c:v>
                </c:pt>
                <c:pt idx="7">
                  <c:v>KEBAKKRAMAT II</c:v>
                </c:pt>
                <c:pt idx="8">
                  <c:v>Puskesmas Jumapolo</c:v>
                </c:pt>
                <c:pt idx="9">
                  <c:v>JATEN 1</c:v>
                </c:pt>
                <c:pt idx="10">
                  <c:v>Kebakkramat 1</c:v>
                </c:pt>
                <c:pt idx="11">
                  <c:v>Jatiyoso</c:v>
                </c:pt>
                <c:pt idx="12">
                  <c:v>Kerjo</c:v>
                </c:pt>
                <c:pt idx="13">
                  <c:v>Puskesmas Colomadu 1</c:v>
                </c:pt>
                <c:pt idx="14">
                  <c:v>Puskesmas Tawangmangu</c:v>
                </c:pt>
                <c:pt idx="15">
                  <c:v>Jatipuro</c:v>
                </c:pt>
                <c:pt idx="16">
                  <c:v>Tasikmadu</c:v>
                </c:pt>
                <c:pt idx="17">
                  <c:v>puskesmas karangpandan</c:v>
                </c:pt>
                <c:pt idx="18">
                  <c:v>UPT. PUSKESMAS JENAWI</c:v>
                </c:pt>
                <c:pt idx="19">
                  <c:v>PKM MOJOGEDANG 2</c:v>
                </c:pt>
                <c:pt idx="20">
                  <c:v>PUSKESMAS JATEN II</c:v>
                </c:pt>
                <c:pt idx="21">
                  <c:v>KAB KARANGANYAR</c:v>
                </c:pt>
              </c:strCache>
            </c:strRef>
          </c:cat>
          <c:val>
            <c:numRef>
              <c:f>'2021 GF'!$C$2:$C$23</c:f>
            </c:numRef>
          </c:val>
          <c:extLst>
            <c:ext xmlns:c16="http://schemas.microsoft.com/office/drawing/2014/chart" uri="{C3380CC4-5D6E-409C-BE32-E72D297353CC}">
              <c16:uniqueId val="{00000001-DC51-44A0-B26D-B94AD152A512}"/>
            </c:ext>
          </c:extLst>
        </c:ser>
        <c:ser>
          <c:idx val="2"/>
          <c:order val="2"/>
          <c:tx>
            <c:strRef>
              <c:f>'2021 GF'!$D$1</c:f>
              <c:strCache>
                <c:ptCount val="1"/>
                <c:pt idx="0">
                  <c:v>PERSENTASE KK YG DIKUNJUNGI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 GF'!$A$2:$A$23</c:f>
              <c:strCache>
                <c:ptCount val="22"/>
                <c:pt idx="0">
                  <c:v>UPT PUSKESMAS MATESIH</c:v>
                </c:pt>
                <c:pt idx="1">
                  <c:v>Colomadu II</c:v>
                </c:pt>
                <c:pt idx="2">
                  <c:v>Puskesmas Gondangrejo</c:v>
                </c:pt>
                <c:pt idx="3">
                  <c:v>Puskesmas ngargoyoso</c:v>
                </c:pt>
                <c:pt idx="4">
                  <c:v>Karanganyar</c:v>
                </c:pt>
                <c:pt idx="5">
                  <c:v>UPT.PUSKESMAS MOJOGEDANG I</c:v>
                </c:pt>
                <c:pt idx="6">
                  <c:v>Jumantono</c:v>
                </c:pt>
                <c:pt idx="7">
                  <c:v>KEBAKKRAMAT II</c:v>
                </c:pt>
                <c:pt idx="8">
                  <c:v>Puskesmas Jumapolo</c:v>
                </c:pt>
                <c:pt idx="9">
                  <c:v>JATEN 1</c:v>
                </c:pt>
                <c:pt idx="10">
                  <c:v>Kebakkramat 1</c:v>
                </c:pt>
                <c:pt idx="11">
                  <c:v>Jatiyoso</c:v>
                </c:pt>
                <c:pt idx="12">
                  <c:v>Kerjo</c:v>
                </c:pt>
                <c:pt idx="13">
                  <c:v>Puskesmas Colomadu 1</c:v>
                </c:pt>
                <c:pt idx="14">
                  <c:v>Puskesmas Tawangmangu</c:v>
                </c:pt>
                <c:pt idx="15">
                  <c:v>Jatipuro</c:v>
                </c:pt>
                <c:pt idx="16">
                  <c:v>Tasikmadu</c:v>
                </c:pt>
                <c:pt idx="17">
                  <c:v>puskesmas karangpandan</c:v>
                </c:pt>
                <c:pt idx="18">
                  <c:v>UPT. PUSKESMAS JENAWI</c:v>
                </c:pt>
                <c:pt idx="19">
                  <c:v>PKM MOJOGEDANG 2</c:v>
                </c:pt>
                <c:pt idx="20">
                  <c:v>PUSKESMAS JATEN II</c:v>
                </c:pt>
                <c:pt idx="21">
                  <c:v>KAB KARANGANYAR</c:v>
                </c:pt>
              </c:strCache>
            </c:strRef>
          </c:cat>
          <c:val>
            <c:numRef>
              <c:f>'2021 GF'!$D$2:$D$23</c:f>
              <c:numCache>
                <c:formatCode>0.00</c:formatCode>
                <c:ptCount val="22"/>
                <c:pt idx="0">
                  <c:v>70.697023283230195</c:v>
                </c:pt>
                <c:pt idx="1">
                  <c:v>79.845036319612603</c:v>
                </c:pt>
                <c:pt idx="2">
                  <c:v>80.8825944170772</c:v>
                </c:pt>
                <c:pt idx="3">
                  <c:v>83.453947368420998</c:v>
                </c:pt>
                <c:pt idx="4">
                  <c:v>84.928814918788902</c:v>
                </c:pt>
                <c:pt idx="5">
                  <c:v>94.157948338116796</c:v>
                </c:pt>
                <c:pt idx="6">
                  <c:v>94.435731333106006</c:v>
                </c:pt>
                <c:pt idx="7">
                  <c:v>99.865229110512104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93.678572219066098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1-44A0-B26D-B94AD152A51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71201024"/>
        <c:axId val="1071191456"/>
      </c:barChart>
      <c:catAx>
        <c:axId val="107120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191456"/>
        <c:crosses val="autoZero"/>
        <c:auto val="1"/>
        <c:lblAlgn val="ctr"/>
        <c:lblOffset val="100"/>
        <c:noMultiLvlLbl val="0"/>
      </c:catAx>
      <c:valAx>
        <c:axId val="1071191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20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/>
              <a:t>NILAI INDEKS KELUARGA SEHAT </a:t>
            </a:r>
          </a:p>
          <a:p>
            <a:pPr>
              <a:defRPr/>
            </a:pPr>
            <a:r>
              <a:rPr lang="en-ID"/>
              <a:t>KABUPATEN KARANGANYAR TAHUN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'2021'!$C$1</c:f>
              <c:strCache>
                <c:ptCount val="1"/>
                <c:pt idx="0">
                  <c:v>IKS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'2021'!$B$2:$B$24</c:f>
              <c:strCache>
                <c:ptCount val="23"/>
                <c:pt idx="1">
                  <c:v>JUMAPOLO</c:v>
                </c:pt>
                <c:pt idx="2">
                  <c:v>JATIYOSO</c:v>
                </c:pt>
                <c:pt idx="3">
                  <c:v>TAWANGMANGU</c:v>
                </c:pt>
                <c:pt idx="4">
                  <c:v>JATIPURO</c:v>
                </c:pt>
                <c:pt idx="5">
                  <c:v>KERJO</c:v>
                </c:pt>
                <c:pt idx="6">
                  <c:v>NGARGOYOSO</c:v>
                </c:pt>
                <c:pt idx="7">
                  <c:v>JENAWI</c:v>
                </c:pt>
                <c:pt idx="8">
                  <c:v>KEBAKKRAMAT II</c:v>
                </c:pt>
                <c:pt idx="9">
                  <c:v>KARANGPANDAN</c:v>
                </c:pt>
                <c:pt idx="10">
                  <c:v>GONDANGREJO</c:v>
                </c:pt>
                <c:pt idx="11">
                  <c:v>MOJOGEDANG I</c:v>
                </c:pt>
                <c:pt idx="12">
                  <c:v>JUMANTONO</c:v>
                </c:pt>
                <c:pt idx="13">
                  <c:v>JATEN I</c:v>
                </c:pt>
                <c:pt idx="14">
                  <c:v>MOJOGEDANG II</c:v>
                </c:pt>
                <c:pt idx="15">
                  <c:v>TASIKMADU</c:v>
                </c:pt>
                <c:pt idx="16">
                  <c:v>KEBAKKRAMAT I</c:v>
                </c:pt>
                <c:pt idx="17">
                  <c:v>JATEN II</c:v>
                </c:pt>
                <c:pt idx="18">
                  <c:v>MATESIH</c:v>
                </c:pt>
                <c:pt idx="19">
                  <c:v>COLOMADU I</c:v>
                </c:pt>
                <c:pt idx="20">
                  <c:v>KARANGANYAR</c:v>
                </c:pt>
                <c:pt idx="21">
                  <c:v>COLOMADU II</c:v>
                </c:pt>
                <c:pt idx="22">
                  <c:v>KAB KARANGANYAR</c:v>
                </c:pt>
              </c:strCache>
            </c:strRef>
          </c:cat>
          <c:val>
            <c:numRef>
              <c:f>'2021'!$C$2:$C$24</c:f>
              <c:numCache>
                <c:formatCode>0.00</c:formatCode>
                <c:ptCount val="23"/>
                <c:pt idx="1">
                  <c:v>0.09</c:v>
                </c:pt>
                <c:pt idx="2">
                  <c:v>0.11</c:v>
                </c:pt>
                <c:pt idx="3">
                  <c:v>0.14599999999999999</c:v>
                </c:pt>
                <c:pt idx="4">
                  <c:v>0.15</c:v>
                </c:pt>
                <c:pt idx="5">
                  <c:v>0.15</c:v>
                </c:pt>
                <c:pt idx="6">
                  <c:v>0.17399999999999999</c:v>
                </c:pt>
                <c:pt idx="7">
                  <c:v>0.2</c:v>
                </c:pt>
                <c:pt idx="8">
                  <c:v>0.20499999999999999</c:v>
                </c:pt>
                <c:pt idx="9">
                  <c:v>0.21</c:v>
                </c:pt>
                <c:pt idx="10">
                  <c:v>0.22</c:v>
                </c:pt>
                <c:pt idx="11">
                  <c:v>0.25</c:v>
                </c:pt>
                <c:pt idx="12">
                  <c:v>0.26</c:v>
                </c:pt>
                <c:pt idx="13">
                  <c:v>0.27700000000000002</c:v>
                </c:pt>
                <c:pt idx="14">
                  <c:v>0.28999999999999998</c:v>
                </c:pt>
                <c:pt idx="15">
                  <c:v>0.29499999999999998</c:v>
                </c:pt>
                <c:pt idx="16">
                  <c:v>0.3</c:v>
                </c:pt>
                <c:pt idx="17">
                  <c:v>0.32</c:v>
                </c:pt>
                <c:pt idx="18">
                  <c:v>0.32200000000000001</c:v>
                </c:pt>
                <c:pt idx="19">
                  <c:v>0.33</c:v>
                </c:pt>
                <c:pt idx="20">
                  <c:v>0.4</c:v>
                </c:pt>
                <c:pt idx="21">
                  <c:v>0.45</c:v>
                </c:pt>
                <c:pt idx="22">
                  <c:v>0.24519047619047599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E-4A84-8228-6F64420050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0065648"/>
        <c:axId val="960084784"/>
      </c:barChart>
      <c:catAx>
        <c:axId val="96006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084784"/>
        <c:crosses val="autoZero"/>
        <c:auto val="1"/>
        <c:lblAlgn val="ctr"/>
        <c:lblOffset val="100"/>
        <c:noMultiLvlLbl val="0"/>
      </c:catAx>
      <c:valAx>
        <c:axId val="96008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06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NILAI INDEKS KELUARGA SEHAT TRI WULAN I</a:t>
            </a:r>
          </a:p>
          <a:p>
            <a:pPr>
              <a:defRPr/>
            </a:pPr>
            <a:r>
              <a:rPr lang="en-US"/>
              <a:t> KABUPATEN KARANGANYAR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'TW I KUNJ'!$A$1:$A$22</c:f>
              <c:strCache>
                <c:ptCount val="22"/>
                <c:pt idx="0">
                  <c:v>Puskesmas Jumapolo</c:v>
                </c:pt>
                <c:pt idx="1">
                  <c:v>Jatoyoso</c:v>
                </c:pt>
                <c:pt idx="2">
                  <c:v>Puskesmas Tawangmangu</c:v>
                </c:pt>
                <c:pt idx="3">
                  <c:v>Kerjo</c:v>
                </c:pt>
                <c:pt idx="4">
                  <c:v>Puskesmas Jatipuro</c:v>
                </c:pt>
                <c:pt idx="5">
                  <c:v>Puskesmas Ngargoyoso</c:v>
                </c:pt>
                <c:pt idx="6">
                  <c:v>PUSKESMAS KEBAKKRAMAT 2</c:v>
                </c:pt>
                <c:pt idx="7">
                  <c:v>UPT. PUSKESMAS JENAWI</c:v>
                </c:pt>
                <c:pt idx="8">
                  <c:v>Puskesmas Karangpandan</c:v>
                </c:pt>
                <c:pt idx="9">
                  <c:v>Puskesmas Gondangrejo</c:v>
                </c:pt>
                <c:pt idx="10">
                  <c:v>UPT PUSKESMAS MOJOGEDANG 1</c:v>
                </c:pt>
                <c:pt idx="11">
                  <c:v>PUSKESMAS JUMANTONO</c:v>
                </c:pt>
                <c:pt idx="12">
                  <c:v>PUSKESMAS JATEN I</c:v>
                </c:pt>
                <c:pt idx="13">
                  <c:v>PKM MOJOGEDANG II</c:v>
                </c:pt>
                <c:pt idx="14">
                  <c:v>KARANGANYAR</c:v>
                </c:pt>
                <c:pt idx="15">
                  <c:v>Tasikmadu</c:v>
                </c:pt>
                <c:pt idx="16">
                  <c:v>Kebakkramat 1</c:v>
                </c:pt>
                <c:pt idx="17">
                  <c:v>Jaten 2</c:v>
                </c:pt>
                <c:pt idx="18">
                  <c:v>UPT PUSKESMAS MATESIH</c:v>
                </c:pt>
                <c:pt idx="19">
                  <c:v>Colomadu 1</c:v>
                </c:pt>
                <c:pt idx="20">
                  <c:v>COLOMADU II</c:v>
                </c:pt>
                <c:pt idx="21">
                  <c:v>KAB KARANGANYAR</c:v>
                </c:pt>
              </c:strCache>
            </c:strRef>
          </c:cat>
          <c:val>
            <c:numRef>
              <c:f>'TW I KUNJ'!$B$1:$B$22</c:f>
            </c:numRef>
          </c:val>
          <c:extLst>
            <c:ext xmlns:c16="http://schemas.microsoft.com/office/drawing/2014/chart" uri="{C3380CC4-5D6E-409C-BE32-E72D297353CC}">
              <c16:uniqueId val="{00000000-56D9-4CB3-819A-BACED714DD41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'TW I KUNJ'!$A$1:$A$22</c:f>
              <c:strCache>
                <c:ptCount val="22"/>
                <c:pt idx="0">
                  <c:v>Puskesmas Jumapolo</c:v>
                </c:pt>
                <c:pt idx="1">
                  <c:v>Jatoyoso</c:v>
                </c:pt>
                <c:pt idx="2">
                  <c:v>Puskesmas Tawangmangu</c:v>
                </c:pt>
                <c:pt idx="3">
                  <c:v>Kerjo</c:v>
                </c:pt>
                <c:pt idx="4">
                  <c:v>Puskesmas Jatipuro</c:v>
                </c:pt>
                <c:pt idx="5">
                  <c:v>Puskesmas Ngargoyoso</c:v>
                </c:pt>
                <c:pt idx="6">
                  <c:v>PUSKESMAS KEBAKKRAMAT 2</c:v>
                </c:pt>
                <c:pt idx="7">
                  <c:v>UPT. PUSKESMAS JENAWI</c:v>
                </c:pt>
                <c:pt idx="8">
                  <c:v>Puskesmas Karangpandan</c:v>
                </c:pt>
                <c:pt idx="9">
                  <c:v>Puskesmas Gondangrejo</c:v>
                </c:pt>
                <c:pt idx="10">
                  <c:v>UPT PUSKESMAS MOJOGEDANG 1</c:v>
                </c:pt>
                <c:pt idx="11">
                  <c:v>PUSKESMAS JUMANTONO</c:v>
                </c:pt>
                <c:pt idx="12">
                  <c:v>PUSKESMAS JATEN I</c:v>
                </c:pt>
                <c:pt idx="13">
                  <c:v>PKM MOJOGEDANG II</c:v>
                </c:pt>
                <c:pt idx="14">
                  <c:v>KARANGANYAR</c:v>
                </c:pt>
                <c:pt idx="15">
                  <c:v>Tasikmadu</c:v>
                </c:pt>
                <c:pt idx="16">
                  <c:v>Kebakkramat 1</c:v>
                </c:pt>
                <c:pt idx="17">
                  <c:v>Jaten 2</c:v>
                </c:pt>
                <c:pt idx="18">
                  <c:v>UPT PUSKESMAS MATESIH</c:v>
                </c:pt>
                <c:pt idx="19">
                  <c:v>Colomadu 1</c:v>
                </c:pt>
                <c:pt idx="20">
                  <c:v>COLOMADU II</c:v>
                </c:pt>
                <c:pt idx="21">
                  <c:v>KAB KARANGANYAR</c:v>
                </c:pt>
              </c:strCache>
            </c:strRef>
          </c:cat>
          <c:val>
            <c:numRef>
              <c:f>'TW I KUNJ'!$C$1:$C$22</c:f>
            </c:numRef>
          </c:val>
          <c:extLst>
            <c:ext xmlns:c16="http://schemas.microsoft.com/office/drawing/2014/chart" uri="{C3380CC4-5D6E-409C-BE32-E72D297353CC}">
              <c16:uniqueId val="{00000001-56D9-4CB3-819A-BACED714DD41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'TW I KUNJ'!$A$1:$A$22</c:f>
              <c:strCache>
                <c:ptCount val="22"/>
                <c:pt idx="0">
                  <c:v>Puskesmas Jumapolo</c:v>
                </c:pt>
                <c:pt idx="1">
                  <c:v>Jatoyoso</c:v>
                </c:pt>
                <c:pt idx="2">
                  <c:v>Puskesmas Tawangmangu</c:v>
                </c:pt>
                <c:pt idx="3">
                  <c:v>Kerjo</c:v>
                </c:pt>
                <c:pt idx="4">
                  <c:v>Puskesmas Jatipuro</c:v>
                </c:pt>
                <c:pt idx="5">
                  <c:v>Puskesmas Ngargoyoso</c:v>
                </c:pt>
                <c:pt idx="6">
                  <c:v>PUSKESMAS KEBAKKRAMAT 2</c:v>
                </c:pt>
                <c:pt idx="7">
                  <c:v>UPT. PUSKESMAS JENAWI</c:v>
                </c:pt>
                <c:pt idx="8">
                  <c:v>Puskesmas Karangpandan</c:v>
                </c:pt>
                <c:pt idx="9">
                  <c:v>Puskesmas Gondangrejo</c:v>
                </c:pt>
                <c:pt idx="10">
                  <c:v>UPT PUSKESMAS MOJOGEDANG 1</c:v>
                </c:pt>
                <c:pt idx="11">
                  <c:v>PUSKESMAS JUMANTONO</c:v>
                </c:pt>
                <c:pt idx="12">
                  <c:v>PUSKESMAS JATEN I</c:v>
                </c:pt>
                <c:pt idx="13">
                  <c:v>PKM MOJOGEDANG II</c:v>
                </c:pt>
                <c:pt idx="14">
                  <c:v>KARANGANYAR</c:v>
                </c:pt>
                <c:pt idx="15">
                  <c:v>Tasikmadu</c:v>
                </c:pt>
                <c:pt idx="16">
                  <c:v>Kebakkramat 1</c:v>
                </c:pt>
                <c:pt idx="17">
                  <c:v>Jaten 2</c:v>
                </c:pt>
                <c:pt idx="18">
                  <c:v>UPT PUSKESMAS MATESIH</c:v>
                </c:pt>
                <c:pt idx="19">
                  <c:v>Colomadu 1</c:v>
                </c:pt>
                <c:pt idx="20">
                  <c:v>COLOMADU II</c:v>
                </c:pt>
                <c:pt idx="21">
                  <c:v>KAB KARANGANYAR</c:v>
                </c:pt>
              </c:strCache>
            </c:strRef>
          </c:cat>
          <c:val>
            <c:numRef>
              <c:f>'TW I KUNJ'!$D$1:$D$22</c:f>
              <c:numCache>
                <c:formatCode>0.00</c:formatCode>
                <c:ptCount val="22"/>
                <c:pt idx="0">
                  <c:v>0.1</c:v>
                </c:pt>
                <c:pt idx="1">
                  <c:v>0.11</c:v>
                </c:pt>
                <c:pt idx="2">
                  <c:v>0.14599999999999999</c:v>
                </c:pt>
                <c:pt idx="3">
                  <c:v>0.15</c:v>
                </c:pt>
                <c:pt idx="4">
                  <c:v>0.15</c:v>
                </c:pt>
                <c:pt idx="5">
                  <c:v>0.17399999999999999</c:v>
                </c:pt>
                <c:pt idx="6">
                  <c:v>0.2</c:v>
                </c:pt>
                <c:pt idx="7">
                  <c:v>0.2</c:v>
                </c:pt>
                <c:pt idx="8">
                  <c:v>0.20699999999999999</c:v>
                </c:pt>
                <c:pt idx="9">
                  <c:v>0.22</c:v>
                </c:pt>
                <c:pt idx="10">
                  <c:v>0.25</c:v>
                </c:pt>
                <c:pt idx="11">
                  <c:v>0.26300000000000001</c:v>
                </c:pt>
                <c:pt idx="12">
                  <c:v>0.28000000000000003</c:v>
                </c:pt>
                <c:pt idx="13">
                  <c:v>0.28999999999999998</c:v>
                </c:pt>
                <c:pt idx="14">
                  <c:v>0.28999999999999998</c:v>
                </c:pt>
                <c:pt idx="15">
                  <c:v>0.29499999999999998</c:v>
                </c:pt>
                <c:pt idx="16">
                  <c:v>0.3</c:v>
                </c:pt>
                <c:pt idx="17">
                  <c:v>0.32</c:v>
                </c:pt>
                <c:pt idx="18">
                  <c:v>0.32200000000000001</c:v>
                </c:pt>
                <c:pt idx="19">
                  <c:v>0.33</c:v>
                </c:pt>
                <c:pt idx="20">
                  <c:v>0.45</c:v>
                </c:pt>
                <c:pt idx="21">
                  <c:v>0.24033333333333301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D9-4CB3-819A-BACED714DD4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58054832"/>
        <c:axId val="958065648"/>
      </c:barChart>
      <c:catAx>
        <c:axId val="95805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065648"/>
        <c:crosses val="autoZero"/>
        <c:auto val="1"/>
        <c:lblAlgn val="ctr"/>
        <c:lblOffset val="100"/>
        <c:noMultiLvlLbl val="0"/>
      </c:catAx>
      <c:valAx>
        <c:axId val="95806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05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NILAI</a:t>
            </a:r>
            <a:r>
              <a:rPr lang="en-US" baseline="0"/>
              <a:t> INDEKS KELUARGA SEHAT </a:t>
            </a:r>
          </a:p>
          <a:p>
            <a:pPr>
              <a:defRPr/>
            </a:pPr>
            <a:r>
              <a:rPr lang="en-US" baseline="0"/>
              <a:t>KAB KARANGANYAR TW I TAHUN 2022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'TW I'!$C$1:$C$2</c:f>
              <c:strCache>
                <c:ptCount val="2"/>
                <c:pt idx="0">
                  <c:v>Jumlah KK</c:v>
                </c:pt>
                <c:pt idx="1">
                  <c:v>Terdata Lengkap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'TW I'!$B$3:$B$24</c:f>
              <c:strCache>
                <c:ptCount val="22"/>
                <c:pt idx="0">
                  <c:v>JUMAPOLO</c:v>
                </c:pt>
                <c:pt idx="1">
                  <c:v>JATIYOSO</c:v>
                </c:pt>
                <c:pt idx="2">
                  <c:v>TAWANGMANGU</c:v>
                </c:pt>
                <c:pt idx="3">
                  <c:v>JATIPURO</c:v>
                </c:pt>
                <c:pt idx="4">
                  <c:v>KERJO</c:v>
                </c:pt>
                <c:pt idx="5">
                  <c:v>NGARGOYOSO</c:v>
                </c:pt>
                <c:pt idx="6">
                  <c:v>JENAWI</c:v>
                </c:pt>
                <c:pt idx="7">
                  <c:v>KEBAKKRAMAT II</c:v>
                </c:pt>
                <c:pt idx="8">
                  <c:v>KARANGPANDAN</c:v>
                </c:pt>
                <c:pt idx="9">
                  <c:v>GONDANGREJO</c:v>
                </c:pt>
                <c:pt idx="10">
                  <c:v>MOJOGEDANG I</c:v>
                </c:pt>
                <c:pt idx="11">
                  <c:v>JUMANTONO</c:v>
                </c:pt>
                <c:pt idx="12">
                  <c:v>JATEN I</c:v>
                </c:pt>
                <c:pt idx="13">
                  <c:v>MOJOGEDANG II</c:v>
                </c:pt>
                <c:pt idx="14">
                  <c:v>TASIKMADU</c:v>
                </c:pt>
                <c:pt idx="15">
                  <c:v>KEBAKKRAMAT I</c:v>
                </c:pt>
                <c:pt idx="16">
                  <c:v>JATEN II</c:v>
                </c:pt>
                <c:pt idx="17">
                  <c:v>MATESIH</c:v>
                </c:pt>
                <c:pt idx="18">
                  <c:v>COLOMADU I</c:v>
                </c:pt>
                <c:pt idx="19">
                  <c:v>KARANGANYAR</c:v>
                </c:pt>
                <c:pt idx="20">
                  <c:v>COLOMADU II</c:v>
                </c:pt>
                <c:pt idx="21">
                  <c:v>KAB KARANGANYAR</c:v>
                </c:pt>
              </c:strCache>
            </c:strRef>
          </c:cat>
          <c:val>
            <c:numRef>
              <c:f>'TW I'!$C$3:$C$24</c:f>
            </c:numRef>
          </c:val>
          <c:extLst>
            <c:ext xmlns:c16="http://schemas.microsoft.com/office/drawing/2014/chart" uri="{C3380CC4-5D6E-409C-BE32-E72D297353CC}">
              <c16:uniqueId val="{00000000-8A96-4C3F-95DF-9970B595B9A6}"/>
            </c:ext>
          </c:extLst>
        </c:ser>
        <c:ser>
          <c:idx val="1"/>
          <c:order val="1"/>
          <c:tx>
            <c:strRef>
              <c:f>'TW I'!$D$1:$D$2</c:f>
              <c:strCache>
                <c:ptCount val="2"/>
                <c:pt idx="0">
                  <c:v>Jumlah KK</c:v>
                </c:pt>
                <c:pt idx="1">
                  <c:v>Sehat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'TW I'!$B$3:$B$24</c:f>
              <c:strCache>
                <c:ptCount val="22"/>
                <c:pt idx="0">
                  <c:v>JUMAPOLO</c:v>
                </c:pt>
                <c:pt idx="1">
                  <c:v>JATIYOSO</c:v>
                </c:pt>
                <c:pt idx="2">
                  <c:v>TAWANGMANGU</c:v>
                </c:pt>
                <c:pt idx="3">
                  <c:v>JATIPURO</c:v>
                </c:pt>
                <c:pt idx="4">
                  <c:v>KERJO</c:v>
                </c:pt>
                <c:pt idx="5">
                  <c:v>NGARGOYOSO</c:v>
                </c:pt>
                <c:pt idx="6">
                  <c:v>JENAWI</c:v>
                </c:pt>
                <c:pt idx="7">
                  <c:v>KEBAKKRAMAT II</c:v>
                </c:pt>
                <c:pt idx="8">
                  <c:v>KARANGPANDAN</c:v>
                </c:pt>
                <c:pt idx="9">
                  <c:v>GONDANGREJO</c:v>
                </c:pt>
                <c:pt idx="10">
                  <c:v>MOJOGEDANG I</c:v>
                </c:pt>
                <c:pt idx="11">
                  <c:v>JUMANTONO</c:v>
                </c:pt>
                <c:pt idx="12">
                  <c:v>JATEN I</c:v>
                </c:pt>
                <c:pt idx="13">
                  <c:v>MOJOGEDANG II</c:v>
                </c:pt>
                <c:pt idx="14">
                  <c:v>TASIKMADU</c:v>
                </c:pt>
                <c:pt idx="15">
                  <c:v>KEBAKKRAMAT I</c:v>
                </c:pt>
                <c:pt idx="16">
                  <c:v>JATEN II</c:v>
                </c:pt>
                <c:pt idx="17">
                  <c:v>MATESIH</c:v>
                </c:pt>
                <c:pt idx="18">
                  <c:v>COLOMADU I</c:v>
                </c:pt>
                <c:pt idx="19">
                  <c:v>KARANGANYAR</c:v>
                </c:pt>
                <c:pt idx="20">
                  <c:v>COLOMADU II</c:v>
                </c:pt>
                <c:pt idx="21">
                  <c:v>KAB KARANGANYAR</c:v>
                </c:pt>
              </c:strCache>
            </c:strRef>
          </c:cat>
          <c:val>
            <c:numRef>
              <c:f>'TW I'!$D$3:$D$24</c:f>
            </c:numRef>
          </c:val>
          <c:extLst>
            <c:ext xmlns:c16="http://schemas.microsoft.com/office/drawing/2014/chart" uri="{C3380CC4-5D6E-409C-BE32-E72D297353CC}">
              <c16:uniqueId val="{00000001-8A96-4C3F-95DF-9970B595B9A6}"/>
            </c:ext>
          </c:extLst>
        </c:ser>
        <c:ser>
          <c:idx val="2"/>
          <c:order val="2"/>
          <c:tx>
            <c:strRef>
              <c:f>'TW I'!$E$1:$E$2</c:f>
              <c:strCache>
                <c:ptCount val="2"/>
                <c:pt idx="0">
                  <c:v>Jumlah KK</c:v>
                </c:pt>
                <c:pt idx="1">
                  <c:v>Pra Sehat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'TW I'!$B$3:$B$24</c:f>
              <c:strCache>
                <c:ptCount val="22"/>
                <c:pt idx="0">
                  <c:v>JUMAPOLO</c:v>
                </c:pt>
                <c:pt idx="1">
                  <c:v>JATIYOSO</c:v>
                </c:pt>
                <c:pt idx="2">
                  <c:v>TAWANGMANGU</c:v>
                </c:pt>
                <c:pt idx="3">
                  <c:v>JATIPURO</c:v>
                </c:pt>
                <c:pt idx="4">
                  <c:v>KERJO</c:v>
                </c:pt>
                <c:pt idx="5">
                  <c:v>NGARGOYOSO</c:v>
                </c:pt>
                <c:pt idx="6">
                  <c:v>JENAWI</c:v>
                </c:pt>
                <c:pt idx="7">
                  <c:v>KEBAKKRAMAT II</c:v>
                </c:pt>
                <c:pt idx="8">
                  <c:v>KARANGPANDAN</c:v>
                </c:pt>
                <c:pt idx="9">
                  <c:v>GONDANGREJO</c:v>
                </c:pt>
                <c:pt idx="10">
                  <c:v>MOJOGEDANG I</c:v>
                </c:pt>
                <c:pt idx="11">
                  <c:v>JUMANTONO</c:v>
                </c:pt>
                <c:pt idx="12">
                  <c:v>JATEN I</c:v>
                </c:pt>
                <c:pt idx="13">
                  <c:v>MOJOGEDANG II</c:v>
                </c:pt>
                <c:pt idx="14">
                  <c:v>TASIKMADU</c:v>
                </c:pt>
                <c:pt idx="15">
                  <c:v>KEBAKKRAMAT I</c:v>
                </c:pt>
                <c:pt idx="16">
                  <c:v>JATEN II</c:v>
                </c:pt>
                <c:pt idx="17">
                  <c:v>MATESIH</c:v>
                </c:pt>
                <c:pt idx="18">
                  <c:v>COLOMADU I</c:v>
                </c:pt>
                <c:pt idx="19">
                  <c:v>KARANGANYAR</c:v>
                </c:pt>
                <c:pt idx="20">
                  <c:v>COLOMADU II</c:v>
                </c:pt>
                <c:pt idx="21">
                  <c:v>KAB KARANGANYAR</c:v>
                </c:pt>
              </c:strCache>
            </c:strRef>
          </c:cat>
          <c:val>
            <c:numRef>
              <c:f>'TW I'!$E$3:$E$24</c:f>
            </c:numRef>
          </c:val>
          <c:extLst>
            <c:ext xmlns:c16="http://schemas.microsoft.com/office/drawing/2014/chart" uri="{C3380CC4-5D6E-409C-BE32-E72D297353CC}">
              <c16:uniqueId val="{00000002-8A96-4C3F-95DF-9970B595B9A6}"/>
            </c:ext>
          </c:extLst>
        </c:ser>
        <c:ser>
          <c:idx val="3"/>
          <c:order val="3"/>
          <c:tx>
            <c:strRef>
              <c:f>'TW I'!$F$1:$F$2</c:f>
              <c:strCache>
                <c:ptCount val="2"/>
                <c:pt idx="0">
                  <c:v>Jumlah KK</c:v>
                </c:pt>
                <c:pt idx="1">
                  <c:v>Tidak Sehat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'TW I'!$B$3:$B$24</c:f>
              <c:strCache>
                <c:ptCount val="22"/>
                <c:pt idx="0">
                  <c:v>JUMAPOLO</c:v>
                </c:pt>
                <c:pt idx="1">
                  <c:v>JATIYOSO</c:v>
                </c:pt>
                <c:pt idx="2">
                  <c:v>TAWANGMANGU</c:v>
                </c:pt>
                <c:pt idx="3">
                  <c:v>JATIPURO</c:v>
                </c:pt>
                <c:pt idx="4">
                  <c:v>KERJO</c:v>
                </c:pt>
                <c:pt idx="5">
                  <c:v>NGARGOYOSO</c:v>
                </c:pt>
                <c:pt idx="6">
                  <c:v>JENAWI</c:v>
                </c:pt>
                <c:pt idx="7">
                  <c:v>KEBAKKRAMAT II</c:v>
                </c:pt>
                <c:pt idx="8">
                  <c:v>KARANGPANDAN</c:v>
                </c:pt>
                <c:pt idx="9">
                  <c:v>GONDANGREJO</c:v>
                </c:pt>
                <c:pt idx="10">
                  <c:v>MOJOGEDANG I</c:v>
                </c:pt>
                <c:pt idx="11">
                  <c:v>JUMANTONO</c:v>
                </c:pt>
                <c:pt idx="12">
                  <c:v>JATEN I</c:v>
                </c:pt>
                <c:pt idx="13">
                  <c:v>MOJOGEDANG II</c:v>
                </c:pt>
                <c:pt idx="14">
                  <c:v>TASIKMADU</c:v>
                </c:pt>
                <c:pt idx="15">
                  <c:v>KEBAKKRAMAT I</c:v>
                </c:pt>
                <c:pt idx="16">
                  <c:v>JATEN II</c:v>
                </c:pt>
                <c:pt idx="17">
                  <c:v>MATESIH</c:v>
                </c:pt>
                <c:pt idx="18">
                  <c:v>COLOMADU I</c:v>
                </c:pt>
                <c:pt idx="19">
                  <c:v>KARANGANYAR</c:v>
                </c:pt>
                <c:pt idx="20">
                  <c:v>COLOMADU II</c:v>
                </c:pt>
                <c:pt idx="21">
                  <c:v>KAB KARANGANYAR</c:v>
                </c:pt>
              </c:strCache>
            </c:strRef>
          </c:cat>
          <c:val>
            <c:numRef>
              <c:f>'TW I'!$F$3:$F$24</c:f>
            </c:numRef>
          </c:val>
          <c:extLst>
            <c:ext xmlns:c16="http://schemas.microsoft.com/office/drawing/2014/chart" uri="{C3380CC4-5D6E-409C-BE32-E72D297353CC}">
              <c16:uniqueId val="{00000003-8A96-4C3F-95DF-9970B595B9A6}"/>
            </c:ext>
          </c:extLst>
        </c:ser>
        <c:ser>
          <c:idx val="4"/>
          <c:order val="4"/>
          <c:tx>
            <c:strRef>
              <c:f>'TW I'!$G$1:$G$2</c:f>
              <c:strCache>
                <c:ptCount val="2"/>
                <c:pt idx="0">
                  <c:v>IKS TW I 2022 by Aplikasi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'TW I'!$B$3:$B$24</c:f>
              <c:strCache>
                <c:ptCount val="22"/>
                <c:pt idx="0">
                  <c:v>JUMAPOLO</c:v>
                </c:pt>
                <c:pt idx="1">
                  <c:v>JATIYOSO</c:v>
                </c:pt>
                <c:pt idx="2">
                  <c:v>TAWANGMANGU</c:v>
                </c:pt>
                <c:pt idx="3">
                  <c:v>JATIPURO</c:v>
                </c:pt>
                <c:pt idx="4">
                  <c:v>KERJO</c:v>
                </c:pt>
                <c:pt idx="5">
                  <c:v>NGARGOYOSO</c:v>
                </c:pt>
                <c:pt idx="6">
                  <c:v>JENAWI</c:v>
                </c:pt>
                <c:pt idx="7">
                  <c:v>KEBAKKRAMAT II</c:v>
                </c:pt>
                <c:pt idx="8">
                  <c:v>KARANGPANDAN</c:v>
                </c:pt>
                <c:pt idx="9">
                  <c:v>GONDANGREJO</c:v>
                </c:pt>
                <c:pt idx="10">
                  <c:v>MOJOGEDANG I</c:v>
                </c:pt>
                <c:pt idx="11">
                  <c:v>JUMANTONO</c:v>
                </c:pt>
                <c:pt idx="12">
                  <c:v>JATEN I</c:v>
                </c:pt>
                <c:pt idx="13">
                  <c:v>MOJOGEDANG II</c:v>
                </c:pt>
                <c:pt idx="14">
                  <c:v>TASIKMADU</c:v>
                </c:pt>
                <c:pt idx="15">
                  <c:v>KEBAKKRAMAT I</c:v>
                </c:pt>
                <c:pt idx="16">
                  <c:v>JATEN II</c:v>
                </c:pt>
                <c:pt idx="17">
                  <c:v>MATESIH</c:v>
                </c:pt>
                <c:pt idx="18">
                  <c:v>COLOMADU I</c:v>
                </c:pt>
                <c:pt idx="19">
                  <c:v>KARANGANYAR</c:v>
                </c:pt>
                <c:pt idx="20">
                  <c:v>COLOMADU II</c:v>
                </c:pt>
                <c:pt idx="21">
                  <c:v>KAB KARANGANYAR</c:v>
                </c:pt>
              </c:strCache>
            </c:strRef>
          </c:cat>
          <c:val>
            <c:numRef>
              <c:f>'TW I'!$G$3:$G$24</c:f>
            </c:numRef>
          </c:val>
          <c:extLst>
            <c:ext xmlns:c16="http://schemas.microsoft.com/office/drawing/2014/chart" uri="{C3380CC4-5D6E-409C-BE32-E72D297353CC}">
              <c16:uniqueId val="{00000004-8A96-4C3F-95DF-9970B595B9A6}"/>
            </c:ext>
          </c:extLst>
        </c:ser>
        <c:ser>
          <c:idx val="5"/>
          <c:order val="5"/>
          <c:tx>
            <c:strRef>
              <c:f>'TW I'!$H$1:$H$2</c:f>
              <c:strCache>
                <c:ptCount val="2"/>
                <c:pt idx="0">
                  <c:v>IKS TW I 2022 by Pelaporan Gform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'TW I'!$B$3:$B$24</c:f>
              <c:strCache>
                <c:ptCount val="22"/>
                <c:pt idx="0">
                  <c:v>JUMAPOLO</c:v>
                </c:pt>
                <c:pt idx="1">
                  <c:v>JATIYOSO</c:v>
                </c:pt>
                <c:pt idx="2">
                  <c:v>TAWANGMANGU</c:v>
                </c:pt>
                <c:pt idx="3">
                  <c:v>JATIPURO</c:v>
                </c:pt>
                <c:pt idx="4">
                  <c:v>KERJO</c:v>
                </c:pt>
                <c:pt idx="5">
                  <c:v>NGARGOYOSO</c:v>
                </c:pt>
                <c:pt idx="6">
                  <c:v>JENAWI</c:v>
                </c:pt>
                <c:pt idx="7">
                  <c:v>KEBAKKRAMAT II</c:v>
                </c:pt>
                <c:pt idx="8">
                  <c:v>KARANGPANDAN</c:v>
                </c:pt>
                <c:pt idx="9">
                  <c:v>GONDANGREJO</c:v>
                </c:pt>
                <c:pt idx="10">
                  <c:v>MOJOGEDANG I</c:v>
                </c:pt>
                <c:pt idx="11">
                  <c:v>JUMANTONO</c:v>
                </c:pt>
                <c:pt idx="12">
                  <c:v>JATEN I</c:v>
                </c:pt>
                <c:pt idx="13">
                  <c:v>MOJOGEDANG II</c:v>
                </c:pt>
                <c:pt idx="14">
                  <c:v>TASIKMADU</c:v>
                </c:pt>
                <c:pt idx="15">
                  <c:v>KEBAKKRAMAT I</c:v>
                </c:pt>
                <c:pt idx="16">
                  <c:v>JATEN II</c:v>
                </c:pt>
                <c:pt idx="17">
                  <c:v>MATESIH</c:v>
                </c:pt>
                <c:pt idx="18">
                  <c:v>COLOMADU I</c:v>
                </c:pt>
                <c:pt idx="19">
                  <c:v>KARANGANYAR</c:v>
                </c:pt>
                <c:pt idx="20">
                  <c:v>COLOMADU II</c:v>
                </c:pt>
                <c:pt idx="21">
                  <c:v>KAB KARANGANYAR</c:v>
                </c:pt>
              </c:strCache>
            </c:strRef>
          </c:cat>
          <c:val>
            <c:numRef>
              <c:f>'TW I'!$H$3:$H$24</c:f>
            </c:numRef>
          </c:val>
          <c:extLst>
            <c:ext xmlns:c16="http://schemas.microsoft.com/office/drawing/2014/chart" uri="{C3380CC4-5D6E-409C-BE32-E72D297353CC}">
              <c16:uniqueId val="{00000005-8A96-4C3F-95DF-9970B595B9A6}"/>
            </c:ext>
          </c:extLst>
        </c:ser>
        <c:ser>
          <c:idx val="6"/>
          <c:order val="6"/>
          <c:tx>
            <c:strRef>
              <c:f>'TW I'!$I$1:$I$2</c:f>
              <c:strCache>
                <c:ptCount val="2"/>
                <c:pt idx="0">
                  <c:v>IKS 2021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'TW I'!$B$3:$B$24</c:f>
              <c:strCache>
                <c:ptCount val="22"/>
                <c:pt idx="0">
                  <c:v>JUMAPOLO</c:v>
                </c:pt>
                <c:pt idx="1">
                  <c:v>JATIYOSO</c:v>
                </c:pt>
                <c:pt idx="2">
                  <c:v>TAWANGMANGU</c:v>
                </c:pt>
                <c:pt idx="3">
                  <c:v>JATIPURO</c:v>
                </c:pt>
                <c:pt idx="4">
                  <c:v>KERJO</c:v>
                </c:pt>
                <c:pt idx="5">
                  <c:v>NGARGOYOSO</c:v>
                </c:pt>
                <c:pt idx="6">
                  <c:v>JENAWI</c:v>
                </c:pt>
                <c:pt idx="7">
                  <c:v>KEBAKKRAMAT II</c:v>
                </c:pt>
                <c:pt idx="8">
                  <c:v>KARANGPANDAN</c:v>
                </c:pt>
                <c:pt idx="9">
                  <c:v>GONDANGREJO</c:v>
                </c:pt>
                <c:pt idx="10">
                  <c:v>MOJOGEDANG I</c:v>
                </c:pt>
                <c:pt idx="11">
                  <c:v>JUMANTONO</c:v>
                </c:pt>
                <c:pt idx="12">
                  <c:v>JATEN I</c:v>
                </c:pt>
                <c:pt idx="13">
                  <c:v>MOJOGEDANG II</c:v>
                </c:pt>
                <c:pt idx="14">
                  <c:v>TASIKMADU</c:v>
                </c:pt>
                <c:pt idx="15">
                  <c:v>KEBAKKRAMAT I</c:v>
                </c:pt>
                <c:pt idx="16">
                  <c:v>JATEN II</c:v>
                </c:pt>
                <c:pt idx="17">
                  <c:v>MATESIH</c:v>
                </c:pt>
                <c:pt idx="18">
                  <c:v>COLOMADU I</c:v>
                </c:pt>
                <c:pt idx="19">
                  <c:v>KARANGANYAR</c:v>
                </c:pt>
                <c:pt idx="20">
                  <c:v>COLOMADU II</c:v>
                </c:pt>
                <c:pt idx="21">
                  <c:v>KAB KARANGANYAR</c:v>
                </c:pt>
              </c:strCache>
            </c:strRef>
          </c:cat>
          <c:val>
            <c:numRef>
              <c:f>'TW I'!$I$3:$I$24</c:f>
              <c:numCache>
                <c:formatCode>0.00</c:formatCode>
                <c:ptCount val="22"/>
                <c:pt idx="0">
                  <c:v>0.09</c:v>
                </c:pt>
                <c:pt idx="1">
                  <c:v>0.11</c:v>
                </c:pt>
                <c:pt idx="2">
                  <c:v>0.14599999999999999</c:v>
                </c:pt>
                <c:pt idx="3">
                  <c:v>0.15</c:v>
                </c:pt>
                <c:pt idx="4">
                  <c:v>0.15</c:v>
                </c:pt>
                <c:pt idx="5">
                  <c:v>0.17399999999999999</c:v>
                </c:pt>
                <c:pt idx="6">
                  <c:v>0.2</c:v>
                </c:pt>
                <c:pt idx="7">
                  <c:v>0.20499999999999999</c:v>
                </c:pt>
                <c:pt idx="8">
                  <c:v>0.21</c:v>
                </c:pt>
                <c:pt idx="9">
                  <c:v>0.22</c:v>
                </c:pt>
                <c:pt idx="10">
                  <c:v>0.25</c:v>
                </c:pt>
                <c:pt idx="11">
                  <c:v>0.26</c:v>
                </c:pt>
                <c:pt idx="12">
                  <c:v>0.27700000000000002</c:v>
                </c:pt>
                <c:pt idx="13">
                  <c:v>0.28999999999999998</c:v>
                </c:pt>
                <c:pt idx="14">
                  <c:v>0.29499999999999998</c:v>
                </c:pt>
                <c:pt idx="15">
                  <c:v>0.3</c:v>
                </c:pt>
                <c:pt idx="16">
                  <c:v>0.32</c:v>
                </c:pt>
                <c:pt idx="17">
                  <c:v>0.32200000000000001</c:v>
                </c:pt>
                <c:pt idx="18">
                  <c:v>0.33</c:v>
                </c:pt>
                <c:pt idx="19">
                  <c:v>0.4</c:v>
                </c:pt>
                <c:pt idx="20">
                  <c:v>0.45</c:v>
                </c:pt>
                <c:pt idx="21">
                  <c:v>0.24519047619047599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96-4C3F-95DF-9970B595B9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58055664"/>
        <c:axId val="958056496"/>
      </c:barChart>
      <c:catAx>
        <c:axId val="95805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056496"/>
        <c:crosses val="autoZero"/>
        <c:auto val="1"/>
        <c:lblAlgn val="ctr"/>
        <c:lblOffset val="100"/>
        <c:noMultiLvlLbl val="0"/>
      </c:catAx>
      <c:valAx>
        <c:axId val="95805649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95805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0.84495</cdr:x>
      <cdr:y>0</cdr:y>
    </cdr:from>
    <cdr:to>
      <cdr:x>1</cdr:x>
      <cdr:y>0.23632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CEC6059D-F626-43DF-86F4-649C2CE910A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611190" y="-209550"/>
          <a:ext cx="1213209" cy="101202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9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9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bg object 16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139" y="406869"/>
            <a:ext cx="7761383" cy="4231284"/>
          </a:xfrm>
          <a:prstGeom prst="rect">
            <a:avLst/>
          </a:prstGeom>
        </p:spPr>
      </p:pic>
      <p:sp>
        <p:nvSpPr>
          <p:cNvPr id="1048624" name="Holder 2"/>
          <p:cNvSpPr>
            <a:spLocks noGrp="1"/>
          </p:cNvSpPr>
          <p:nvPr>
            <p:ph type="ctrTitle"/>
          </p:nvPr>
        </p:nvSpPr>
        <p:spPr>
          <a:xfrm>
            <a:off x="1268730" y="644474"/>
            <a:ext cx="6606539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048625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26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27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1048628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50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2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048583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4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1048585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8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50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9029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9030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9031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9032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1049033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5" name="bg object 16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139" y="406869"/>
            <a:ext cx="7761383" cy="4231284"/>
          </a:xfrm>
          <a:prstGeom prst="rect">
            <a:avLst/>
          </a:prstGeom>
        </p:spPr>
      </p:pic>
      <p:sp>
        <p:nvSpPr>
          <p:cNvPr id="1048683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50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684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85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1048686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55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1048656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Holder 2"/>
          <p:cNvSpPr>
            <a:spLocks noGrp="1"/>
          </p:cNvSpPr>
          <p:nvPr>
            <p:ph type="title"/>
          </p:nvPr>
        </p:nvSpPr>
        <p:spPr>
          <a:xfrm>
            <a:off x="582269" y="84201"/>
            <a:ext cx="7979460" cy="73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050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77" name="Holder 3"/>
          <p:cNvSpPr>
            <a:spLocks noGrp="1"/>
          </p:cNvSpPr>
          <p:nvPr>
            <p:ph type="body" idx="1"/>
          </p:nvPr>
        </p:nvSpPr>
        <p:spPr>
          <a:xfrm>
            <a:off x="506247" y="2566860"/>
            <a:ext cx="4722495" cy="150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048578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79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1048580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pn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EvaluasiPISPK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bit.ly/evalpispkpuskesmas_jate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02" cy="483108"/>
          </a:xfrm>
          <a:prstGeom prst="rect">
            <a:avLst/>
          </a:prstGeom>
        </p:spPr>
      </p:pic>
      <p:sp>
        <p:nvSpPr>
          <p:cNvPr id="1048586" name="object 3"/>
          <p:cNvSpPr txBox="1">
            <a:spLocks noGrp="1"/>
          </p:cNvSpPr>
          <p:nvPr>
            <p:ph type="title"/>
          </p:nvPr>
        </p:nvSpPr>
        <p:spPr>
          <a:xfrm>
            <a:off x="1108963" y="475233"/>
            <a:ext cx="6742430" cy="1308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000" spc="-175" dirty="0">
                <a:solidFill>
                  <a:srgbClr val="313366"/>
                </a:solidFill>
                <a:latin typeface="Verdana"/>
                <a:cs typeface="Verdana"/>
              </a:rPr>
              <a:t>EVALUASI </a:t>
            </a:r>
            <a:r>
              <a:rPr sz="4000" spc="-509" dirty="0">
                <a:solidFill>
                  <a:srgbClr val="313366"/>
                </a:solidFill>
                <a:latin typeface="Verdana"/>
                <a:cs typeface="Verdana"/>
              </a:rPr>
              <a:t>P</a:t>
            </a:r>
            <a:r>
              <a:rPr sz="4000" spc="-395" dirty="0">
                <a:solidFill>
                  <a:srgbClr val="313366"/>
                </a:solidFill>
                <a:latin typeface="Verdana"/>
                <a:cs typeface="Verdana"/>
              </a:rPr>
              <a:t>I</a:t>
            </a:r>
            <a:r>
              <a:rPr sz="4000" spc="-280" dirty="0">
                <a:solidFill>
                  <a:srgbClr val="313366"/>
                </a:solidFill>
                <a:latin typeface="Verdana"/>
                <a:cs typeface="Verdana"/>
              </a:rPr>
              <a:t>S</a:t>
            </a:r>
            <a:r>
              <a:rPr sz="4000" spc="-415" dirty="0">
                <a:solidFill>
                  <a:srgbClr val="313366"/>
                </a:solidFill>
                <a:latin typeface="Verdana"/>
                <a:cs typeface="Verdana"/>
              </a:rPr>
              <a:t>-</a:t>
            </a:r>
            <a:r>
              <a:rPr sz="4000" spc="-35" dirty="0">
                <a:solidFill>
                  <a:srgbClr val="313366"/>
                </a:solidFill>
                <a:latin typeface="Verdana"/>
                <a:cs typeface="Verdana"/>
              </a:rPr>
              <a:t>P</a:t>
            </a:r>
            <a:r>
              <a:rPr lang="en-US" sz="4000" spc="-35" dirty="0">
                <a:solidFill>
                  <a:srgbClr val="313366"/>
                </a:solidFill>
                <a:latin typeface="Verdana"/>
                <a:cs typeface="Verdana"/>
              </a:rPr>
              <a:t>K </a:t>
            </a:r>
            <a:br>
              <a:rPr lang="en-US" sz="4000" spc="-35" dirty="0">
                <a:solidFill>
                  <a:srgbClr val="313366"/>
                </a:solidFill>
                <a:latin typeface="Verdana"/>
                <a:cs typeface="Verdana"/>
              </a:rPr>
            </a:br>
            <a:r>
              <a:rPr lang="en-US" sz="4000" spc="-35" dirty="0">
                <a:solidFill>
                  <a:srgbClr val="313366"/>
                </a:solidFill>
                <a:latin typeface="Verdana"/>
                <a:cs typeface="Verdana"/>
              </a:rPr>
              <a:t>DI KAB KARANGANYAR</a:t>
            </a:r>
            <a:endParaRPr sz="4000" dirty="0">
              <a:latin typeface="Verdana"/>
              <a:cs typeface="Verdana"/>
            </a:endParaRPr>
          </a:p>
        </p:txBody>
      </p:sp>
      <p:grpSp>
        <p:nvGrpSpPr>
          <p:cNvPr id="19" name="object 4"/>
          <p:cNvGrpSpPr/>
          <p:nvPr/>
        </p:nvGrpSpPr>
        <p:grpSpPr>
          <a:xfrm>
            <a:off x="8666988" y="0"/>
            <a:ext cx="477520" cy="1114425"/>
            <a:chOff x="8666988" y="0"/>
            <a:chExt cx="477520" cy="1114425"/>
          </a:xfrm>
        </p:grpSpPr>
        <p:pic>
          <p:nvPicPr>
            <p:cNvPr id="2097153" name="object 5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8176" y="0"/>
              <a:ext cx="15240" cy="1114043"/>
            </a:xfrm>
            <a:prstGeom prst="rect">
              <a:avLst/>
            </a:prstGeom>
          </p:spPr>
        </p:pic>
        <p:pic>
          <p:nvPicPr>
            <p:cNvPr id="2097154" name="object 6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6988" y="0"/>
              <a:ext cx="477011" cy="1008888"/>
            </a:xfrm>
            <a:prstGeom prst="rect">
              <a:avLst/>
            </a:prstGeom>
          </p:spPr>
        </p:pic>
      </p:grpSp>
      <p:pic>
        <p:nvPicPr>
          <p:cNvPr id="2097155" name="object 7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2256" y="4558284"/>
            <a:ext cx="1351743" cy="585214"/>
          </a:xfrm>
          <a:prstGeom prst="rect">
            <a:avLst/>
          </a:prstGeom>
        </p:spPr>
      </p:pic>
      <p:grpSp>
        <p:nvGrpSpPr>
          <p:cNvPr id="20" name="object 8"/>
          <p:cNvGrpSpPr/>
          <p:nvPr/>
        </p:nvGrpSpPr>
        <p:grpSpPr>
          <a:xfrm>
            <a:off x="0" y="3549396"/>
            <a:ext cx="5215255" cy="1604010"/>
            <a:chOff x="0" y="3549396"/>
            <a:chExt cx="5215255" cy="1604010"/>
          </a:xfrm>
        </p:grpSpPr>
        <p:pic>
          <p:nvPicPr>
            <p:cNvPr id="2097156" name="object 9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549396"/>
              <a:ext cx="4347739" cy="1594102"/>
            </a:xfrm>
            <a:prstGeom prst="rect">
              <a:avLst/>
            </a:prstGeom>
          </p:spPr>
        </p:pic>
        <p:sp>
          <p:nvSpPr>
            <p:cNvPr id="1048587" name="object 10"/>
            <p:cNvSpPr/>
            <p:nvPr/>
          </p:nvSpPr>
          <p:spPr>
            <a:xfrm>
              <a:off x="4369091" y="4609338"/>
              <a:ext cx="287020" cy="534670"/>
            </a:xfrm>
            <a:custGeom>
              <a:avLst/>
              <a:gdLst/>
              <a:ahLst/>
              <a:cxnLst/>
              <a:rect l="l" t="t" r="r" b="b"/>
              <a:pathLst>
                <a:path w="287020" h="534670">
                  <a:moveTo>
                    <a:pt x="0" y="534161"/>
                  </a:moveTo>
                  <a:lnTo>
                    <a:pt x="286474" y="0"/>
                  </a:lnTo>
                </a:path>
              </a:pathLst>
            </a:custGeom>
            <a:ln w="19812">
              <a:solidFill>
                <a:srgbClr val="004F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57" name="object 11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3359" y="4721352"/>
              <a:ext cx="1191767" cy="422147"/>
            </a:xfrm>
            <a:prstGeom prst="rect">
              <a:avLst/>
            </a:prstGeom>
          </p:spPr>
        </p:pic>
      </p:grpSp>
      <p:sp>
        <p:nvSpPr>
          <p:cNvPr id="1048588" name="object 12"/>
          <p:cNvSpPr txBox="1"/>
          <p:nvPr/>
        </p:nvSpPr>
        <p:spPr>
          <a:xfrm>
            <a:off x="1205890" y="2885897"/>
            <a:ext cx="4029710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lang="en-US" sz="1600" b="1" spc="20" dirty="0" err="1">
                <a:solidFill>
                  <a:srgbClr val="313366"/>
                </a:solidFill>
                <a:latin typeface="Trebuchet MS"/>
                <a:cs typeface="Trebuchet MS"/>
              </a:rPr>
              <a:t>Seksi</a:t>
            </a:r>
            <a:r>
              <a:rPr lang="en-US" sz="1600" b="1" spc="20" dirty="0">
                <a:solidFill>
                  <a:srgbClr val="313366"/>
                </a:solidFill>
                <a:latin typeface="Trebuchet MS"/>
                <a:cs typeface="Trebuchet MS"/>
              </a:rPr>
              <a:t> </a:t>
            </a:r>
            <a:r>
              <a:rPr lang="en-US" sz="1600" b="1" spc="20" dirty="0" err="1">
                <a:solidFill>
                  <a:srgbClr val="313366"/>
                </a:solidFill>
                <a:latin typeface="Trebuchet MS"/>
                <a:cs typeface="Trebuchet MS"/>
              </a:rPr>
              <a:t>Pelayanan</a:t>
            </a:r>
            <a:r>
              <a:rPr lang="en-US" sz="1600" b="1" spc="20" dirty="0">
                <a:solidFill>
                  <a:srgbClr val="313366"/>
                </a:solidFill>
                <a:latin typeface="Trebuchet MS"/>
                <a:cs typeface="Trebuchet MS"/>
              </a:rPr>
              <a:t> Kesehatan Primer dan Kesehatan </a:t>
            </a:r>
            <a:r>
              <a:rPr lang="en-US" sz="1600" b="1" spc="20" dirty="0" err="1">
                <a:solidFill>
                  <a:srgbClr val="313366"/>
                </a:solidFill>
                <a:latin typeface="Trebuchet MS"/>
                <a:cs typeface="Trebuchet MS"/>
              </a:rPr>
              <a:t>Tradisional</a:t>
            </a: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2097158" name="object 13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96411" y="2197805"/>
            <a:ext cx="2223149" cy="2217885"/>
          </a:xfrm>
          <a:prstGeom prst="rect">
            <a:avLst/>
          </a:prstGeom>
        </p:spPr>
      </p:pic>
      <p:sp>
        <p:nvSpPr>
          <p:cNvPr id="1048589" name="object 14"/>
          <p:cNvSpPr txBox="1"/>
          <p:nvPr/>
        </p:nvSpPr>
        <p:spPr>
          <a:xfrm>
            <a:off x="597814" y="4118864"/>
            <a:ext cx="28333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0" dirty="0">
                <a:solidFill>
                  <a:srgbClr val="313366"/>
                </a:solidFill>
                <a:latin typeface="Trebuchet MS"/>
                <a:cs typeface="Trebuchet MS"/>
              </a:rPr>
              <a:t>Pertemuan</a:t>
            </a:r>
            <a:r>
              <a:rPr sz="1600" spc="-85" dirty="0">
                <a:solidFill>
                  <a:srgbClr val="313366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313366"/>
                </a:solidFill>
                <a:latin typeface="Trebuchet MS"/>
                <a:cs typeface="Trebuchet MS"/>
              </a:rPr>
              <a:t>Koordinasi</a:t>
            </a:r>
            <a:r>
              <a:rPr sz="1600" spc="-100" dirty="0">
                <a:solidFill>
                  <a:srgbClr val="313366"/>
                </a:solidFill>
                <a:latin typeface="Trebuchet MS"/>
                <a:cs typeface="Trebuchet MS"/>
              </a:rPr>
              <a:t> </a:t>
            </a:r>
            <a:r>
              <a:rPr sz="1600" spc="95" dirty="0">
                <a:solidFill>
                  <a:srgbClr val="313366"/>
                </a:solidFill>
                <a:latin typeface="Trebuchet MS"/>
                <a:cs typeface="Trebuchet MS"/>
              </a:rPr>
              <a:t>PIS-PK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135" dirty="0" err="1">
                <a:solidFill>
                  <a:srgbClr val="313366"/>
                </a:solidFill>
                <a:latin typeface="Trebuchet MS"/>
                <a:cs typeface="Trebuchet MS"/>
              </a:rPr>
              <a:t>Se</a:t>
            </a:r>
            <a:r>
              <a:rPr lang="en-US" sz="1600" spc="55" dirty="0" err="1">
                <a:solidFill>
                  <a:srgbClr val="313366"/>
                </a:solidFill>
                <a:latin typeface="Trebuchet MS"/>
                <a:cs typeface="Trebuchet MS"/>
              </a:rPr>
              <a:t>lasa</a:t>
            </a:r>
            <a:r>
              <a:rPr sz="1600" spc="-254" dirty="0">
                <a:solidFill>
                  <a:srgbClr val="313366"/>
                </a:solidFill>
                <a:latin typeface="Trebuchet MS"/>
                <a:cs typeface="Trebuchet MS"/>
              </a:rPr>
              <a:t>,</a:t>
            </a:r>
            <a:r>
              <a:rPr sz="1600" spc="-65" dirty="0">
                <a:solidFill>
                  <a:srgbClr val="313366"/>
                </a:solidFill>
                <a:latin typeface="Trebuchet MS"/>
                <a:cs typeface="Trebuchet MS"/>
              </a:rPr>
              <a:t> </a:t>
            </a:r>
            <a:r>
              <a:rPr lang="en-US" sz="1600" spc="-65" dirty="0">
                <a:solidFill>
                  <a:srgbClr val="313366"/>
                </a:solidFill>
                <a:latin typeface="Trebuchet MS"/>
                <a:cs typeface="Trebuchet MS"/>
              </a:rPr>
              <a:t>1</a:t>
            </a:r>
            <a:r>
              <a:rPr lang="en-US" sz="1600" spc="-35" dirty="0">
                <a:solidFill>
                  <a:srgbClr val="313366"/>
                </a:solidFill>
                <a:latin typeface="Trebuchet MS"/>
                <a:cs typeface="Trebuchet MS"/>
              </a:rPr>
              <a:t>9</a:t>
            </a:r>
            <a:r>
              <a:rPr lang="en-US" sz="1600" spc="-80" dirty="0">
                <a:solidFill>
                  <a:srgbClr val="313366"/>
                </a:solidFill>
                <a:latin typeface="Trebuchet MS"/>
                <a:cs typeface="Trebuchet MS"/>
              </a:rPr>
              <a:t> April</a:t>
            </a:r>
            <a:r>
              <a:rPr sz="1600" spc="-75" dirty="0">
                <a:solidFill>
                  <a:srgbClr val="313366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313366"/>
                </a:solidFill>
                <a:latin typeface="Trebuchet MS"/>
                <a:cs typeface="Trebuchet MS"/>
              </a:rPr>
              <a:t>2022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1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pic>
        <p:nvPicPr>
          <p:cNvPr id="2097222" name="object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5450" cy="979932"/>
          </a:xfrm>
          <a:prstGeom prst="rect">
            <a:avLst/>
          </a:prstGeom>
        </p:spPr>
      </p:pic>
      <p:pic>
        <p:nvPicPr>
          <p:cNvPr id="2097223" name="object 4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8176" y="0"/>
            <a:ext cx="15240" cy="1114043"/>
          </a:xfrm>
          <a:prstGeom prst="rect">
            <a:avLst/>
          </a:prstGeom>
        </p:spPr>
      </p:pic>
      <p:sp>
        <p:nvSpPr>
          <p:cNvPr id="1048696" name="object 5"/>
          <p:cNvSpPr/>
          <p:nvPr/>
        </p:nvSpPr>
        <p:spPr>
          <a:xfrm>
            <a:off x="100584" y="0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1" y="66014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224" name="object 6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5911" y="2103155"/>
            <a:ext cx="1901952" cy="1359199"/>
          </a:xfrm>
          <a:prstGeom prst="rect">
            <a:avLst/>
          </a:prstGeom>
        </p:spPr>
      </p:pic>
      <p:sp>
        <p:nvSpPr>
          <p:cNvPr id="1048697" name="object 8"/>
          <p:cNvSpPr txBox="1"/>
          <p:nvPr/>
        </p:nvSpPr>
        <p:spPr>
          <a:xfrm>
            <a:off x="696569" y="1304036"/>
            <a:ext cx="69119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 err="1">
                <a:solidFill>
                  <a:srgbClr val="1F4E79"/>
                </a:solidFill>
                <a:latin typeface="Trebuchet MS"/>
                <a:cs typeface="Trebuchet MS"/>
              </a:rPr>
              <a:t>Terjadi</a:t>
            </a:r>
            <a:r>
              <a:rPr sz="1600" spc="-75" dirty="0">
                <a:solidFill>
                  <a:srgbClr val="1F4E79"/>
                </a:solidFill>
                <a:latin typeface="Trebuchet MS"/>
                <a:cs typeface="Trebuchet MS"/>
              </a:rPr>
              <a:t> </a:t>
            </a:r>
            <a:r>
              <a:rPr lang="en-US" sz="1600" b="1" spc="35" dirty="0" err="1">
                <a:solidFill>
                  <a:srgbClr val="1F4E79"/>
                </a:solidFill>
                <a:latin typeface="Trebuchet MS"/>
                <a:cs typeface="Trebuchet MS"/>
              </a:rPr>
              <a:t>konsistensi</a:t>
            </a:r>
            <a:r>
              <a:rPr sz="1600" b="1" spc="-60" dirty="0">
                <a:solidFill>
                  <a:srgbClr val="1F4E79"/>
                </a:solidFill>
                <a:latin typeface="Trebuchet MS"/>
                <a:cs typeface="Trebuchet MS"/>
              </a:rPr>
              <a:t> </a:t>
            </a:r>
            <a:r>
              <a:rPr sz="1600" b="1" spc="40" dirty="0">
                <a:solidFill>
                  <a:srgbClr val="1F4E79"/>
                </a:solidFill>
                <a:latin typeface="Trebuchet MS"/>
                <a:cs typeface="Trebuchet MS"/>
              </a:rPr>
              <a:t>penyampaian</a:t>
            </a:r>
            <a:r>
              <a:rPr sz="1600" b="1" spc="-75" dirty="0">
                <a:solidFill>
                  <a:srgbClr val="1F4E79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1F4E79"/>
                </a:solidFill>
                <a:latin typeface="Trebuchet MS"/>
                <a:cs typeface="Trebuchet MS"/>
              </a:rPr>
              <a:t>laporan</a:t>
            </a:r>
            <a:r>
              <a:rPr sz="1600" b="1" spc="-50" dirty="0">
                <a:solidFill>
                  <a:srgbClr val="1F4E79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1F4E79"/>
                </a:solidFill>
                <a:latin typeface="Trebuchet MS"/>
                <a:cs typeface="Trebuchet MS"/>
              </a:rPr>
              <a:t>evaluasi</a:t>
            </a:r>
            <a:r>
              <a:rPr sz="1600" spc="-65" dirty="0">
                <a:solidFill>
                  <a:srgbClr val="1F4E79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1F4E79"/>
                </a:solidFill>
                <a:latin typeface="Trebuchet MS"/>
                <a:cs typeface="Trebuchet MS"/>
              </a:rPr>
              <a:t>pelaksanaan</a:t>
            </a:r>
            <a:r>
              <a:rPr sz="1600" spc="-35" dirty="0">
                <a:solidFill>
                  <a:srgbClr val="1F4E79"/>
                </a:solidFill>
                <a:latin typeface="Trebuchet MS"/>
                <a:cs typeface="Trebuchet MS"/>
              </a:rPr>
              <a:t> </a:t>
            </a:r>
            <a:r>
              <a:rPr sz="1600" spc="95" dirty="0">
                <a:solidFill>
                  <a:srgbClr val="1F4E79"/>
                </a:solidFill>
                <a:latin typeface="Trebuchet MS"/>
                <a:cs typeface="Trebuchet MS"/>
              </a:rPr>
              <a:t>PIS-PK </a:t>
            </a:r>
            <a:r>
              <a:rPr sz="1600" spc="-470" dirty="0">
                <a:solidFill>
                  <a:srgbClr val="1F4E79"/>
                </a:solidFill>
                <a:latin typeface="Trebuchet MS"/>
                <a:cs typeface="Trebuchet MS"/>
              </a:rPr>
              <a:t> </a:t>
            </a:r>
            <a:r>
              <a:rPr lang="en-US" sz="1600" spc="-210" dirty="0" err="1">
                <a:solidFill>
                  <a:srgbClr val="1F4E79"/>
                </a:solidFill>
                <a:latin typeface="Trebuchet MS"/>
                <a:cs typeface="Trebuchet MS"/>
              </a:rPr>
              <a:t>sama</a:t>
            </a:r>
            <a:r>
              <a:rPr lang="en-US" sz="1600" spc="-210" dirty="0">
                <a:solidFill>
                  <a:srgbClr val="1F4E79"/>
                </a:solidFill>
                <a:latin typeface="Trebuchet MS"/>
                <a:cs typeface="Trebuchet MS"/>
              </a:rPr>
              <a:t> </a:t>
            </a:r>
            <a:r>
              <a:rPr sz="1600" spc="90" dirty="0" err="1">
                <a:solidFill>
                  <a:srgbClr val="1F4E79"/>
                </a:solidFill>
                <a:latin typeface="Trebuchet MS"/>
                <a:cs typeface="Trebuchet MS"/>
              </a:rPr>
              <a:t>d</a:t>
            </a:r>
            <a:r>
              <a:rPr sz="1600" spc="95" dirty="0" err="1">
                <a:solidFill>
                  <a:srgbClr val="1F4E79"/>
                </a:solidFill>
                <a:latin typeface="Trebuchet MS"/>
                <a:cs typeface="Trebuchet MS"/>
              </a:rPr>
              <a:t>e</a:t>
            </a:r>
            <a:r>
              <a:rPr sz="1600" spc="55" dirty="0" err="1">
                <a:solidFill>
                  <a:srgbClr val="1F4E79"/>
                </a:solidFill>
                <a:latin typeface="Trebuchet MS"/>
                <a:cs typeface="Trebuchet MS"/>
              </a:rPr>
              <a:t>n</a:t>
            </a:r>
            <a:r>
              <a:rPr sz="1600" spc="100" dirty="0" err="1">
                <a:solidFill>
                  <a:srgbClr val="1F4E79"/>
                </a:solidFill>
                <a:latin typeface="Trebuchet MS"/>
                <a:cs typeface="Trebuchet MS"/>
              </a:rPr>
              <a:t>gan</a:t>
            </a:r>
            <a:r>
              <a:rPr sz="1600" spc="-40" dirty="0">
                <a:solidFill>
                  <a:srgbClr val="1F4E79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1F4E79"/>
                </a:solidFill>
                <a:latin typeface="Trebuchet MS"/>
                <a:cs typeface="Trebuchet MS"/>
              </a:rPr>
              <a:t>ta</a:t>
            </a:r>
            <a:r>
              <a:rPr sz="1600" spc="55" dirty="0">
                <a:solidFill>
                  <a:srgbClr val="1F4E79"/>
                </a:solidFill>
                <a:latin typeface="Trebuchet MS"/>
                <a:cs typeface="Trebuchet MS"/>
              </a:rPr>
              <a:t>h</a:t>
            </a:r>
            <a:r>
              <a:rPr sz="1600" spc="75" dirty="0">
                <a:solidFill>
                  <a:srgbClr val="1F4E79"/>
                </a:solidFill>
                <a:latin typeface="Trebuchet MS"/>
                <a:cs typeface="Trebuchet MS"/>
              </a:rPr>
              <a:t>un</a:t>
            </a:r>
            <a:r>
              <a:rPr sz="1600" spc="-65" dirty="0">
                <a:solidFill>
                  <a:srgbClr val="1F4E79"/>
                </a:solidFill>
                <a:latin typeface="Trebuchet MS"/>
                <a:cs typeface="Trebuchet MS"/>
              </a:rPr>
              <a:t> </a:t>
            </a:r>
            <a:r>
              <a:rPr sz="1600" spc="100" dirty="0">
                <a:solidFill>
                  <a:srgbClr val="1F4E79"/>
                </a:solidFill>
                <a:latin typeface="Trebuchet MS"/>
                <a:cs typeface="Trebuchet MS"/>
              </a:rPr>
              <a:t>se</a:t>
            </a:r>
            <a:r>
              <a:rPr sz="1600" spc="85" dirty="0">
                <a:solidFill>
                  <a:srgbClr val="1F4E79"/>
                </a:solidFill>
                <a:latin typeface="Trebuchet MS"/>
                <a:cs typeface="Trebuchet MS"/>
              </a:rPr>
              <a:t>be</a:t>
            </a:r>
            <a:r>
              <a:rPr sz="1600" spc="70" dirty="0">
                <a:solidFill>
                  <a:srgbClr val="1F4E79"/>
                </a:solidFill>
                <a:latin typeface="Trebuchet MS"/>
                <a:cs typeface="Trebuchet MS"/>
              </a:rPr>
              <a:t>lumn</a:t>
            </a:r>
            <a:r>
              <a:rPr sz="1600" spc="55" dirty="0">
                <a:solidFill>
                  <a:srgbClr val="1F4E79"/>
                </a:solidFill>
                <a:latin typeface="Trebuchet MS"/>
                <a:cs typeface="Trebuchet MS"/>
              </a:rPr>
              <a:t>y</a:t>
            </a:r>
            <a:r>
              <a:rPr sz="1600" spc="40" dirty="0">
                <a:solidFill>
                  <a:srgbClr val="1F4E79"/>
                </a:solidFill>
                <a:latin typeface="Trebuchet MS"/>
                <a:cs typeface="Trebuchet MS"/>
              </a:rPr>
              <a:t>a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048698" name="object 9"/>
          <p:cNvSpPr txBox="1"/>
          <p:nvPr/>
        </p:nvSpPr>
        <p:spPr>
          <a:xfrm>
            <a:off x="153415" y="4975352"/>
            <a:ext cx="249174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 MT"/>
                <a:cs typeface="Arial MT"/>
              </a:rPr>
              <a:t>Sumber:</a:t>
            </a:r>
            <a:r>
              <a:rPr sz="750" spc="-3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Laporan</a:t>
            </a:r>
            <a:r>
              <a:rPr sz="750" spc="-4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Evaluasi</a:t>
            </a:r>
            <a:r>
              <a:rPr sz="750" spc="-4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PIS-PK</a:t>
            </a:r>
            <a:r>
              <a:rPr sz="750" spc="-1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tahun</a:t>
            </a:r>
            <a:r>
              <a:rPr sz="750" spc="-2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2021</a:t>
            </a:r>
            <a:r>
              <a:rPr sz="750" spc="-2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dari</a:t>
            </a:r>
            <a:r>
              <a:rPr sz="750" spc="-1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daerah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048699" name="object 10"/>
          <p:cNvSpPr txBox="1">
            <a:spLocks noGrp="1"/>
          </p:cNvSpPr>
          <p:nvPr>
            <p:ph type="title"/>
          </p:nvPr>
        </p:nvSpPr>
        <p:spPr>
          <a:xfrm>
            <a:off x="2465323" y="176225"/>
            <a:ext cx="41421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10" dirty="0">
                <a:solidFill>
                  <a:srgbClr val="004F83"/>
                </a:solidFill>
                <a:latin typeface="Verdana"/>
                <a:cs typeface="Verdana"/>
              </a:rPr>
              <a:t>Sebaran</a:t>
            </a:r>
            <a:r>
              <a:rPr sz="3200" spc="-195" dirty="0">
                <a:solidFill>
                  <a:srgbClr val="004F83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F9B403"/>
                </a:solidFill>
                <a:latin typeface="Verdana"/>
                <a:cs typeface="Verdana"/>
              </a:rPr>
              <a:t>Pelaporan</a:t>
            </a:r>
            <a:endParaRPr sz="3200">
              <a:latin typeface="Verdana"/>
              <a:cs typeface="Verdana"/>
            </a:endParaRPr>
          </a:p>
        </p:txBody>
      </p:sp>
      <p:graphicFrame>
        <p:nvGraphicFramePr>
          <p:cNvPr id="4194306" name="object 11"/>
          <p:cNvGraphicFramePr>
            <a:graphicFrameLocks noGrp="1"/>
          </p:cNvGraphicFramePr>
          <p:nvPr/>
        </p:nvGraphicFramePr>
        <p:xfrm>
          <a:off x="609600" y="2677668"/>
          <a:ext cx="5867399" cy="1460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3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02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350" spc="20" dirty="0">
                          <a:latin typeface="Trebuchet MS"/>
                          <a:cs typeface="Trebuchet MS"/>
                        </a:rPr>
                        <a:t>Tingkat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350" b="1" dirty="0">
                          <a:latin typeface="Trebuchet MS"/>
                          <a:cs typeface="Trebuchet MS"/>
                        </a:rPr>
                        <a:t>Lap</a:t>
                      </a:r>
                      <a:r>
                        <a:rPr sz="135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350" b="1" dirty="0">
                          <a:latin typeface="Trebuchet MS"/>
                          <a:cs typeface="Trebuchet MS"/>
                        </a:rPr>
                        <a:t>ran</a:t>
                      </a:r>
                      <a:r>
                        <a:rPr sz="1350" b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b="1" dirty="0">
                          <a:latin typeface="Trebuchet MS"/>
                          <a:cs typeface="Trebuchet MS"/>
                        </a:rPr>
                        <a:t>2020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350" b="1" dirty="0">
                          <a:latin typeface="Trebuchet MS"/>
                          <a:cs typeface="Trebuchet MS"/>
                        </a:rPr>
                        <a:t>Lap</a:t>
                      </a:r>
                      <a:r>
                        <a:rPr sz="135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350" b="1" dirty="0">
                          <a:latin typeface="Trebuchet MS"/>
                          <a:cs typeface="Trebuchet MS"/>
                        </a:rPr>
                        <a:t>ran</a:t>
                      </a:r>
                      <a:r>
                        <a:rPr sz="1350" b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b="1" dirty="0">
                          <a:latin typeface="Trebuchet MS"/>
                          <a:cs typeface="Trebuchet MS"/>
                        </a:rPr>
                        <a:t>2021</a:t>
                      </a:r>
                      <a:endParaRPr sz="1350" dirty="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9E9E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9E9E9E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350" dirty="0" err="1">
                          <a:latin typeface="Trebuchet MS"/>
                          <a:cs typeface="Trebuchet MS"/>
                        </a:rPr>
                        <a:t>Laporan</a:t>
                      </a:r>
                      <a:r>
                        <a:rPr lang="en-US" sz="1350" dirty="0">
                          <a:latin typeface="Trebuchet MS"/>
                          <a:cs typeface="Trebuchet MS"/>
                        </a:rPr>
                        <a:t> Tri </a:t>
                      </a:r>
                      <a:r>
                        <a:rPr lang="en-US" sz="1350" dirty="0" err="1">
                          <a:latin typeface="Trebuchet MS"/>
                          <a:cs typeface="Trebuchet MS"/>
                        </a:rPr>
                        <a:t>Wulan</a:t>
                      </a:r>
                      <a:r>
                        <a:rPr lang="en-US" sz="1350" dirty="0">
                          <a:latin typeface="Trebuchet MS"/>
                          <a:cs typeface="Trebuchet MS"/>
                        </a:rPr>
                        <a:t> I Th 2022</a:t>
                      </a:r>
                      <a:endParaRPr sz="1350" dirty="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50" b="1" spc="60" dirty="0">
                          <a:latin typeface="Trebuchet MS"/>
                          <a:cs typeface="Trebuchet MS"/>
                        </a:rPr>
                        <a:t>Puskesmas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350" spc="-10" dirty="0">
                          <a:latin typeface="Trebuchet MS"/>
                          <a:cs typeface="Trebuchet MS"/>
                        </a:rPr>
                        <a:t>21</a:t>
                      </a:r>
                      <a:r>
                        <a:rPr sz="135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5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lang="en-US" sz="1350" spc="-10" dirty="0">
                          <a:latin typeface="Trebuchet MS"/>
                          <a:cs typeface="Trebuchet MS"/>
                        </a:rPr>
                        <a:t>100</a:t>
                      </a:r>
                      <a:r>
                        <a:rPr sz="1350" dirty="0">
                          <a:latin typeface="Trebuchet MS"/>
                          <a:cs typeface="Trebuchet MS"/>
                        </a:rPr>
                        <a:t>%)</a:t>
                      </a:r>
                    </a:p>
                  </a:txBody>
                  <a:tcPr marL="0" marR="0" marT="400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350" spc="-70" dirty="0">
                          <a:latin typeface="Trebuchet MS"/>
                          <a:cs typeface="Trebuchet MS"/>
                        </a:rPr>
                        <a:t>21</a:t>
                      </a:r>
                      <a:r>
                        <a:rPr sz="135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lang="en-US" sz="1350" spc="-10" dirty="0">
                          <a:latin typeface="Trebuchet MS"/>
                          <a:cs typeface="Trebuchet MS"/>
                        </a:rPr>
                        <a:t>100</a:t>
                      </a:r>
                      <a:r>
                        <a:rPr sz="1350" dirty="0">
                          <a:latin typeface="Trebuchet MS"/>
                          <a:cs typeface="Trebuchet MS"/>
                        </a:rPr>
                        <a:t>%)</a:t>
                      </a:r>
                    </a:p>
                  </a:txBody>
                  <a:tcPr marL="0" marR="0" marT="400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9E9E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9E9E9E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350" dirty="0">
                          <a:latin typeface="Trebuchet MS"/>
                          <a:cs typeface="Trebuchet MS"/>
                        </a:rPr>
                        <a:t>21 (100%)</a:t>
                      </a:r>
                      <a:endParaRPr sz="1350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9E9E9E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5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pic>
        <p:nvPicPr>
          <p:cNvPr id="2097226" name="object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5450" cy="979932"/>
          </a:xfrm>
          <a:prstGeom prst="rect">
            <a:avLst/>
          </a:prstGeom>
        </p:spPr>
      </p:pic>
      <p:pic>
        <p:nvPicPr>
          <p:cNvPr id="2097227" name="object 4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8176" y="0"/>
            <a:ext cx="15240" cy="1114043"/>
          </a:xfrm>
          <a:prstGeom prst="rect">
            <a:avLst/>
          </a:prstGeom>
        </p:spPr>
      </p:pic>
      <p:sp>
        <p:nvSpPr>
          <p:cNvPr id="1048700" name="object 5"/>
          <p:cNvSpPr/>
          <p:nvPr/>
        </p:nvSpPr>
        <p:spPr>
          <a:xfrm>
            <a:off x="100584" y="0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1" y="66014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01" name="object 6"/>
          <p:cNvSpPr txBox="1">
            <a:spLocks noGrp="1"/>
          </p:cNvSpPr>
          <p:nvPr>
            <p:ph type="title"/>
          </p:nvPr>
        </p:nvSpPr>
        <p:spPr>
          <a:xfrm>
            <a:off x="952906" y="95199"/>
            <a:ext cx="7961630" cy="46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solidFill>
                  <a:srgbClr val="313366"/>
                </a:solidFill>
                <a:latin typeface="Verdana"/>
                <a:cs typeface="Verdana"/>
              </a:rPr>
              <a:t>Capaian</a:t>
            </a:r>
            <a:r>
              <a:rPr sz="1400" spc="-10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313366"/>
                </a:solidFill>
                <a:latin typeface="Verdana"/>
                <a:cs typeface="Verdana"/>
              </a:rPr>
              <a:t>Kunjungan</a:t>
            </a:r>
            <a:r>
              <a:rPr sz="1400" spc="-9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313366"/>
                </a:solidFill>
                <a:latin typeface="Verdana"/>
                <a:cs typeface="Verdana"/>
              </a:rPr>
              <a:t>Keluarga</a:t>
            </a:r>
            <a:r>
              <a:rPr sz="1400" spc="-9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1F4E79"/>
                </a:solidFill>
                <a:latin typeface="Verdana"/>
                <a:cs typeface="Verdana"/>
              </a:rPr>
              <a:t>Tingkat</a:t>
            </a:r>
            <a:r>
              <a:rPr sz="1400" spc="-90" dirty="0">
                <a:solidFill>
                  <a:srgbClr val="1F4E79"/>
                </a:solidFill>
                <a:latin typeface="Verdana"/>
                <a:cs typeface="Verdana"/>
              </a:rPr>
              <a:t> </a:t>
            </a:r>
            <a:r>
              <a:rPr sz="1400" spc="-45" dirty="0" err="1">
                <a:solidFill>
                  <a:srgbClr val="1F4E79"/>
                </a:solidFill>
                <a:latin typeface="Verdana"/>
                <a:cs typeface="Verdana"/>
              </a:rPr>
              <a:t>Puskesmas</a:t>
            </a:r>
            <a:r>
              <a:rPr sz="1400" spc="-100" dirty="0">
                <a:solidFill>
                  <a:srgbClr val="1F4E79"/>
                </a:solidFill>
                <a:latin typeface="Verdana"/>
                <a:cs typeface="Verdana"/>
              </a:rPr>
              <a:t> </a:t>
            </a:r>
            <a:br>
              <a:rPr lang="en-US" sz="1400" spc="-100" dirty="0">
                <a:solidFill>
                  <a:srgbClr val="1F4E79"/>
                </a:solidFill>
                <a:latin typeface="Verdana"/>
                <a:cs typeface="Verdana"/>
              </a:rPr>
            </a:br>
            <a:r>
              <a:rPr lang="en-ID" sz="1400" spc="-45" dirty="0">
                <a:solidFill>
                  <a:srgbClr val="FFC000"/>
                </a:solidFill>
                <a:latin typeface="Verdana"/>
                <a:cs typeface="Verdana"/>
              </a:rPr>
              <a:t>S</a:t>
            </a:r>
            <a:r>
              <a:rPr sz="1400" spc="-45" dirty="0" err="1">
                <a:solidFill>
                  <a:srgbClr val="FFC000"/>
                </a:solidFill>
                <a:latin typeface="Verdana"/>
                <a:cs typeface="Verdana"/>
              </a:rPr>
              <a:t>ebagian</a:t>
            </a:r>
            <a:r>
              <a:rPr lang="en-US" sz="1400" spc="-45" dirty="0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sz="1400" spc="-35" dirty="0" err="1">
                <a:solidFill>
                  <a:srgbClr val="FFC000"/>
                </a:solidFill>
                <a:latin typeface="Verdana"/>
                <a:cs typeface="Verdana"/>
              </a:rPr>
              <a:t>belum</a:t>
            </a:r>
            <a:r>
              <a:rPr sz="1400" spc="-114" dirty="0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sz="1400" i="1" spc="-15" dirty="0">
                <a:solidFill>
                  <a:srgbClr val="FFC000"/>
                </a:solidFill>
                <a:latin typeface="Verdana"/>
                <a:cs typeface="Verdana"/>
              </a:rPr>
              <a:t>total</a:t>
            </a:r>
            <a:r>
              <a:rPr sz="1400" i="1" spc="-120" dirty="0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sz="1400" i="1" spc="-30" dirty="0">
                <a:solidFill>
                  <a:srgbClr val="FFC000"/>
                </a:solidFill>
                <a:latin typeface="Verdana"/>
                <a:cs typeface="Verdana"/>
              </a:rPr>
              <a:t>coverage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048702" name="object 14"/>
          <p:cNvSpPr/>
          <p:nvPr/>
        </p:nvSpPr>
        <p:spPr>
          <a:xfrm>
            <a:off x="454151" y="368655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195" y="0"/>
                </a:moveTo>
                <a:lnTo>
                  <a:pt x="0" y="0"/>
                </a:lnTo>
                <a:lnTo>
                  <a:pt x="0" y="44196"/>
                </a:lnTo>
                <a:lnTo>
                  <a:pt x="44195" y="44196"/>
                </a:lnTo>
                <a:lnTo>
                  <a:pt x="44195" y="0"/>
                </a:lnTo>
                <a:close/>
              </a:path>
            </a:pathLst>
          </a:custGeom>
          <a:solidFill>
            <a:srgbClr val="004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03" name="object 21"/>
          <p:cNvSpPr txBox="1"/>
          <p:nvPr/>
        </p:nvSpPr>
        <p:spPr>
          <a:xfrm>
            <a:off x="2861436" y="4504348"/>
            <a:ext cx="25844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latin typeface="Trebuchet MS"/>
                <a:cs typeface="Trebuchet MS"/>
              </a:rPr>
              <a:t>P</a:t>
            </a:r>
            <a:r>
              <a:rPr sz="1200" spc="15" dirty="0">
                <a:latin typeface="Trebuchet MS"/>
                <a:cs typeface="Trebuchet MS"/>
              </a:rPr>
              <a:t>er</a:t>
            </a:r>
            <a:r>
              <a:rPr sz="1200" spc="10" dirty="0">
                <a:latin typeface="Trebuchet MS"/>
                <a:cs typeface="Trebuchet MS"/>
              </a:rPr>
              <a:t>h</a:t>
            </a:r>
            <a:r>
              <a:rPr sz="1200" spc="-65" dirty="0">
                <a:latin typeface="Trebuchet MS"/>
                <a:cs typeface="Trebuchet MS"/>
              </a:rPr>
              <a:t>i</a:t>
            </a:r>
            <a:r>
              <a:rPr sz="1200" spc="-85" dirty="0">
                <a:latin typeface="Trebuchet MS"/>
                <a:cs typeface="Trebuchet MS"/>
              </a:rPr>
              <a:t>t</a:t>
            </a:r>
            <a:r>
              <a:rPr sz="1200" spc="45" dirty="0">
                <a:latin typeface="Trebuchet MS"/>
                <a:cs typeface="Trebuchet MS"/>
              </a:rPr>
              <a:t>u</a:t>
            </a:r>
            <a:r>
              <a:rPr sz="1200" spc="40" dirty="0">
                <a:latin typeface="Trebuchet MS"/>
                <a:cs typeface="Trebuchet MS"/>
              </a:rPr>
              <a:t>n</a:t>
            </a:r>
            <a:r>
              <a:rPr sz="1200" spc="80" dirty="0">
                <a:latin typeface="Trebuchet MS"/>
                <a:cs typeface="Trebuchet MS"/>
              </a:rPr>
              <a:t>ga</a:t>
            </a:r>
            <a:r>
              <a:rPr sz="1200" spc="45" dirty="0">
                <a:latin typeface="Trebuchet MS"/>
                <a:cs typeface="Trebuchet MS"/>
              </a:rPr>
              <a:t>n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pe</a:t>
            </a:r>
            <a:r>
              <a:rPr sz="1200" spc="20" dirty="0">
                <a:latin typeface="Trebuchet MS"/>
                <a:cs typeface="Trebuchet MS"/>
              </a:rPr>
              <a:t>r</a:t>
            </a:r>
            <a:r>
              <a:rPr sz="1200" spc="15" dirty="0">
                <a:latin typeface="Trebuchet MS"/>
                <a:cs typeface="Trebuchet MS"/>
              </a:rPr>
              <a:t>s</a:t>
            </a:r>
            <a:r>
              <a:rPr sz="1200" spc="10" dirty="0">
                <a:latin typeface="Trebuchet MS"/>
                <a:cs typeface="Trebuchet MS"/>
              </a:rPr>
              <a:t>ent</a:t>
            </a:r>
            <a:r>
              <a:rPr sz="1200" spc="15" dirty="0">
                <a:latin typeface="Trebuchet MS"/>
                <a:cs typeface="Trebuchet MS"/>
              </a:rPr>
              <a:t>a</a:t>
            </a:r>
            <a:r>
              <a:rPr sz="1200" spc="90" dirty="0">
                <a:latin typeface="Trebuchet MS"/>
                <a:cs typeface="Trebuchet MS"/>
              </a:rPr>
              <a:t>s</a:t>
            </a:r>
            <a:r>
              <a:rPr sz="1200" spc="50" dirty="0">
                <a:latin typeface="Trebuchet MS"/>
                <a:cs typeface="Trebuchet MS"/>
              </a:rPr>
              <a:t>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40" dirty="0">
                <a:latin typeface="Trebuchet MS"/>
                <a:cs typeface="Trebuchet MS"/>
              </a:rPr>
              <a:t>k</a:t>
            </a:r>
            <a:r>
              <a:rPr sz="1200" spc="35" dirty="0">
                <a:latin typeface="Trebuchet MS"/>
                <a:cs typeface="Trebuchet MS"/>
              </a:rPr>
              <a:t>u</a:t>
            </a:r>
            <a:r>
              <a:rPr sz="1200" spc="40" dirty="0">
                <a:latin typeface="Trebuchet MS"/>
                <a:cs typeface="Trebuchet MS"/>
              </a:rPr>
              <a:t>n</a:t>
            </a:r>
            <a:r>
              <a:rPr sz="1200" spc="-170" dirty="0">
                <a:latin typeface="Trebuchet MS"/>
                <a:cs typeface="Trebuchet MS"/>
              </a:rPr>
              <a:t>j</a:t>
            </a:r>
            <a:r>
              <a:rPr sz="1200" spc="45" dirty="0">
                <a:latin typeface="Trebuchet MS"/>
                <a:cs typeface="Trebuchet MS"/>
              </a:rPr>
              <a:t>u</a:t>
            </a:r>
            <a:r>
              <a:rPr sz="1200" spc="40" dirty="0">
                <a:latin typeface="Trebuchet MS"/>
                <a:cs typeface="Trebuchet MS"/>
              </a:rPr>
              <a:t>n</a:t>
            </a:r>
            <a:r>
              <a:rPr sz="1200" spc="80" dirty="0">
                <a:latin typeface="Trebuchet MS"/>
                <a:cs typeface="Trebuchet MS"/>
              </a:rPr>
              <a:t>ga</a:t>
            </a:r>
            <a:r>
              <a:rPr sz="1200" spc="45" dirty="0">
                <a:latin typeface="Trebuchet MS"/>
                <a:cs typeface="Trebuchet MS"/>
              </a:rPr>
              <a:t>n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=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048704" name="object 22"/>
          <p:cNvSpPr txBox="1"/>
          <p:nvPr/>
        </p:nvSpPr>
        <p:spPr>
          <a:xfrm>
            <a:off x="5141039" y="4412908"/>
            <a:ext cx="22796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u="sng" spc="-1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j</a:t>
            </a:r>
            <a:r>
              <a:rPr sz="120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</a:t>
            </a:r>
            <a:r>
              <a:rPr sz="1200" u="sng" spc="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mla</a:t>
            </a:r>
            <a:r>
              <a:rPr sz="1200" u="sng" spc="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</a:t>
            </a:r>
            <a:r>
              <a:rPr sz="120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u="sng" spc="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KK</a:t>
            </a:r>
            <a:r>
              <a:rPr sz="1200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u="sng" spc="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ya</a:t>
            </a:r>
            <a:r>
              <a:rPr sz="1200" u="sng" spc="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</a:t>
            </a:r>
            <a:r>
              <a:rPr sz="1200" u="sng" spc="1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</a:t>
            </a:r>
            <a:r>
              <a:rPr sz="1200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t</a:t>
            </a:r>
            <a:r>
              <a:rPr sz="1200" u="sng" spc="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la</a:t>
            </a:r>
            <a:r>
              <a:rPr sz="1200" u="sng" spc="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</a:t>
            </a:r>
            <a:r>
              <a:rPr sz="1200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u="sng" spc="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dik</a:t>
            </a:r>
            <a:r>
              <a:rPr sz="1200" u="sng" spc="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</a:t>
            </a:r>
            <a:r>
              <a:rPr sz="1200" u="sng" spc="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</a:t>
            </a:r>
            <a:r>
              <a:rPr sz="1200" u="sng" spc="-1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j</a:t>
            </a:r>
            <a:r>
              <a:rPr sz="120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</a:t>
            </a:r>
            <a:r>
              <a:rPr sz="1200" u="sng" spc="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</a:t>
            </a:r>
            <a:r>
              <a:rPr sz="1200" u="sng" spc="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gi </a:t>
            </a:r>
            <a:r>
              <a:rPr sz="1200" spc="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jumlah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80" dirty="0">
                <a:latin typeface="Trebuchet MS"/>
                <a:cs typeface="Trebuchet MS"/>
              </a:rPr>
              <a:t>KK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di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15" dirty="0">
                <a:latin typeface="Trebuchet MS"/>
                <a:cs typeface="Trebuchet MS"/>
              </a:rPr>
              <a:t>wilayah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kerja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048705" name="object 20"/>
          <p:cNvSpPr txBox="1"/>
          <p:nvPr/>
        </p:nvSpPr>
        <p:spPr>
          <a:xfrm>
            <a:off x="117600" y="4686251"/>
            <a:ext cx="4036061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 MT"/>
                <a:cs typeface="Arial MT"/>
              </a:rPr>
              <a:t>Sumber:</a:t>
            </a:r>
            <a:r>
              <a:rPr sz="1200" b="1" spc="-35" dirty="0">
                <a:latin typeface="Arial MT"/>
                <a:cs typeface="Arial MT"/>
              </a:rPr>
              <a:t> </a:t>
            </a:r>
            <a:r>
              <a:rPr sz="1200" b="1" dirty="0">
                <a:latin typeface="Arial MT"/>
                <a:cs typeface="Arial MT"/>
              </a:rPr>
              <a:t>Laporan</a:t>
            </a:r>
            <a:r>
              <a:rPr sz="1200" b="1" spc="-45" dirty="0">
                <a:latin typeface="Arial MT"/>
                <a:cs typeface="Arial MT"/>
              </a:rPr>
              <a:t> </a:t>
            </a:r>
            <a:r>
              <a:rPr sz="1200" b="1" dirty="0">
                <a:latin typeface="Arial MT"/>
                <a:cs typeface="Arial MT"/>
              </a:rPr>
              <a:t>Evaluasi</a:t>
            </a:r>
            <a:r>
              <a:rPr sz="1200" b="1" spc="-40" dirty="0">
                <a:latin typeface="Arial MT"/>
                <a:cs typeface="Arial MT"/>
              </a:rPr>
              <a:t> </a:t>
            </a:r>
            <a:r>
              <a:rPr sz="1200" b="1" dirty="0">
                <a:latin typeface="Arial MT"/>
                <a:cs typeface="Arial MT"/>
              </a:rPr>
              <a:t>PIS-PK</a:t>
            </a:r>
            <a:r>
              <a:rPr sz="1200" b="1" spc="-10" dirty="0">
                <a:latin typeface="Arial MT"/>
                <a:cs typeface="Arial MT"/>
              </a:rPr>
              <a:t> </a:t>
            </a:r>
            <a:r>
              <a:rPr sz="1200" b="1" dirty="0">
                <a:latin typeface="Arial MT"/>
                <a:cs typeface="Arial MT"/>
              </a:rPr>
              <a:t>tahun</a:t>
            </a:r>
            <a:r>
              <a:rPr sz="1200" b="1" spc="-25" dirty="0">
                <a:latin typeface="Arial MT"/>
                <a:cs typeface="Arial MT"/>
              </a:rPr>
              <a:t> </a:t>
            </a:r>
            <a:r>
              <a:rPr sz="1200" b="1" dirty="0">
                <a:latin typeface="Arial MT"/>
                <a:cs typeface="Arial MT"/>
              </a:rPr>
              <a:t>2021</a:t>
            </a:r>
            <a:r>
              <a:rPr sz="1200" b="1" spc="-25" dirty="0">
                <a:latin typeface="Arial MT"/>
                <a:cs typeface="Arial MT"/>
              </a:rPr>
              <a:t> </a:t>
            </a:r>
            <a:r>
              <a:rPr lang="en-US" sz="1200" b="1" spc="-25" dirty="0" err="1">
                <a:latin typeface="Arial MT"/>
                <a:cs typeface="Arial MT"/>
              </a:rPr>
              <a:t>Puskesmas</a:t>
            </a:r>
            <a:r>
              <a:rPr lang="en-US" sz="1200" b="1" spc="-25" dirty="0">
                <a:latin typeface="Arial MT"/>
                <a:cs typeface="Arial MT"/>
              </a:rPr>
              <a:t> di </a:t>
            </a:r>
            <a:r>
              <a:rPr lang="en-US" sz="1200" b="1" spc="-25" dirty="0" err="1">
                <a:latin typeface="Arial MT"/>
                <a:cs typeface="Arial MT"/>
              </a:rPr>
              <a:t>Kab</a:t>
            </a:r>
            <a:r>
              <a:rPr lang="en-US" sz="1200" b="1" spc="-25" dirty="0">
                <a:latin typeface="Arial MT"/>
                <a:cs typeface="Arial MT"/>
              </a:rPr>
              <a:t> </a:t>
            </a:r>
            <a:r>
              <a:rPr lang="en-US" sz="1200" b="1" spc="-25" dirty="0" err="1">
                <a:latin typeface="Arial MT"/>
                <a:cs typeface="Arial MT"/>
              </a:rPr>
              <a:t>Karanganyar</a:t>
            </a:r>
            <a:endParaRPr sz="1200" b="1" dirty="0">
              <a:latin typeface="Arial MT"/>
              <a:cs typeface="Arial MT"/>
            </a:endParaRPr>
          </a:p>
        </p:txBody>
      </p:sp>
      <p:graphicFrame>
        <p:nvGraphicFramePr>
          <p:cNvPr id="4194307" name="Bagan 11"/>
          <p:cNvGraphicFramePr>
            <a:graphicFrameLocks/>
          </p:cNvGraphicFramePr>
          <p:nvPr/>
        </p:nvGraphicFramePr>
        <p:xfrm>
          <a:off x="188041" y="514351"/>
          <a:ext cx="8501807" cy="390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8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pic>
        <p:nvPicPr>
          <p:cNvPr id="2097229" name="object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5450" cy="979932"/>
          </a:xfrm>
          <a:prstGeom prst="rect">
            <a:avLst/>
          </a:prstGeom>
        </p:spPr>
      </p:pic>
      <p:pic>
        <p:nvPicPr>
          <p:cNvPr id="2097230" name="object 4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8176" y="0"/>
            <a:ext cx="15240" cy="1114043"/>
          </a:xfrm>
          <a:prstGeom prst="rect">
            <a:avLst/>
          </a:prstGeom>
        </p:spPr>
      </p:pic>
      <p:sp>
        <p:nvSpPr>
          <p:cNvPr id="1048706" name="object 5"/>
          <p:cNvSpPr/>
          <p:nvPr/>
        </p:nvSpPr>
        <p:spPr>
          <a:xfrm>
            <a:off x="100584" y="0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1" y="66014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048707" name="object 20"/>
          <p:cNvSpPr txBox="1"/>
          <p:nvPr/>
        </p:nvSpPr>
        <p:spPr>
          <a:xfrm>
            <a:off x="152400" y="4578368"/>
            <a:ext cx="4036061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 MT"/>
                <a:cs typeface="Arial MT"/>
              </a:rPr>
              <a:t>Sumber:</a:t>
            </a:r>
            <a:r>
              <a:rPr sz="1200" b="1" spc="-35" dirty="0">
                <a:latin typeface="Arial MT"/>
                <a:cs typeface="Arial MT"/>
              </a:rPr>
              <a:t> </a:t>
            </a:r>
            <a:r>
              <a:rPr sz="1200" b="1" dirty="0">
                <a:latin typeface="Arial MT"/>
                <a:cs typeface="Arial MT"/>
              </a:rPr>
              <a:t>Laporan</a:t>
            </a:r>
            <a:r>
              <a:rPr sz="1200" b="1" spc="-45" dirty="0">
                <a:latin typeface="Arial MT"/>
                <a:cs typeface="Arial MT"/>
              </a:rPr>
              <a:t> </a:t>
            </a:r>
            <a:r>
              <a:rPr sz="1200" b="1" dirty="0">
                <a:latin typeface="Arial MT"/>
                <a:cs typeface="Arial MT"/>
              </a:rPr>
              <a:t>Evaluasi</a:t>
            </a:r>
            <a:r>
              <a:rPr sz="1200" b="1" spc="-40" dirty="0">
                <a:latin typeface="Arial MT"/>
                <a:cs typeface="Arial MT"/>
              </a:rPr>
              <a:t> </a:t>
            </a:r>
            <a:r>
              <a:rPr sz="1200" b="1" dirty="0">
                <a:latin typeface="Arial MT"/>
                <a:cs typeface="Arial MT"/>
              </a:rPr>
              <a:t>PIS-PK</a:t>
            </a:r>
            <a:r>
              <a:rPr sz="1200" b="1" spc="-10" dirty="0">
                <a:latin typeface="Arial MT"/>
                <a:cs typeface="Arial MT"/>
              </a:rPr>
              <a:t> </a:t>
            </a:r>
            <a:r>
              <a:rPr sz="1200" b="1" dirty="0">
                <a:latin typeface="Arial MT"/>
                <a:cs typeface="Arial MT"/>
              </a:rPr>
              <a:t>tahun</a:t>
            </a:r>
            <a:r>
              <a:rPr sz="1200" b="1" spc="-25" dirty="0">
                <a:latin typeface="Arial MT"/>
                <a:cs typeface="Arial MT"/>
              </a:rPr>
              <a:t> </a:t>
            </a:r>
            <a:r>
              <a:rPr sz="1200" b="1" dirty="0">
                <a:latin typeface="Arial MT"/>
                <a:cs typeface="Arial MT"/>
              </a:rPr>
              <a:t>2021</a:t>
            </a:r>
            <a:r>
              <a:rPr sz="1200" b="1" spc="-25" dirty="0">
                <a:latin typeface="Arial MT"/>
                <a:cs typeface="Arial MT"/>
              </a:rPr>
              <a:t> </a:t>
            </a:r>
            <a:r>
              <a:rPr lang="en-US" sz="1200" b="1" spc="-25" dirty="0" err="1">
                <a:latin typeface="Arial MT"/>
                <a:cs typeface="Arial MT"/>
              </a:rPr>
              <a:t>Puskesmas</a:t>
            </a:r>
            <a:r>
              <a:rPr lang="en-US" sz="1200" b="1" spc="-25" dirty="0">
                <a:latin typeface="Arial MT"/>
                <a:cs typeface="Arial MT"/>
              </a:rPr>
              <a:t> di </a:t>
            </a:r>
            <a:r>
              <a:rPr lang="en-US" sz="1200" b="1" spc="-25" dirty="0" err="1">
                <a:latin typeface="Arial MT"/>
                <a:cs typeface="Arial MT"/>
              </a:rPr>
              <a:t>Kab</a:t>
            </a:r>
            <a:r>
              <a:rPr lang="en-US" sz="1200" b="1" spc="-25" dirty="0">
                <a:latin typeface="Arial MT"/>
                <a:cs typeface="Arial MT"/>
              </a:rPr>
              <a:t> </a:t>
            </a:r>
            <a:r>
              <a:rPr lang="en-US" sz="1200" b="1" spc="-25" dirty="0" err="1">
                <a:latin typeface="Arial MT"/>
                <a:cs typeface="Arial MT"/>
              </a:rPr>
              <a:t>Karanganyar</a:t>
            </a:r>
            <a:endParaRPr sz="1200" b="1" dirty="0">
              <a:latin typeface="Arial MT"/>
              <a:cs typeface="Arial MT"/>
            </a:endParaRPr>
          </a:p>
        </p:txBody>
      </p:sp>
      <p:sp>
        <p:nvSpPr>
          <p:cNvPr id="1048708" name="Bintang: 10 Titik 7"/>
          <p:cNvSpPr/>
          <p:nvPr/>
        </p:nvSpPr>
        <p:spPr>
          <a:xfrm>
            <a:off x="7544948" y="225997"/>
            <a:ext cx="1118616" cy="914400"/>
          </a:xfrm>
          <a:prstGeom prst="star10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TARGET 0,4 </a:t>
            </a:r>
            <a:endParaRPr lang="en-ID" sz="1400" b="1" dirty="0"/>
          </a:p>
        </p:txBody>
      </p:sp>
      <p:graphicFrame>
        <p:nvGraphicFramePr>
          <p:cNvPr id="4194308" name="Bagan 9"/>
          <p:cNvGraphicFramePr>
            <a:graphicFrameLocks/>
          </p:cNvGraphicFramePr>
          <p:nvPr/>
        </p:nvGraphicFramePr>
        <p:xfrm>
          <a:off x="465197" y="234950"/>
          <a:ext cx="7612001" cy="434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1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pic>
        <p:nvPicPr>
          <p:cNvPr id="2097232" name="object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5450" cy="979932"/>
          </a:xfrm>
          <a:prstGeom prst="rect">
            <a:avLst/>
          </a:prstGeom>
        </p:spPr>
      </p:pic>
      <p:pic>
        <p:nvPicPr>
          <p:cNvPr id="2097233" name="object 4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8176" y="0"/>
            <a:ext cx="15240" cy="1114043"/>
          </a:xfrm>
          <a:prstGeom prst="rect">
            <a:avLst/>
          </a:prstGeom>
        </p:spPr>
      </p:pic>
      <p:sp>
        <p:nvSpPr>
          <p:cNvPr id="1048709" name="object 5"/>
          <p:cNvSpPr/>
          <p:nvPr/>
        </p:nvSpPr>
        <p:spPr>
          <a:xfrm>
            <a:off x="100584" y="0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1" y="66014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0" name="object 14"/>
          <p:cNvSpPr/>
          <p:nvPr/>
        </p:nvSpPr>
        <p:spPr>
          <a:xfrm>
            <a:off x="454151" y="368655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195" y="0"/>
                </a:moveTo>
                <a:lnTo>
                  <a:pt x="0" y="0"/>
                </a:lnTo>
                <a:lnTo>
                  <a:pt x="0" y="44196"/>
                </a:lnTo>
                <a:lnTo>
                  <a:pt x="44195" y="44196"/>
                </a:lnTo>
                <a:lnTo>
                  <a:pt x="44195" y="0"/>
                </a:lnTo>
                <a:close/>
              </a:path>
            </a:pathLst>
          </a:custGeom>
          <a:solidFill>
            <a:srgbClr val="004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1" name="object 20"/>
          <p:cNvSpPr txBox="1"/>
          <p:nvPr/>
        </p:nvSpPr>
        <p:spPr>
          <a:xfrm>
            <a:off x="117600" y="4686251"/>
            <a:ext cx="4036061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solidFill>
                  <a:srgbClr val="FF0000"/>
                </a:solidFill>
                <a:latin typeface="Arial MT"/>
                <a:cs typeface="Arial MT"/>
              </a:rPr>
              <a:t>Sumber:</a:t>
            </a:r>
            <a:r>
              <a:rPr sz="1200" b="1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 MT"/>
                <a:cs typeface="Arial MT"/>
              </a:rPr>
              <a:t>Laporan</a:t>
            </a:r>
            <a:r>
              <a:rPr sz="1200" b="1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 MT"/>
                <a:cs typeface="Arial MT"/>
              </a:rPr>
              <a:t>Evaluasi</a:t>
            </a:r>
            <a:r>
              <a:rPr sz="1200" b="1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 MT"/>
                <a:cs typeface="Arial MT"/>
              </a:rPr>
              <a:t>PIS-PK</a:t>
            </a:r>
            <a:r>
              <a:rPr sz="1200" b="1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 MT"/>
                <a:cs typeface="Arial MT"/>
              </a:rPr>
              <a:t>tahun</a:t>
            </a:r>
            <a:r>
              <a:rPr sz="1200" b="1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 MT"/>
                <a:cs typeface="Arial MT"/>
              </a:rPr>
              <a:t>2021</a:t>
            </a:r>
            <a:r>
              <a:rPr sz="1200" b="1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sz="1200" b="1" spc="-25" dirty="0" err="1">
                <a:solidFill>
                  <a:srgbClr val="FF0000"/>
                </a:solidFill>
                <a:latin typeface="Arial MT"/>
                <a:cs typeface="Arial MT"/>
              </a:rPr>
              <a:t>Puskesmas</a:t>
            </a:r>
            <a:r>
              <a:rPr lang="en-US" sz="1200" b="1" spc="-25" dirty="0">
                <a:solidFill>
                  <a:srgbClr val="FF0000"/>
                </a:solidFill>
                <a:latin typeface="Arial MT"/>
                <a:cs typeface="Arial MT"/>
              </a:rPr>
              <a:t> di </a:t>
            </a:r>
            <a:r>
              <a:rPr lang="en-US" sz="1200" b="1" spc="-25" dirty="0" err="1">
                <a:solidFill>
                  <a:srgbClr val="FF0000"/>
                </a:solidFill>
                <a:latin typeface="Arial MT"/>
                <a:cs typeface="Arial MT"/>
              </a:rPr>
              <a:t>Kab</a:t>
            </a:r>
            <a:r>
              <a:rPr lang="en-US" sz="1200" b="1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sz="1200" b="1" spc="-25" dirty="0" err="1">
                <a:solidFill>
                  <a:srgbClr val="FF0000"/>
                </a:solidFill>
                <a:latin typeface="Arial MT"/>
                <a:cs typeface="Arial MT"/>
              </a:rPr>
              <a:t>Karanganyar</a:t>
            </a:r>
            <a:endParaRPr sz="1200" b="1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  <p:graphicFrame>
        <p:nvGraphicFramePr>
          <p:cNvPr id="4194309" name="Bagan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6535"/>
              </p:ext>
            </p:extLst>
          </p:nvPr>
        </p:nvGraphicFramePr>
        <p:xfrm>
          <a:off x="865449" y="209550"/>
          <a:ext cx="7824399" cy="428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4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pic>
        <p:nvPicPr>
          <p:cNvPr id="2097235" name="object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5450" cy="979932"/>
          </a:xfrm>
          <a:prstGeom prst="rect">
            <a:avLst/>
          </a:prstGeom>
        </p:spPr>
      </p:pic>
      <p:pic>
        <p:nvPicPr>
          <p:cNvPr id="2097236" name="object 4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8176" y="0"/>
            <a:ext cx="15240" cy="1114043"/>
          </a:xfrm>
          <a:prstGeom prst="rect">
            <a:avLst/>
          </a:prstGeom>
        </p:spPr>
      </p:pic>
      <p:sp>
        <p:nvSpPr>
          <p:cNvPr id="1048712" name="object 5"/>
          <p:cNvSpPr/>
          <p:nvPr/>
        </p:nvSpPr>
        <p:spPr>
          <a:xfrm>
            <a:off x="100584" y="0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1" y="66014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048713" name="object 6"/>
          <p:cNvSpPr txBox="1">
            <a:spLocks noGrp="1"/>
          </p:cNvSpPr>
          <p:nvPr>
            <p:ph type="title"/>
          </p:nvPr>
        </p:nvSpPr>
        <p:spPr>
          <a:xfrm>
            <a:off x="1173480" y="225997"/>
            <a:ext cx="774105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45" dirty="0" err="1">
                <a:solidFill>
                  <a:srgbClr val="313366"/>
                </a:solidFill>
                <a:latin typeface="Verdana"/>
                <a:cs typeface="Verdana"/>
              </a:rPr>
              <a:t>Indeks</a:t>
            </a:r>
            <a:r>
              <a:rPr lang="en-US" sz="1800" spc="-4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lang="en-US" sz="1800" spc="-45" dirty="0" err="1">
                <a:solidFill>
                  <a:srgbClr val="313366"/>
                </a:solidFill>
                <a:latin typeface="Verdana"/>
                <a:cs typeface="Verdana"/>
              </a:rPr>
              <a:t>Keluarga</a:t>
            </a:r>
            <a:r>
              <a:rPr lang="en-US" sz="1800" spc="-4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lang="en-US" sz="1800" spc="-45" dirty="0" err="1">
                <a:solidFill>
                  <a:srgbClr val="313366"/>
                </a:solidFill>
                <a:latin typeface="Verdana"/>
                <a:cs typeface="Verdana"/>
              </a:rPr>
              <a:t>Sehat</a:t>
            </a:r>
            <a:r>
              <a:rPr lang="en-US" sz="1800" spc="-4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lang="en-US" sz="1800" spc="-45" dirty="0" err="1">
                <a:solidFill>
                  <a:srgbClr val="313366"/>
                </a:solidFill>
                <a:latin typeface="Verdana"/>
                <a:cs typeface="Verdana"/>
              </a:rPr>
              <a:t>Kabupaten</a:t>
            </a:r>
            <a:r>
              <a:rPr lang="en-US" sz="1800" spc="-4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lang="en-US" sz="1800" spc="-45" dirty="0" err="1">
                <a:solidFill>
                  <a:srgbClr val="313366"/>
                </a:solidFill>
                <a:latin typeface="Verdana"/>
                <a:cs typeface="Verdana"/>
              </a:rPr>
              <a:t>Karanganyar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048714" name="object 20"/>
          <p:cNvSpPr txBox="1"/>
          <p:nvPr/>
        </p:nvSpPr>
        <p:spPr>
          <a:xfrm>
            <a:off x="152400" y="4578368"/>
            <a:ext cx="403606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Arial MT"/>
                <a:cs typeface="Arial MT"/>
              </a:rPr>
              <a:t>Sumber:</a:t>
            </a:r>
            <a:r>
              <a:rPr sz="1400" b="1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 MT"/>
                <a:cs typeface="Arial MT"/>
              </a:rPr>
              <a:t>Aplikasi</a:t>
            </a:r>
            <a:r>
              <a:rPr lang="en-US" sz="1400" b="1" dirty="0">
                <a:solidFill>
                  <a:srgbClr val="FF0000"/>
                </a:solidFill>
                <a:latin typeface="Arial MT"/>
                <a:cs typeface="Arial MT"/>
              </a:rPr>
              <a:t> KS </a:t>
            </a:r>
            <a:r>
              <a:rPr lang="en-US" sz="1400" b="1" dirty="0" err="1">
                <a:solidFill>
                  <a:srgbClr val="FF0000"/>
                </a:solidFill>
                <a:latin typeface="Arial MT"/>
                <a:cs typeface="Arial MT"/>
              </a:rPr>
              <a:t>Versi</a:t>
            </a:r>
            <a:r>
              <a:rPr lang="en-US" sz="1400" b="1" dirty="0">
                <a:solidFill>
                  <a:srgbClr val="FF0000"/>
                </a:solidFill>
                <a:latin typeface="Arial MT"/>
                <a:cs typeface="Arial MT"/>
              </a:rPr>
              <a:t> 2.0 per </a:t>
            </a:r>
            <a:r>
              <a:rPr lang="en-US" sz="1400" b="1" dirty="0" err="1">
                <a:solidFill>
                  <a:srgbClr val="FF0000"/>
                </a:solidFill>
                <a:latin typeface="Arial MT"/>
                <a:cs typeface="Arial MT"/>
              </a:rPr>
              <a:t>tgl</a:t>
            </a:r>
            <a:r>
              <a:rPr lang="en-US" sz="1400" b="1" dirty="0">
                <a:solidFill>
                  <a:srgbClr val="FF0000"/>
                </a:solidFill>
                <a:latin typeface="Arial MT"/>
                <a:cs typeface="Arial MT"/>
              </a:rPr>
              <a:t> 18-4-2022</a:t>
            </a:r>
            <a:endParaRPr sz="1400" b="1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  <p:sp>
        <p:nvSpPr>
          <p:cNvPr id="1048715" name="Bintang: 10 Titik 7"/>
          <p:cNvSpPr/>
          <p:nvPr/>
        </p:nvSpPr>
        <p:spPr>
          <a:xfrm>
            <a:off x="7544948" y="190486"/>
            <a:ext cx="1118616" cy="914400"/>
          </a:xfrm>
          <a:prstGeom prst="star10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TARGET 0,26 </a:t>
            </a:r>
            <a:endParaRPr lang="en-ID" sz="1400" b="1" dirty="0"/>
          </a:p>
        </p:txBody>
      </p:sp>
      <p:graphicFrame>
        <p:nvGraphicFramePr>
          <p:cNvPr id="4194310" name="Bagan 9"/>
          <p:cNvGraphicFramePr>
            <a:graphicFrameLocks/>
          </p:cNvGraphicFramePr>
          <p:nvPr/>
        </p:nvGraphicFramePr>
        <p:xfrm>
          <a:off x="228600" y="590550"/>
          <a:ext cx="8305800" cy="398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7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pic>
        <p:nvPicPr>
          <p:cNvPr id="2097238" name="object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5450" cy="979932"/>
          </a:xfrm>
          <a:prstGeom prst="rect">
            <a:avLst/>
          </a:prstGeom>
        </p:spPr>
      </p:pic>
      <p:pic>
        <p:nvPicPr>
          <p:cNvPr id="2097239" name="object 4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8176" y="0"/>
            <a:ext cx="15240" cy="1114043"/>
          </a:xfrm>
          <a:prstGeom prst="rect">
            <a:avLst/>
          </a:prstGeom>
        </p:spPr>
      </p:pic>
      <p:sp>
        <p:nvSpPr>
          <p:cNvPr id="1048716" name="object 5"/>
          <p:cNvSpPr/>
          <p:nvPr/>
        </p:nvSpPr>
        <p:spPr>
          <a:xfrm>
            <a:off x="100584" y="0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1" y="66014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048717" name="object 20"/>
          <p:cNvSpPr txBox="1"/>
          <p:nvPr/>
        </p:nvSpPr>
        <p:spPr>
          <a:xfrm>
            <a:off x="100584" y="4847833"/>
            <a:ext cx="4036061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 MT"/>
                <a:cs typeface="Arial MT"/>
              </a:rPr>
              <a:t>Sumber:</a:t>
            </a:r>
            <a:r>
              <a:rPr sz="1200" b="1" spc="-35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Aplikasi</a:t>
            </a:r>
            <a:r>
              <a:rPr lang="en-US" sz="1200" b="1" dirty="0">
                <a:latin typeface="Arial MT"/>
                <a:cs typeface="Arial MT"/>
              </a:rPr>
              <a:t> KS </a:t>
            </a:r>
            <a:r>
              <a:rPr lang="en-US" sz="1200" b="1" dirty="0" err="1">
                <a:latin typeface="Arial MT"/>
                <a:cs typeface="Arial MT"/>
              </a:rPr>
              <a:t>Versi</a:t>
            </a:r>
            <a:r>
              <a:rPr lang="en-US" sz="1200" b="1" dirty="0">
                <a:latin typeface="Arial MT"/>
                <a:cs typeface="Arial MT"/>
              </a:rPr>
              <a:t> 2.0 per 18-4-2022</a:t>
            </a:r>
            <a:endParaRPr sz="1200" b="1" dirty="0">
              <a:latin typeface="Arial MT"/>
              <a:cs typeface="Arial MT"/>
            </a:endParaRPr>
          </a:p>
        </p:txBody>
      </p:sp>
      <p:pic>
        <p:nvPicPr>
          <p:cNvPr id="2097240" name="Gambar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7536"/>
            <a:ext cx="4005581" cy="4654132"/>
          </a:xfrm>
          <a:prstGeom prst="rect">
            <a:avLst/>
          </a:prstGeom>
        </p:spPr>
      </p:pic>
      <p:pic>
        <p:nvPicPr>
          <p:cNvPr id="2097241" name="Gambar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900" y="96976"/>
            <a:ext cx="4178300" cy="4737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object 2"/>
          <p:cNvSpPr txBox="1"/>
          <p:nvPr/>
        </p:nvSpPr>
        <p:spPr>
          <a:xfrm>
            <a:off x="2105025" y="1202258"/>
            <a:ext cx="5232400" cy="171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5200" b="1" spc="-150" dirty="0">
                <a:solidFill>
                  <a:srgbClr val="313366"/>
                </a:solidFill>
                <a:latin typeface="Verdana"/>
                <a:cs typeface="Verdana"/>
              </a:rPr>
              <a:t>Review </a:t>
            </a:r>
            <a:r>
              <a:rPr sz="5200" b="1" spc="-14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5200" b="1" spc="-130" dirty="0">
                <a:solidFill>
                  <a:srgbClr val="313366"/>
                </a:solidFill>
                <a:latin typeface="Verdana"/>
                <a:cs typeface="Verdana"/>
              </a:rPr>
              <a:t>Hambatan</a:t>
            </a:r>
            <a:r>
              <a:rPr sz="5200" b="1" spc="-24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5200" b="1" spc="-85" dirty="0">
                <a:solidFill>
                  <a:srgbClr val="313366"/>
                </a:solidFill>
                <a:latin typeface="Verdana"/>
                <a:cs typeface="Verdana"/>
              </a:rPr>
              <a:t>dan  </a:t>
            </a:r>
            <a:r>
              <a:rPr sz="5200" b="1" spc="-185" dirty="0">
                <a:solidFill>
                  <a:srgbClr val="313366"/>
                </a:solidFill>
                <a:latin typeface="Verdana"/>
                <a:cs typeface="Verdana"/>
              </a:rPr>
              <a:t>Solusi</a:t>
            </a:r>
            <a:endParaRPr sz="5200">
              <a:latin typeface="Verdana"/>
              <a:cs typeface="Verdana"/>
            </a:endParaRPr>
          </a:p>
        </p:txBody>
      </p:sp>
      <p:sp>
        <p:nvSpPr>
          <p:cNvPr id="1048719" name="object 3"/>
          <p:cNvSpPr txBox="1">
            <a:spLocks noGrp="1"/>
          </p:cNvSpPr>
          <p:nvPr>
            <p:ph type="title"/>
          </p:nvPr>
        </p:nvSpPr>
        <p:spPr>
          <a:xfrm>
            <a:off x="1267205" y="644474"/>
            <a:ext cx="331470" cy="118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600" dirty="0">
                <a:solidFill>
                  <a:srgbClr val="FFC000"/>
                </a:solidFill>
              </a:rPr>
              <a:t>3</a:t>
            </a:r>
            <a:endParaRPr sz="7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object 2"/>
          <p:cNvSpPr txBox="1">
            <a:spLocks noGrp="1"/>
          </p:cNvSpPr>
          <p:nvPr>
            <p:ph type="title"/>
          </p:nvPr>
        </p:nvSpPr>
        <p:spPr>
          <a:xfrm>
            <a:off x="742594" y="60147"/>
            <a:ext cx="7366634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80" dirty="0">
                <a:solidFill>
                  <a:srgbClr val="313366"/>
                </a:solidFill>
                <a:latin typeface="Verdana"/>
                <a:cs typeface="Verdana"/>
              </a:rPr>
              <a:t>Hambatan</a:t>
            </a:r>
            <a:r>
              <a:rPr sz="3100" spc="-13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3100" spc="-55" dirty="0">
                <a:solidFill>
                  <a:srgbClr val="FABC67"/>
                </a:solidFill>
                <a:latin typeface="Verdana"/>
                <a:cs typeface="Verdana"/>
              </a:rPr>
              <a:t>Dinkes</a:t>
            </a:r>
            <a:r>
              <a:rPr sz="3100" spc="-160" dirty="0">
                <a:solidFill>
                  <a:srgbClr val="FABC67"/>
                </a:solidFill>
                <a:latin typeface="Verdana"/>
                <a:cs typeface="Verdana"/>
              </a:rPr>
              <a:t> </a:t>
            </a:r>
            <a:r>
              <a:rPr sz="3100" spc="-125" dirty="0">
                <a:solidFill>
                  <a:srgbClr val="FABC67"/>
                </a:solidFill>
                <a:latin typeface="Verdana"/>
                <a:cs typeface="Verdana"/>
              </a:rPr>
              <a:t>Kabupaten/Kota</a:t>
            </a:r>
            <a:endParaRPr sz="3100">
              <a:latin typeface="Verdana"/>
              <a:cs typeface="Verdana"/>
            </a:endParaRPr>
          </a:p>
        </p:txBody>
      </p:sp>
      <p:grpSp>
        <p:nvGrpSpPr>
          <p:cNvPr id="73" name="object 3"/>
          <p:cNvGrpSpPr/>
          <p:nvPr/>
        </p:nvGrpSpPr>
        <p:grpSpPr>
          <a:xfrm>
            <a:off x="387032" y="720788"/>
            <a:ext cx="1437640" cy="732155"/>
            <a:chOff x="387032" y="720788"/>
            <a:chExt cx="1437640" cy="732155"/>
          </a:xfrm>
        </p:grpSpPr>
        <p:sp>
          <p:nvSpPr>
            <p:cNvPr id="1048721" name="object 4"/>
            <p:cNvSpPr/>
            <p:nvPr/>
          </p:nvSpPr>
          <p:spPr>
            <a:xfrm>
              <a:off x="400050" y="733806"/>
              <a:ext cx="1411605" cy="706120"/>
            </a:xfrm>
            <a:custGeom>
              <a:avLst/>
              <a:gdLst/>
              <a:ahLst/>
              <a:cxnLst/>
              <a:rect l="l" t="t" r="r" b="b"/>
              <a:pathLst>
                <a:path w="1411605" h="706119">
                  <a:moveTo>
                    <a:pt x="1340612" y="0"/>
                  </a:moveTo>
                  <a:lnTo>
                    <a:pt x="70561" y="0"/>
                  </a:lnTo>
                  <a:lnTo>
                    <a:pt x="43098" y="5550"/>
                  </a:lnTo>
                  <a:lnTo>
                    <a:pt x="20669" y="20685"/>
                  </a:lnTo>
                  <a:lnTo>
                    <a:pt x="5545" y="43130"/>
                  </a:lnTo>
                  <a:lnTo>
                    <a:pt x="0" y="70612"/>
                  </a:lnTo>
                  <a:lnTo>
                    <a:pt x="0" y="635000"/>
                  </a:lnTo>
                  <a:lnTo>
                    <a:pt x="5545" y="662481"/>
                  </a:lnTo>
                  <a:lnTo>
                    <a:pt x="20669" y="684926"/>
                  </a:lnTo>
                  <a:lnTo>
                    <a:pt x="43098" y="700061"/>
                  </a:lnTo>
                  <a:lnTo>
                    <a:pt x="70561" y="705612"/>
                  </a:lnTo>
                  <a:lnTo>
                    <a:pt x="1340612" y="705612"/>
                  </a:lnTo>
                  <a:lnTo>
                    <a:pt x="1368093" y="700061"/>
                  </a:lnTo>
                  <a:lnTo>
                    <a:pt x="1390538" y="684926"/>
                  </a:lnTo>
                  <a:lnTo>
                    <a:pt x="1405673" y="662481"/>
                  </a:lnTo>
                  <a:lnTo>
                    <a:pt x="1411224" y="635000"/>
                  </a:lnTo>
                  <a:lnTo>
                    <a:pt x="1411224" y="70612"/>
                  </a:lnTo>
                  <a:lnTo>
                    <a:pt x="1405673" y="43130"/>
                  </a:lnTo>
                  <a:lnTo>
                    <a:pt x="1390538" y="20685"/>
                  </a:lnTo>
                  <a:lnTo>
                    <a:pt x="1368093" y="5550"/>
                  </a:lnTo>
                  <a:lnTo>
                    <a:pt x="1340612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22" name="object 5"/>
            <p:cNvSpPr/>
            <p:nvPr/>
          </p:nvSpPr>
          <p:spPr>
            <a:xfrm>
              <a:off x="400050" y="733806"/>
              <a:ext cx="1411605" cy="706120"/>
            </a:xfrm>
            <a:custGeom>
              <a:avLst/>
              <a:gdLst/>
              <a:ahLst/>
              <a:cxnLst/>
              <a:rect l="l" t="t" r="r" b="b"/>
              <a:pathLst>
                <a:path w="1411605" h="706119">
                  <a:moveTo>
                    <a:pt x="0" y="70612"/>
                  </a:moveTo>
                  <a:lnTo>
                    <a:pt x="5545" y="43130"/>
                  </a:lnTo>
                  <a:lnTo>
                    <a:pt x="20669" y="20685"/>
                  </a:lnTo>
                  <a:lnTo>
                    <a:pt x="43098" y="5550"/>
                  </a:lnTo>
                  <a:lnTo>
                    <a:pt x="70561" y="0"/>
                  </a:lnTo>
                  <a:lnTo>
                    <a:pt x="1340612" y="0"/>
                  </a:lnTo>
                  <a:lnTo>
                    <a:pt x="1368093" y="5550"/>
                  </a:lnTo>
                  <a:lnTo>
                    <a:pt x="1390538" y="20685"/>
                  </a:lnTo>
                  <a:lnTo>
                    <a:pt x="1405673" y="43130"/>
                  </a:lnTo>
                  <a:lnTo>
                    <a:pt x="1411224" y="70612"/>
                  </a:lnTo>
                  <a:lnTo>
                    <a:pt x="1411224" y="635000"/>
                  </a:lnTo>
                  <a:lnTo>
                    <a:pt x="1405673" y="662481"/>
                  </a:lnTo>
                  <a:lnTo>
                    <a:pt x="1390538" y="684926"/>
                  </a:lnTo>
                  <a:lnTo>
                    <a:pt x="1368093" y="700061"/>
                  </a:lnTo>
                  <a:lnTo>
                    <a:pt x="1340612" y="705612"/>
                  </a:lnTo>
                  <a:lnTo>
                    <a:pt x="70561" y="705612"/>
                  </a:lnTo>
                  <a:lnTo>
                    <a:pt x="43098" y="700061"/>
                  </a:lnTo>
                  <a:lnTo>
                    <a:pt x="20669" y="684926"/>
                  </a:lnTo>
                  <a:lnTo>
                    <a:pt x="5545" y="662481"/>
                  </a:lnTo>
                  <a:lnTo>
                    <a:pt x="0" y="635000"/>
                  </a:lnTo>
                  <a:lnTo>
                    <a:pt x="0" y="706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23" name="object 6"/>
          <p:cNvSpPr txBox="1"/>
          <p:nvPr/>
        </p:nvSpPr>
        <p:spPr>
          <a:xfrm>
            <a:off x="519176" y="896238"/>
            <a:ext cx="1172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iapan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74" name="object 12"/>
          <p:cNvGrpSpPr/>
          <p:nvPr/>
        </p:nvGrpSpPr>
        <p:grpSpPr>
          <a:xfrm>
            <a:off x="528764" y="1426400"/>
            <a:ext cx="1296035" cy="1789430"/>
            <a:chOff x="528764" y="1426400"/>
            <a:chExt cx="1296035" cy="1789430"/>
          </a:xfrm>
        </p:grpSpPr>
        <p:sp>
          <p:nvSpPr>
            <p:cNvPr id="1048724" name="object 13"/>
            <p:cNvSpPr/>
            <p:nvPr/>
          </p:nvSpPr>
          <p:spPr>
            <a:xfrm>
              <a:off x="541781" y="1439418"/>
              <a:ext cx="141605" cy="1410970"/>
            </a:xfrm>
            <a:custGeom>
              <a:avLst/>
              <a:gdLst/>
              <a:ahLst/>
              <a:cxnLst/>
              <a:rect l="l" t="t" r="r" b="b"/>
              <a:pathLst>
                <a:path w="141604" h="1410970">
                  <a:moveTo>
                    <a:pt x="0" y="0"/>
                  </a:moveTo>
                  <a:lnTo>
                    <a:pt x="0" y="1410970"/>
                  </a:lnTo>
                  <a:lnTo>
                    <a:pt x="141097" y="1410970"/>
                  </a:lnTo>
                </a:path>
              </a:pathLst>
            </a:custGeom>
            <a:ln w="25908">
              <a:solidFill>
                <a:srgbClr val="25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25" name="object 14"/>
            <p:cNvSpPr/>
            <p:nvPr/>
          </p:nvSpPr>
          <p:spPr>
            <a:xfrm>
              <a:off x="683513" y="2497074"/>
              <a:ext cx="1127760" cy="706120"/>
            </a:xfrm>
            <a:custGeom>
              <a:avLst/>
              <a:gdLst/>
              <a:ahLst/>
              <a:cxnLst/>
              <a:rect l="l" t="t" r="r" b="b"/>
              <a:pathLst>
                <a:path w="1127760" h="706119">
                  <a:moveTo>
                    <a:pt x="1057148" y="0"/>
                  </a:moveTo>
                  <a:lnTo>
                    <a:pt x="70561" y="0"/>
                  </a:lnTo>
                  <a:lnTo>
                    <a:pt x="43098" y="5550"/>
                  </a:lnTo>
                  <a:lnTo>
                    <a:pt x="20669" y="20685"/>
                  </a:lnTo>
                  <a:lnTo>
                    <a:pt x="5545" y="43130"/>
                  </a:lnTo>
                  <a:lnTo>
                    <a:pt x="0" y="70612"/>
                  </a:lnTo>
                  <a:lnTo>
                    <a:pt x="0" y="635000"/>
                  </a:lnTo>
                  <a:lnTo>
                    <a:pt x="5545" y="662481"/>
                  </a:lnTo>
                  <a:lnTo>
                    <a:pt x="20669" y="684926"/>
                  </a:lnTo>
                  <a:lnTo>
                    <a:pt x="43098" y="700061"/>
                  </a:lnTo>
                  <a:lnTo>
                    <a:pt x="70561" y="705612"/>
                  </a:lnTo>
                  <a:lnTo>
                    <a:pt x="1057148" y="705612"/>
                  </a:lnTo>
                  <a:lnTo>
                    <a:pt x="1084629" y="700061"/>
                  </a:lnTo>
                  <a:lnTo>
                    <a:pt x="1107074" y="684926"/>
                  </a:lnTo>
                  <a:lnTo>
                    <a:pt x="1122209" y="662481"/>
                  </a:lnTo>
                  <a:lnTo>
                    <a:pt x="1127760" y="635000"/>
                  </a:lnTo>
                  <a:lnTo>
                    <a:pt x="1127760" y="70612"/>
                  </a:lnTo>
                  <a:lnTo>
                    <a:pt x="1122209" y="43130"/>
                  </a:lnTo>
                  <a:lnTo>
                    <a:pt x="1107074" y="20685"/>
                  </a:lnTo>
                  <a:lnTo>
                    <a:pt x="1084629" y="5550"/>
                  </a:lnTo>
                  <a:lnTo>
                    <a:pt x="105714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26" name="object 15"/>
            <p:cNvSpPr/>
            <p:nvPr/>
          </p:nvSpPr>
          <p:spPr>
            <a:xfrm>
              <a:off x="683513" y="2497074"/>
              <a:ext cx="1127760" cy="706120"/>
            </a:xfrm>
            <a:custGeom>
              <a:avLst/>
              <a:gdLst/>
              <a:ahLst/>
              <a:cxnLst/>
              <a:rect l="l" t="t" r="r" b="b"/>
              <a:pathLst>
                <a:path w="1127760" h="706119">
                  <a:moveTo>
                    <a:pt x="0" y="70612"/>
                  </a:moveTo>
                  <a:lnTo>
                    <a:pt x="5545" y="43130"/>
                  </a:lnTo>
                  <a:lnTo>
                    <a:pt x="20669" y="20685"/>
                  </a:lnTo>
                  <a:lnTo>
                    <a:pt x="43098" y="5550"/>
                  </a:lnTo>
                  <a:lnTo>
                    <a:pt x="70561" y="0"/>
                  </a:lnTo>
                  <a:lnTo>
                    <a:pt x="1057148" y="0"/>
                  </a:lnTo>
                  <a:lnTo>
                    <a:pt x="1084629" y="5550"/>
                  </a:lnTo>
                  <a:lnTo>
                    <a:pt x="1107074" y="20685"/>
                  </a:lnTo>
                  <a:lnTo>
                    <a:pt x="1122209" y="43130"/>
                  </a:lnTo>
                  <a:lnTo>
                    <a:pt x="1127760" y="70612"/>
                  </a:lnTo>
                  <a:lnTo>
                    <a:pt x="1127760" y="635000"/>
                  </a:lnTo>
                  <a:lnTo>
                    <a:pt x="1122209" y="662481"/>
                  </a:lnTo>
                  <a:lnTo>
                    <a:pt x="1107074" y="684926"/>
                  </a:lnTo>
                  <a:lnTo>
                    <a:pt x="1084629" y="700061"/>
                  </a:lnTo>
                  <a:lnTo>
                    <a:pt x="1057148" y="705612"/>
                  </a:lnTo>
                  <a:lnTo>
                    <a:pt x="70561" y="705612"/>
                  </a:lnTo>
                  <a:lnTo>
                    <a:pt x="43098" y="700061"/>
                  </a:lnTo>
                  <a:lnTo>
                    <a:pt x="20669" y="684926"/>
                  </a:lnTo>
                  <a:lnTo>
                    <a:pt x="5545" y="662481"/>
                  </a:lnTo>
                  <a:lnTo>
                    <a:pt x="0" y="635000"/>
                  </a:lnTo>
                  <a:lnTo>
                    <a:pt x="0" y="70612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27" name="object 16"/>
          <p:cNvSpPr txBox="1"/>
          <p:nvPr/>
        </p:nvSpPr>
        <p:spPr>
          <a:xfrm>
            <a:off x="728268" y="2652522"/>
            <a:ext cx="1035050" cy="3429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39700">
              <a:lnSpc>
                <a:spcPts val="1250"/>
              </a:lnSpc>
              <a:spcBef>
                <a:spcPts val="300"/>
              </a:spcBef>
            </a:pPr>
            <a:r>
              <a:rPr lang="en-US" sz="1200" spc="-5" dirty="0" err="1">
                <a:latin typeface="Arial MT"/>
                <a:cs typeface="Arial MT"/>
              </a:rPr>
              <a:t>Anggaran</a:t>
            </a:r>
            <a:r>
              <a:rPr lang="en-US" sz="1200" spc="-5" dirty="0">
                <a:latin typeface="Arial MT"/>
                <a:cs typeface="Arial MT"/>
              </a:rPr>
              <a:t> yang </a:t>
            </a:r>
            <a:r>
              <a:rPr lang="en-US" sz="1200" spc="-5" dirty="0" err="1">
                <a:latin typeface="Arial MT"/>
                <a:cs typeface="Arial MT"/>
              </a:rPr>
              <a:t>terbatas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75" name="object 17"/>
          <p:cNvGrpSpPr/>
          <p:nvPr/>
        </p:nvGrpSpPr>
        <p:grpSpPr>
          <a:xfrm>
            <a:off x="528764" y="1426400"/>
            <a:ext cx="1296035" cy="2672080"/>
            <a:chOff x="528764" y="1426400"/>
            <a:chExt cx="1296035" cy="2672080"/>
          </a:xfrm>
        </p:grpSpPr>
        <p:sp>
          <p:nvSpPr>
            <p:cNvPr id="1048728" name="object 18"/>
            <p:cNvSpPr/>
            <p:nvPr/>
          </p:nvSpPr>
          <p:spPr>
            <a:xfrm>
              <a:off x="541781" y="1439418"/>
              <a:ext cx="141605" cy="2292985"/>
            </a:xfrm>
            <a:custGeom>
              <a:avLst/>
              <a:gdLst/>
              <a:ahLst/>
              <a:cxnLst/>
              <a:rect l="l" t="t" r="r" b="b"/>
              <a:pathLst>
                <a:path w="141604" h="2292985">
                  <a:moveTo>
                    <a:pt x="0" y="0"/>
                  </a:moveTo>
                  <a:lnTo>
                    <a:pt x="0" y="2292858"/>
                  </a:lnTo>
                  <a:lnTo>
                    <a:pt x="141097" y="2292858"/>
                  </a:lnTo>
                </a:path>
              </a:pathLst>
            </a:custGeom>
            <a:ln w="25908">
              <a:solidFill>
                <a:srgbClr val="25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29" name="object 19"/>
            <p:cNvSpPr/>
            <p:nvPr/>
          </p:nvSpPr>
          <p:spPr>
            <a:xfrm>
              <a:off x="683513" y="3379470"/>
              <a:ext cx="1127760" cy="706120"/>
            </a:xfrm>
            <a:custGeom>
              <a:avLst/>
              <a:gdLst/>
              <a:ahLst/>
              <a:cxnLst/>
              <a:rect l="l" t="t" r="r" b="b"/>
              <a:pathLst>
                <a:path w="1127760" h="706120">
                  <a:moveTo>
                    <a:pt x="1057148" y="0"/>
                  </a:moveTo>
                  <a:lnTo>
                    <a:pt x="70561" y="0"/>
                  </a:lnTo>
                  <a:lnTo>
                    <a:pt x="43098" y="5550"/>
                  </a:lnTo>
                  <a:lnTo>
                    <a:pt x="20669" y="20685"/>
                  </a:lnTo>
                  <a:lnTo>
                    <a:pt x="5545" y="43130"/>
                  </a:lnTo>
                  <a:lnTo>
                    <a:pt x="0" y="70611"/>
                  </a:lnTo>
                  <a:lnTo>
                    <a:pt x="0" y="635050"/>
                  </a:lnTo>
                  <a:lnTo>
                    <a:pt x="5545" y="662513"/>
                  </a:lnTo>
                  <a:lnTo>
                    <a:pt x="20669" y="684942"/>
                  </a:lnTo>
                  <a:lnTo>
                    <a:pt x="43098" y="700066"/>
                  </a:lnTo>
                  <a:lnTo>
                    <a:pt x="70561" y="705611"/>
                  </a:lnTo>
                  <a:lnTo>
                    <a:pt x="1057148" y="705611"/>
                  </a:lnTo>
                  <a:lnTo>
                    <a:pt x="1084629" y="700066"/>
                  </a:lnTo>
                  <a:lnTo>
                    <a:pt x="1107074" y="684942"/>
                  </a:lnTo>
                  <a:lnTo>
                    <a:pt x="1122209" y="662513"/>
                  </a:lnTo>
                  <a:lnTo>
                    <a:pt x="1127760" y="635050"/>
                  </a:lnTo>
                  <a:lnTo>
                    <a:pt x="1127760" y="70611"/>
                  </a:lnTo>
                  <a:lnTo>
                    <a:pt x="1122209" y="43130"/>
                  </a:lnTo>
                  <a:lnTo>
                    <a:pt x="1107074" y="20685"/>
                  </a:lnTo>
                  <a:lnTo>
                    <a:pt x="1084629" y="5550"/>
                  </a:lnTo>
                  <a:lnTo>
                    <a:pt x="105714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30" name="object 20"/>
            <p:cNvSpPr/>
            <p:nvPr/>
          </p:nvSpPr>
          <p:spPr>
            <a:xfrm>
              <a:off x="683513" y="3379470"/>
              <a:ext cx="1127760" cy="706120"/>
            </a:xfrm>
            <a:custGeom>
              <a:avLst/>
              <a:gdLst/>
              <a:ahLst/>
              <a:cxnLst/>
              <a:rect l="l" t="t" r="r" b="b"/>
              <a:pathLst>
                <a:path w="1127760" h="706120">
                  <a:moveTo>
                    <a:pt x="0" y="70611"/>
                  </a:moveTo>
                  <a:lnTo>
                    <a:pt x="5545" y="43130"/>
                  </a:lnTo>
                  <a:lnTo>
                    <a:pt x="20669" y="20685"/>
                  </a:lnTo>
                  <a:lnTo>
                    <a:pt x="43098" y="5550"/>
                  </a:lnTo>
                  <a:lnTo>
                    <a:pt x="70561" y="0"/>
                  </a:lnTo>
                  <a:lnTo>
                    <a:pt x="1057148" y="0"/>
                  </a:lnTo>
                  <a:lnTo>
                    <a:pt x="1084629" y="5550"/>
                  </a:lnTo>
                  <a:lnTo>
                    <a:pt x="1107074" y="20685"/>
                  </a:lnTo>
                  <a:lnTo>
                    <a:pt x="1122209" y="43130"/>
                  </a:lnTo>
                  <a:lnTo>
                    <a:pt x="1127760" y="70611"/>
                  </a:lnTo>
                  <a:lnTo>
                    <a:pt x="1127760" y="635050"/>
                  </a:lnTo>
                  <a:lnTo>
                    <a:pt x="1122209" y="662513"/>
                  </a:lnTo>
                  <a:lnTo>
                    <a:pt x="1107074" y="684942"/>
                  </a:lnTo>
                  <a:lnTo>
                    <a:pt x="1084629" y="700066"/>
                  </a:lnTo>
                  <a:lnTo>
                    <a:pt x="1057148" y="705611"/>
                  </a:lnTo>
                  <a:lnTo>
                    <a:pt x="70561" y="705611"/>
                  </a:lnTo>
                  <a:lnTo>
                    <a:pt x="43098" y="700066"/>
                  </a:lnTo>
                  <a:lnTo>
                    <a:pt x="20669" y="684942"/>
                  </a:lnTo>
                  <a:lnTo>
                    <a:pt x="5545" y="662513"/>
                  </a:lnTo>
                  <a:lnTo>
                    <a:pt x="0" y="635050"/>
                  </a:lnTo>
                  <a:lnTo>
                    <a:pt x="0" y="70611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31" name="object 21"/>
          <p:cNvSpPr txBox="1"/>
          <p:nvPr/>
        </p:nvSpPr>
        <p:spPr>
          <a:xfrm>
            <a:off x="859332" y="3534536"/>
            <a:ext cx="774700" cy="3670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3345" marR="5715" indent="-81280">
              <a:lnSpc>
                <a:spcPts val="1250"/>
              </a:lnSpc>
              <a:spcBef>
                <a:spcPts val="300"/>
              </a:spcBef>
            </a:pPr>
            <a:r>
              <a:rPr sz="1200" spc="-125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erkendala  </a:t>
            </a:r>
            <a:r>
              <a:rPr sz="1200" dirty="0">
                <a:latin typeface="Arial MT"/>
                <a:cs typeface="Arial MT"/>
              </a:rPr>
              <a:t>pandemi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6" name="object 22"/>
          <p:cNvGrpSpPr/>
          <p:nvPr/>
        </p:nvGrpSpPr>
        <p:grpSpPr>
          <a:xfrm>
            <a:off x="528764" y="1389506"/>
            <a:ext cx="1296035" cy="3589720"/>
            <a:chOff x="528764" y="1426400"/>
            <a:chExt cx="1296035" cy="3552825"/>
          </a:xfrm>
        </p:grpSpPr>
        <p:sp>
          <p:nvSpPr>
            <p:cNvPr id="1048732" name="object 23"/>
            <p:cNvSpPr/>
            <p:nvPr/>
          </p:nvSpPr>
          <p:spPr>
            <a:xfrm>
              <a:off x="541781" y="1439418"/>
              <a:ext cx="141605" cy="3175000"/>
            </a:xfrm>
            <a:custGeom>
              <a:avLst/>
              <a:gdLst/>
              <a:ahLst/>
              <a:cxnLst/>
              <a:rect l="l" t="t" r="r" b="b"/>
              <a:pathLst>
                <a:path w="141604" h="3175000">
                  <a:moveTo>
                    <a:pt x="0" y="0"/>
                  </a:moveTo>
                  <a:lnTo>
                    <a:pt x="0" y="3174695"/>
                  </a:lnTo>
                  <a:lnTo>
                    <a:pt x="141097" y="3174695"/>
                  </a:lnTo>
                </a:path>
              </a:pathLst>
            </a:custGeom>
            <a:ln w="25908">
              <a:solidFill>
                <a:srgbClr val="25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33" name="object 24"/>
            <p:cNvSpPr/>
            <p:nvPr/>
          </p:nvSpPr>
          <p:spPr>
            <a:xfrm>
              <a:off x="683513" y="4261866"/>
              <a:ext cx="1127760" cy="704215"/>
            </a:xfrm>
            <a:custGeom>
              <a:avLst/>
              <a:gdLst/>
              <a:ahLst/>
              <a:cxnLst/>
              <a:rect l="l" t="t" r="r" b="b"/>
              <a:pathLst>
                <a:path w="1127760" h="704214">
                  <a:moveTo>
                    <a:pt x="1057402" y="0"/>
                  </a:moveTo>
                  <a:lnTo>
                    <a:pt x="70408" y="0"/>
                  </a:lnTo>
                  <a:lnTo>
                    <a:pt x="43001" y="5532"/>
                  </a:lnTo>
                  <a:lnTo>
                    <a:pt x="20621" y="20621"/>
                  </a:lnTo>
                  <a:lnTo>
                    <a:pt x="5532" y="43001"/>
                  </a:lnTo>
                  <a:lnTo>
                    <a:pt x="0" y="70408"/>
                  </a:lnTo>
                  <a:lnTo>
                    <a:pt x="0" y="633679"/>
                  </a:lnTo>
                  <a:lnTo>
                    <a:pt x="5532" y="661086"/>
                  </a:lnTo>
                  <a:lnTo>
                    <a:pt x="20621" y="683466"/>
                  </a:lnTo>
                  <a:lnTo>
                    <a:pt x="43001" y="698555"/>
                  </a:lnTo>
                  <a:lnTo>
                    <a:pt x="70408" y="704088"/>
                  </a:lnTo>
                  <a:lnTo>
                    <a:pt x="1057402" y="704088"/>
                  </a:lnTo>
                  <a:lnTo>
                    <a:pt x="1084790" y="698555"/>
                  </a:lnTo>
                  <a:lnTo>
                    <a:pt x="1107154" y="683466"/>
                  </a:lnTo>
                  <a:lnTo>
                    <a:pt x="1122231" y="661086"/>
                  </a:lnTo>
                  <a:lnTo>
                    <a:pt x="1127760" y="633679"/>
                  </a:lnTo>
                  <a:lnTo>
                    <a:pt x="1127760" y="70408"/>
                  </a:lnTo>
                  <a:lnTo>
                    <a:pt x="1122231" y="43001"/>
                  </a:lnTo>
                  <a:lnTo>
                    <a:pt x="1107154" y="20621"/>
                  </a:lnTo>
                  <a:lnTo>
                    <a:pt x="1084790" y="5532"/>
                  </a:lnTo>
                  <a:lnTo>
                    <a:pt x="10574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34" name="object 25"/>
            <p:cNvSpPr/>
            <p:nvPr/>
          </p:nvSpPr>
          <p:spPr>
            <a:xfrm>
              <a:off x="683513" y="4261866"/>
              <a:ext cx="1127760" cy="704215"/>
            </a:xfrm>
            <a:custGeom>
              <a:avLst/>
              <a:gdLst/>
              <a:ahLst/>
              <a:cxnLst/>
              <a:rect l="l" t="t" r="r" b="b"/>
              <a:pathLst>
                <a:path w="1127760" h="704214">
                  <a:moveTo>
                    <a:pt x="0" y="70408"/>
                  </a:moveTo>
                  <a:lnTo>
                    <a:pt x="5532" y="43001"/>
                  </a:lnTo>
                  <a:lnTo>
                    <a:pt x="20621" y="20621"/>
                  </a:lnTo>
                  <a:lnTo>
                    <a:pt x="43001" y="5532"/>
                  </a:lnTo>
                  <a:lnTo>
                    <a:pt x="70408" y="0"/>
                  </a:lnTo>
                  <a:lnTo>
                    <a:pt x="1057402" y="0"/>
                  </a:lnTo>
                  <a:lnTo>
                    <a:pt x="1084790" y="5532"/>
                  </a:lnTo>
                  <a:lnTo>
                    <a:pt x="1107154" y="20621"/>
                  </a:lnTo>
                  <a:lnTo>
                    <a:pt x="1122231" y="43001"/>
                  </a:lnTo>
                  <a:lnTo>
                    <a:pt x="1127760" y="70408"/>
                  </a:lnTo>
                  <a:lnTo>
                    <a:pt x="1127760" y="633679"/>
                  </a:lnTo>
                  <a:lnTo>
                    <a:pt x="1122231" y="661086"/>
                  </a:lnTo>
                  <a:lnTo>
                    <a:pt x="1107154" y="683466"/>
                  </a:lnTo>
                  <a:lnTo>
                    <a:pt x="1084790" y="698555"/>
                  </a:lnTo>
                  <a:lnTo>
                    <a:pt x="1057402" y="704088"/>
                  </a:lnTo>
                  <a:lnTo>
                    <a:pt x="70408" y="704088"/>
                  </a:lnTo>
                  <a:lnTo>
                    <a:pt x="43001" y="698555"/>
                  </a:lnTo>
                  <a:lnTo>
                    <a:pt x="20621" y="683466"/>
                  </a:lnTo>
                  <a:lnTo>
                    <a:pt x="5532" y="661086"/>
                  </a:lnTo>
                  <a:lnTo>
                    <a:pt x="0" y="633679"/>
                  </a:lnTo>
                  <a:lnTo>
                    <a:pt x="0" y="70408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35" name="object 26"/>
          <p:cNvSpPr txBox="1"/>
          <p:nvPr/>
        </p:nvSpPr>
        <p:spPr>
          <a:xfrm>
            <a:off x="786180" y="4258767"/>
            <a:ext cx="918210" cy="5327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1905" algn="ctr">
              <a:lnSpc>
                <a:spcPct val="86400"/>
              </a:lnSpc>
              <a:spcBef>
                <a:spcPts val="295"/>
              </a:spcBef>
            </a:pPr>
            <a:r>
              <a:rPr sz="1200" spc="-5" dirty="0">
                <a:latin typeface="Arial MT"/>
                <a:cs typeface="Arial MT"/>
              </a:rPr>
              <a:t>Kurangnya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huan  </a:t>
            </a:r>
            <a:r>
              <a:rPr sz="1200" dirty="0">
                <a:latin typeface="Arial MT"/>
                <a:cs typeface="Arial MT"/>
              </a:rPr>
              <a:t>PISPK </a:t>
            </a:r>
            <a:r>
              <a:rPr sz="1200" spc="-5" dirty="0">
                <a:latin typeface="Arial MT"/>
                <a:cs typeface="Arial MT"/>
              </a:rPr>
              <a:t>di </a:t>
            </a:r>
            <a:r>
              <a:rPr sz="1200" dirty="0">
                <a:latin typeface="Arial MT"/>
                <a:cs typeface="Arial MT"/>
              </a:rPr>
              <a:t> LP/LS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7" name="object 27"/>
          <p:cNvGrpSpPr/>
          <p:nvPr/>
        </p:nvGrpSpPr>
        <p:grpSpPr>
          <a:xfrm>
            <a:off x="2151824" y="720788"/>
            <a:ext cx="1435735" cy="732155"/>
            <a:chOff x="2151824" y="720788"/>
            <a:chExt cx="1435735" cy="732155"/>
          </a:xfrm>
        </p:grpSpPr>
        <p:sp>
          <p:nvSpPr>
            <p:cNvPr id="1048736" name="object 28"/>
            <p:cNvSpPr/>
            <p:nvPr/>
          </p:nvSpPr>
          <p:spPr>
            <a:xfrm>
              <a:off x="2164841" y="733806"/>
              <a:ext cx="1409700" cy="706120"/>
            </a:xfrm>
            <a:custGeom>
              <a:avLst/>
              <a:gdLst/>
              <a:ahLst/>
              <a:cxnLst/>
              <a:rect l="l" t="t" r="r" b="b"/>
              <a:pathLst>
                <a:path w="1409700" h="706119">
                  <a:moveTo>
                    <a:pt x="1339087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635000"/>
                  </a:lnTo>
                  <a:lnTo>
                    <a:pt x="5550" y="662481"/>
                  </a:lnTo>
                  <a:lnTo>
                    <a:pt x="20685" y="684926"/>
                  </a:lnTo>
                  <a:lnTo>
                    <a:pt x="43130" y="700061"/>
                  </a:lnTo>
                  <a:lnTo>
                    <a:pt x="70612" y="705612"/>
                  </a:lnTo>
                  <a:lnTo>
                    <a:pt x="1339087" y="705612"/>
                  </a:lnTo>
                  <a:lnTo>
                    <a:pt x="1366569" y="700061"/>
                  </a:lnTo>
                  <a:lnTo>
                    <a:pt x="1389014" y="684926"/>
                  </a:lnTo>
                  <a:lnTo>
                    <a:pt x="1404149" y="662481"/>
                  </a:lnTo>
                  <a:lnTo>
                    <a:pt x="1409699" y="635000"/>
                  </a:lnTo>
                  <a:lnTo>
                    <a:pt x="1409699" y="70612"/>
                  </a:lnTo>
                  <a:lnTo>
                    <a:pt x="1404149" y="43130"/>
                  </a:lnTo>
                  <a:lnTo>
                    <a:pt x="1389014" y="20685"/>
                  </a:lnTo>
                  <a:lnTo>
                    <a:pt x="1366569" y="5550"/>
                  </a:lnTo>
                  <a:lnTo>
                    <a:pt x="1339087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37" name="object 29"/>
            <p:cNvSpPr/>
            <p:nvPr/>
          </p:nvSpPr>
          <p:spPr>
            <a:xfrm>
              <a:off x="2164841" y="733806"/>
              <a:ext cx="1409700" cy="706120"/>
            </a:xfrm>
            <a:custGeom>
              <a:avLst/>
              <a:gdLst/>
              <a:ahLst/>
              <a:cxnLst/>
              <a:rect l="l" t="t" r="r" b="b"/>
              <a:pathLst>
                <a:path w="1409700" h="706119">
                  <a:moveTo>
                    <a:pt x="0" y="70612"/>
                  </a:moveTo>
                  <a:lnTo>
                    <a:pt x="5550" y="43130"/>
                  </a:lnTo>
                  <a:lnTo>
                    <a:pt x="20685" y="20685"/>
                  </a:lnTo>
                  <a:lnTo>
                    <a:pt x="43130" y="5550"/>
                  </a:lnTo>
                  <a:lnTo>
                    <a:pt x="70612" y="0"/>
                  </a:lnTo>
                  <a:lnTo>
                    <a:pt x="1339087" y="0"/>
                  </a:lnTo>
                  <a:lnTo>
                    <a:pt x="1366569" y="5550"/>
                  </a:lnTo>
                  <a:lnTo>
                    <a:pt x="1389014" y="20685"/>
                  </a:lnTo>
                  <a:lnTo>
                    <a:pt x="1404149" y="43130"/>
                  </a:lnTo>
                  <a:lnTo>
                    <a:pt x="1409699" y="70612"/>
                  </a:lnTo>
                  <a:lnTo>
                    <a:pt x="1409699" y="635000"/>
                  </a:lnTo>
                  <a:lnTo>
                    <a:pt x="1404149" y="662481"/>
                  </a:lnTo>
                  <a:lnTo>
                    <a:pt x="1389014" y="684926"/>
                  </a:lnTo>
                  <a:lnTo>
                    <a:pt x="1366569" y="700061"/>
                  </a:lnTo>
                  <a:lnTo>
                    <a:pt x="1339087" y="705612"/>
                  </a:lnTo>
                  <a:lnTo>
                    <a:pt x="70612" y="705612"/>
                  </a:lnTo>
                  <a:lnTo>
                    <a:pt x="43130" y="700061"/>
                  </a:lnTo>
                  <a:lnTo>
                    <a:pt x="20685" y="684926"/>
                  </a:lnTo>
                  <a:lnTo>
                    <a:pt x="5550" y="662481"/>
                  </a:lnTo>
                  <a:lnTo>
                    <a:pt x="0" y="635000"/>
                  </a:lnTo>
                  <a:lnTo>
                    <a:pt x="0" y="706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38" name="object 30"/>
          <p:cNvSpPr txBox="1"/>
          <p:nvPr/>
        </p:nvSpPr>
        <p:spPr>
          <a:xfrm>
            <a:off x="2348229" y="842517"/>
            <a:ext cx="1040765" cy="45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Analisis</a:t>
            </a:r>
            <a:r>
              <a:rPr sz="15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IKS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ts val="1675"/>
              </a:lnSpc>
            </a:pPr>
            <a:r>
              <a:rPr sz="1500" spc="-15" dirty="0">
                <a:solidFill>
                  <a:srgbClr val="FFFFFF"/>
                </a:solidFill>
                <a:latin typeface="Arial MT"/>
                <a:cs typeface="Arial MT"/>
              </a:rPr>
              <a:t>Awal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78" name="object 31"/>
          <p:cNvGrpSpPr/>
          <p:nvPr/>
        </p:nvGrpSpPr>
        <p:grpSpPr>
          <a:xfrm>
            <a:off x="2292032" y="1426400"/>
            <a:ext cx="1296035" cy="907415"/>
            <a:chOff x="2292032" y="1426400"/>
            <a:chExt cx="1296035" cy="907415"/>
          </a:xfrm>
        </p:grpSpPr>
        <p:sp>
          <p:nvSpPr>
            <p:cNvPr id="1048739" name="object 32"/>
            <p:cNvSpPr/>
            <p:nvPr/>
          </p:nvSpPr>
          <p:spPr>
            <a:xfrm>
              <a:off x="2305050" y="1439418"/>
              <a:ext cx="141605" cy="529590"/>
            </a:xfrm>
            <a:custGeom>
              <a:avLst/>
              <a:gdLst/>
              <a:ahLst/>
              <a:cxnLst/>
              <a:rect l="l" t="t" r="r" b="b"/>
              <a:pathLst>
                <a:path w="141605" h="529589">
                  <a:moveTo>
                    <a:pt x="0" y="0"/>
                  </a:moveTo>
                  <a:lnTo>
                    <a:pt x="0" y="529082"/>
                  </a:lnTo>
                  <a:lnTo>
                    <a:pt x="141097" y="529082"/>
                  </a:lnTo>
                </a:path>
              </a:pathLst>
            </a:custGeom>
            <a:ln w="25908">
              <a:solidFill>
                <a:srgbClr val="25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40" name="object 33"/>
            <p:cNvSpPr/>
            <p:nvPr/>
          </p:nvSpPr>
          <p:spPr>
            <a:xfrm>
              <a:off x="2446782" y="1616202"/>
              <a:ext cx="1127760" cy="704215"/>
            </a:xfrm>
            <a:custGeom>
              <a:avLst/>
              <a:gdLst/>
              <a:ahLst/>
              <a:cxnLst/>
              <a:rect l="l" t="t" r="r" b="b"/>
              <a:pathLst>
                <a:path w="1127760" h="704214">
                  <a:moveTo>
                    <a:pt x="1057402" y="0"/>
                  </a:moveTo>
                  <a:lnTo>
                    <a:pt x="70357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8"/>
                  </a:lnTo>
                  <a:lnTo>
                    <a:pt x="0" y="633730"/>
                  </a:lnTo>
                  <a:lnTo>
                    <a:pt x="5528" y="661118"/>
                  </a:lnTo>
                  <a:lnTo>
                    <a:pt x="20605" y="683482"/>
                  </a:lnTo>
                  <a:lnTo>
                    <a:pt x="42969" y="698559"/>
                  </a:lnTo>
                  <a:lnTo>
                    <a:pt x="70357" y="704088"/>
                  </a:lnTo>
                  <a:lnTo>
                    <a:pt x="1057402" y="704088"/>
                  </a:lnTo>
                  <a:lnTo>
                    <a:pt x="1084790" y="698559"/>
                  </a:lnTo>
                  <a:lnTo>
                    <a:pt x="1107154" y="683482"/>
                  </a:lnTo>
                  <a:lnTo>
                    <a:pt x="1122231" y="661118"/>
                  </a:lnTo>
                  <a:lnTo>
                    <a:pt x="1127759" y="633730"/>
                  </a:lnTo>
                  <a:lnTo>
                    <a:pt x="1127759" y="70358"/>
                  </a:lnTo>
                  <a:lnTo>
                    <a:pt x="1122231" y="42969"/>
                  </a:lnTo>
                  <a:lnTo>
                    <a:pt x="1107154" y="20605"/>
                  </a:lnTo>
                  <a:lnTo>
                    <a:pt x="1084790" y="5528"/>
                  </a:lnTo>
                  <a:lnTo>
                    <a:pt x="10574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41" name="object 34"/>
            <p:cNvSpPr/>
            <p:nvPr/>
          </p:nvSpPr>
          <p:spPr>
            <a:xfrm>
              <a:off x="2446782" y="1616202"/>
              <a:ext cx="1127760" cy="704215"/>
            </a:xfrm>
            <a:custGeom>
              <a:avLst/>
              <a:gdLst/>
              <a:ahLst/>
              <a:cxnLst/>
              <a:rect l="l" t="t" r="r" b="b"/>
              <a:pathLst>
                <a:path w="1127760" h="704214">
                  <a:moveTo>
                    <a:pt x="0" y="70358"/>
                  </a:moveTo>
                  <a:lnTo>
                    <a:pt x="5528" y="42969"/>
                  </a:lnTo>
                  <a:lnTo>
                    <a:pt x="20605" y="20605"/>
                  </a:lnTo>
                  <a:lnTo>
                    <a:pt x="42969" y="5528"/>
                  </a:lnTo>
                  <a:lnTo>
                    <a:pt x="70357" y="0"/>
                  </a:lnTo>
                  <a:lnTo>
                    <a:pt x="1057402" y="0"/>
                  </a:lnTo>
                  <a:lnTo>
                    <a:pt x="1084790" y="5528"/>
                  </a:lnTo>
                  <a:lnTo>
                    <a:pt x="1107154" y="20605"/>
                  </a:lnTo>
                  <a:lnTo>
                    <a:pt x="1122231" y="42969"/>
                  </a:lnTo>
                  <a:lnTo>
                    <a:pt x="1127759" y="70358"/>
                  </a:lnTo>
                  <a:lnTo>
                    <a:pt x="1127759" y="633730"/>
                  </a:lnTo>
                  <a:lnTo>
                    <a:pt x="1122231" y="661118"/>
                  </a:lnTo>
                  <a:lnTo>
                    <a:pt x="1107154" y="683482"/>
                  </a:lnTo>
                  <a:lnTo>
                    <a:pt x="1084790" y="698559"/>
                  </a:lnTo>
                  <a:lnTo>
                    <a:pt x="1057402" y="704088"/>
                  </a:lnTo>
                  <a:lnTo>
                    <a:pt x="70357" y="704088"/>
                  </a:lnTo>
                  <a:lnTo>
                    <a:pt x="42969" y="698559"/>
                  </a:lnTo>
                  <a:lnTo>
                    <a:pt x="20605" y="683482"/>
                  </a:lnTo>
                  <a:lnTo>
                    <a:pt x="5528" y="661118"/>
                  </a:lnTo>
                  <a:lnTo>
                    <a:pt x="0" y="633730"/>
                  </a:lnTo>
                  <a:lnTo>
                    <a:pt x="0" y="70358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42" name="object 35"/>
          <p:cNvSpPr txBox="1"/>
          <p:nvPr/>
        </p:nvSpPr>
        <p:spPr>
          <a:xfrm>
            <a:off x="2550032" y="1612519"/>
            <a:ext cx="918210" cy="6826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1905" algn="ctr">
              <a:lnSpc>
                <a:spcPct val="86400"/>
              </a:lnSpc>
              <a:spcBef>
                <a:spcPts val="295"/>
              </a:spcBef>
            </a:pPr>
            <a:r>
              <a:rPr sz="1200" spc="-5" dirty="0">
                <a:latin typeface="Arial MT"/>
                <a:cs typeface="Arial MT"/>
              </a:rPr>
              <a:t>Kurangnya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huan  analisis </a:t>
            </a:r>
            <a:r>
              <a:rPr sz="1200" dirty="0">
                <a:latin typeface="Arial MT"/>
                <a:cs typeface="Arial MT"/>
              </a:rPr>
              <a:t>IKS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awal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9" name="object 36"/>
          <p:cNvGrpSpPr/>
          <p:nvPr/>
        </p:nvGrpSpPr>
        <p:grpSpPr>
          <a:xfrm>
            <a:off x="2292032" y="1426400"/>
            <a:ext cx="1296035" cy="1789430"/>
            <a:chOff x="2292032" y="1426400"/>
            <a:chExt cx="1296035" cy="1789430"/>
          </a:xfrm>
        </p:grpSpPr>
        <p:sp>
          <p:nvSpPr>
            <p:cNvPr id="1048743" name="object 37"/>
            <p:cNvSpPr/>
            <p:nvPr/>
          </p:nvSpPr>
          <p:spPr>
            <a:xfrm>
              <a:off x="2305050" y="1439418"/>
              <a:ext cx="141605" cy="1410970"/>
            </a:xfrm>
            <a:custGeom>
              <a:avLst/>
              <a:gdLst/>
              <a:ahLst/>
              <a:cxnLst/>
              <a:rect l="l" t="t" r="r" b="b"/>
              <a:pathLst>
                <a:path w="141605" h="1410970">
                  <a:moveTo>
                    <a:pt x="0" y="0"/>
                  </a:moveTo>
                  <a:lnTo>
                    <a:pt x="0" y="1410970"/>
                  </a:lnTo>
                  <a:lnTo>
                    <a:pt x="141097" y="1410970"/>
                  </a:lnTo>
                </a:path>
              </a:pathLst>
            </a:custGeom>
            <a:ln w="25908">
              <a:solidFill>
                <a:srgbClr val="25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44" name="object 38"/>
            <p:cNvSpPr/>
            <p:nvPr/>
          </p:nvSpPr>
          <p:spPr>
            <a:xfrm>
              <a:off x="2446782" y="2497074"/>
              <a:ext cx="1127760" cy="706120"/>
            </a:xfrm>
            <a:custGeom>
              <a:avLst/>
              <a:gdLst/>
              <a:ahLst/>
              <a:cxnLst/>
              <a:rect l="l" t="t" r="r" b="b"/>
              <a:pathLst>
                <a:path w="1127760" h="706119">
                  <a:moveTo>
                    <a:pt x="1057147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635000"/>
                  </a:lnTo>
                  <a:lnTo>
                    <a:pt x="5550" y="662481"/>
                  </a:lnTo>
                  <a:lnTo>
                    <a:pt x="20685" y="684926"/>
                  </a:lnTo>
                  <a:lnTo>
                    <a:pt x="43130" y="700061"/>
                  </a:lnTo>
                  <a:lnTo>
                    <a:pt x="70612" y="705612"/>
                  </a:lnTo>
                  <a:lnTo>
                    <a:pt x="1057147" y="705612"/>
                  </a:lnTo>
                  <a:lnTo>
                    <a:pt x="1084629" y="700061"/>
                  </a:lnTo>
                  <a:lnTo>
                    <a:pt x="1107074" y="684926"/>
                  </a:lnTo>
                  <a:lnTo>
                    <a:pt x="1122209" y="662481"/>
                  </a:lnTo>
                  <a:lnTo>
                    <a:pt x="1127759" y="635000"/>
                  </a:lnTo>
                  <a:lnTo>
                    <a:pt x="1127759" y="70612"/>
                  </a:lnTo>
                  <a:lnTo>
                    <a:pt x="1122209" y="43130"/>
                  </a:lnTo>
                  <a:lnTo>
                    <a:pt x="1107074" y="20685"/>
                  </a:lnTo>
                  <a:lnTo>
                    <a:pt x="1084629" y="5550"/>
                  </a:lnTo>
                  <a:lnTo>
                    <a:pt x="105714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45" name="object 39"/>
            <p:cNvSpPr/>
            <p:nvPr/>
          </p:nvSpPr>
          <p:spPr>
            <a:xfrm>
              <a:off x="2446782" y="2497074"/>
              <a:ext cx="1127760" cy="706120"/>
            </a:xfrm>
            <a:custGeom>
              <a:avLst/>
              <a:gdLst/>
              <a:ahLst/>
              <a:cxnLst/>
              <a:rect l="l" t="t" r="r" b="b"/>
              <a:pathLst>
                <a:path w="1127760" h="706119">
                  <a:moveTo>
                    <a:pt x="0" y="70612"/>
                  </a:moveTo>
                  <a:lnTo>
                    <a:pt x="5550" y="43130"/>
                  </a:lnTo>
                  <a:lnTo>
                    <a:pt x="20685" y="20685"/>
                  </a:lnTo>
                  <a:lnTo>
                    <a:pt x="43130" y="5550"/>
                  </a:lnTo>
                  <a:lnTo>
                    <a:pt x="70612" y="0"/>
                  </a:lnTo>
                  <a:lnTo>
                    <a:pt x="1057147" y="0"/>
                  </a:lnTo>
                  <a:lnTo>
                    <a:pt x="1084629" y="5550"/>
                  </a:lnTo>
                  <a:lnTo>
                    <a:pt x="1107074" y="20685"/>
                  </a:lnTo>
                  <a:lnTo>
                    <a:pt x="1122209" y="43130"/>
                  </a:lnTo>
                  <a:lnTo>
                    <a:pt x="1127759" y="70612"/>
                  </a:lnTo>
                  <a:lnTo>
                    <a:pt x="1127759" y="635000"/>
                  </a:lnTo>
                  <a:lnTo>
                    <a:pt x="1122209" y="662481"/>
                  </a:lnTo>
                  <a:lnTo>
                    <a:pt x="1107074" y="684926"/>
                  </a:lnTo>
                  <a:lnTo>
                    <a:pt x="1084629" y="700061"/>
                  </a:lnTo>
                  <a:lnTo>
                    <a:pt x="1057147" y="705612"/>
                  </a:lnTo>
                  <a:lnTo>
                    <a:pt x="70612" y="705612"/>
                  </a:lnTo>
                  <a:lnTo>
                    <a:pt x="43130" y="700061"/>
                  </a:lnTo>
                  <a:lnTo>
                    <a:pt x="20685" y="684926"/>
                  </a:lnTo>
                  <a:lnTo>
                    <a:pt x="5550" y="662481"/>
                  </a:lnTo>
                  <a:lnTo>
                    <a:pt x="0" y="635000"/>
                  </a:lnTo>
                  <a:lnTo>
                    <a:pt x="0" y="70612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46" name="object 40"/>
          <p:cNvSpPr txBox="1"/>
          <p:nvPr/>
        </p:nvSpPr>
        <p:spPr>
          <a:xfrm>
            <a:off x="2510408" y="2573527"/>
            <a:ext cx="1000760" cy="3676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295"/>
              </a:spcBef>
            </a:pPr>
            <a:r>
              <a:rPr sz="1200" spc="-5" dirty="0">
                <a:latin typeface="Arial MT"/>
                <a:cs typeface="Arial MT"/>
              </a:rPr>
              <a:t>Kurang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integrasi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lintas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program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0" name="object 41"/>
          <p:cNvGrpSpPr/>
          <p:nvPr/>
        </p:nvGrpSpPr>
        <p:grpSpPr>
          <a:xfrm>
            <a:off x="2292032" y="1426400"/>
            <a:ext cx="1296035" cy="2672080"/>
            <a:chOff x="2292032" y="1426400"/>
            <a:chExt cx="1296035" cy="2672080"/>
          </a:xfrm>
        </p:grpSpPr>
        <p:sp>
          <p:nvSpPr>
            <p:cNvPr id="1048747" name="object 42"/>
            <p:cNvSpPr/>
            <p:nvPr/>
          </p:nvSpPr>
          <p:spPr>
            <a:xfrm>
              <a:off x="2305050" y="1439418"/>
              <a:ext cx="141605" cy="2292985"/>
            </a:xfrm>
            <a:custGeom>
              <a:avLst/>
              <a:gdLst/>
              <a:ahLst/>
              <a:cxnLst/>
              <a:rect l="l" t="t" r="r" b="b"/>
              <a:pathLst>
                <a:path w="141605" h="2292985">
                  <a:moveTo>
                    <a:pt x="0" y="0"/>
                  </a:moveTo>
                  <a:lnTo>
                    <a:pt x="0" y="2292858"/>
                  </a:lnTo>
                  <a:lnTo>
                    <a:pt x="141097" y="2292858"/>
                  </a:lnTo>
                </a:path>
              </a:pathLst>
            </a:custGeom>
            <a:ln w="25908">
              <a:solidFill>
                <a:srgbClr val="25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48" name="object 43"/>
            <p:cNvSpPr/>
            <p:nvPr/>
          </p:nvSpPr>
          <p:spPr>
            <a:xfrm>
              <a:off x="2446782" y="3379470"/>
              <a:ext cx="1127760" cy="706120"/>
            </a:xfrm>
            <a:custGeom>
              <a:avLst/>
              <a:gdLst/>
              <a:ahLst/>
              <a:cxnLst/>
              <a:rect l="l" t="t" r="r" b="b"/>
              <a:pathLst>
                <a:path w="1127760" h="706120">
                  <a:moveTo>
                    <a:pt x="1057147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1"/>
                  </a:lnTo>
                  <a:lnTo>
                    <a:pt x="0" y="635050"/>
                  </a:lnTo>
                  <a:lnTo>
                    <a:pt x="5550" y="662513"/>
                  </a:lnTo>
                  <a:lnTo>
                    <a:pt x="20685" y="684942"/>
                  </a:lnTo>
                  <a:lnTo>
                    <a:pt x="43130" y="700066"/>
                  </a:lnTo>
                  <a:lnTo>
                    <a:pt x="70612" y="705611"/>
                  </a:lnTo>
                  <a:lnTo>
                    <a:pt x="1057147" y="705611"/>
                  </a:lnTo>
                  <a:lnTo>
                    <a:pt x="1084629" y="700066"/>
                  </a:lnTo>
                  <a:lnTo>
                    <a:pt x="1107074" y="684942"/>
                  </a:lnTo>
                  <a:lnTo>
                    <a:pt x="1122209" y="662513"/>
                  </a:lnTo>
                  <a:lnTo>
                    <a:pt x="1127759" y="635050"/>
                  </a:lnTo>
                  <a:lnTo>
                    <a:pt x="1127759" y="70611"/>
                  </a:lnTo>
                  <a:lnTo>
                    <a:pt x="1122209" y="43130"/>
                  </a:lnTo>
                  <a:lnTo>
                    <a:pt x="1107074" y="20685"/>
                  </a:lnTo>
                  <a:lnTo>
                    <a:pt x="1084629" y="5550"/>
                  </a:lnTo>
                  <a:lnTo>
                    <a:pt x="105714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49" name="object 44"/>
            <p:cNvSpPr/>
            <p:nvPr/>
          </p:nvSpPr>
          <p:spPr>
            <a:xfrm>
              <a:off x="2446782" y="3379470"/>
              <a:ext cx="1127760" cy="706120"/>
            </a:xfrm>
            <a:custGeom>
              <a:avLst/>
              <a:gdLst/>
              <a:ahLst/>
              <a:cxnLst/>
              <a:rect l="l" t="t" r="r" b="b"/>
              <a:pathLst>
                <a:path w="1127760" h="706120">
                  <a:moveTo>
                    <a:pt x="0" y="70611"/>
                  </a:moveTo>
                  <a:lnTo>
                    <a:pt x="5550" y="43130"/>
                  </a:lnTo>
                  <a:lnTo>
                    <a:pt x="20685" y="20685"/>
                  </a:lnTo>
                  <a:lnTo>
                    <a:pt x="43130" y="5550"/>
                  </a:lnTo>
                  <a:lnTo>
                    <a:pt x="70612" y="0"/>
                  </a:lnTo>
                  <a:lnTo>
                    <a:pt x="1057147" y="0"/>
                  </a:lnTo>
                  <a:lnTo>
                    <a:pt x="1084629" y="5550"/>
                  </a:lnTo>
                  <a:lnTo>
                    <a:pt x="1107074" y="20685"/>
                  </a:lnTo>
                  <a:lnTo>
                    <a:pt x="1122209" y="43130"/>
                  </a:lnTo>
                  <a:lnTo>
                    <a:pt x="1127759" y="70611"/>
                  </a:lnTo>
                  <a:lnTo>
                    <a:pt x="1127759" y="635050"/>
                  </a:lnTo>
                  <a:lnTo>
                    <a:pt x="1122209" y="662513"/>
                  </a:lnTo>
                  <a:lnTo>
                    <a:pt x="1107074" y="684942"/>
                  </a:lnTo>
                  <a:lnTo>
                    <a:pt x="1084629" y="700066"/>
                  </a:lnTo>
                  <a:lnTo>
                    <a:pt x="1057147" y="705611"/>
                  </a:lnTo>
                  <a:lnTo>
                    <a:pt x="70612" y="705611"/>
                  </a:lnTo>
                  <a:lnTo>
                    <a:pt x="43130" y="700066"/>
                  </a:lnTo>
                  <a:lnTo>
                    <a:pt x="20685" y="684942"/>
                  </a:lnTo>
                  <a:lnTo>
                    <a:pt x="5550" y="662513"/>
                  </a:lnTo>
                  <a:lnTo>
                    <a:pt x="0" y="635050"/>
                  </a:lnTo>
                  <a:lnTo>
                    <a:pt x="0" y="70611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50" name="object 45"/>
          <p:cNvSpPr txBox="1"/>
          <p:nvPr/>
        </p:nvSpPr>
        <p:spPr>
          <a:xfrm>
            <a:off x="2484501" y="3455670"/>
            <a:ext cx="1051560" cy="5238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635" algn="ctr">
              <a:lnSpc>
                <a:spcPct val="86200"/>
              </a:lnSpc>
              <a:spcBef>
                <a:spcPts val="295"/>
              </a:spcBef>
            </a:pPr>
            <a:r>
              <a:rPr sz="1200" dirty="0">
                <a:latin typeface="Arial MT"/>
                <a:cs typeface="Arial MT"/>
              </a:rPr>
              <a:t>Capaian </a:t>
            </a:r>
            <a:r>
              <a:rPr sz="1200" spc="-5" dirty="0">
                <a:latin typeface="Arial MT"/>
                <a:cs typeface="Arial MT"/>
              </a:rPr>
              <a:t>12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dirty="0">
                <a:latin typeface="Arial MT"/>
                <a:cs typeface="Arial MT"/>
              </a:rPr>
              <a:t>dikat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asih  rendah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81" name="object 46"/>
          <p:cNvGrpSpPr/>
          <p:nvPr/>
        </p:nvGrpSpPr>
        <p:grpSpPr>
          <a:xfrm>
            <a:off x="2292095" y="1426463"/>
            <a:ext cx="1295400" cy="3552825"/>
            <a:chOff x="2292095" y="1426463"/>
            <a:chExt cx="1295400" cy="3552825"/>
          </a:xfrm>
        </p:grpSpPr>
        <p:sp>
          <p:nvSpPr>
            <p:cNvPr id="1048751" name="object 47"/>
            <p:cNvSpPr/>
            <p:nvPr/>
          </p:nvSpPr>
          <p:spPr>
            <a:xfrm>
              <a:off x="2305049" y="1439417"/>
              <a:ext cx="141605" cy="3175000"/>
            </a:xfrm>
            <a:custGeom>
              <a:avLst/>
              <a:gdLst/>
              <a:ahLst/>
              <a:cxnLst/>
              <a:rect l="l" t="t" r="r" b="b"/>
              <a:pathLst>
                <a:path w="141605" h="3175000">
                  <a:moveTo>
                    <a:pt x="0" y="0"/>
                  </a:moveTo>
                  <a:lnTo>
                    <a:pt x="0" y="3174695"/>
                  </a:lnTo>
                  <a:lnTo>
                    <a:pt x="141097" y="3174695"/>
                  </a:lnTo>
                </a:path>
              </a:pathLst>
            </a:custGeom>
            <a:ln w="25908">
              <a:solidFill>
                <a:srgbClr val="25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52" name="object 48"/>
            <p:cNvSpPr/>
            <p:nvPr/>
          </p:nvSpPr>
          <p:spPr>
            <a:xfrm>
              <a:off x="2446781" y="4261865"/>
              <a:ext cx="1127760" cy="704215"/>
            </a:xfrm>
            <a:custGeom>
              <a:avLst/>
              <a:gdLst/>
              <a:ahLst/>
              <a:cxnLst/>
              <a:rect l="l" t="t" r="r" b="b"/>
              <a:pathLst>
                <a:path w="1127760" h="704214">
                  <a:moveTo>
                    <a:pt x="1057402" y="0"/>
                  </a:moveTo>
                  <a:lnTo>
                    <a:pt x="70357" y="0"/>
                  </a:lnTo>
                  <a:lnTo>
                    <a:pt x="42969" y="5532"/>
                  </a:lnTo>
                  <a:lnTo>
                    <a:pt x="20605" y="20621"/>
                  </a:lnTo>
                  <a:lnTo>
                    <a:pt x="5528" y="43001"/>
                  </a:lnTo>
                  <a:lnTo>
                    <a:pt x="0" y="70408"/>
                  </a:lnTo>
                  <a:lnTo>
                    <a:pt x="0" y="633679"/>
                  </a:lnTo>
                  <a:lnTo>
                    <a:pt x="5528" y="661086"/>
                  </a:lnTo>
                  <a:lnTo>
                    <a:pt x="20605" y="683466"/>
                  </a:lnTo>
                  <a:lnTo>
                    <a:pt x="42969" y="698555"/>
                  </a:lnTo>
                  <a:lnTo>
                    <a:pt x="70357" y="704088"/>
                  </a:lnTo>
                  <a:lnTo>
                    <a:pt x="1057402" y="704088"/>
                  </a:lnTo>
                  <a:lnTo>
                    <a:pt x="1084790" y="698555"/>
                  </a:lnTo>
                  <a:lnTo>
                    <a:pt x="1107154" y="683466"/>
                  </a:lnTo>
                  <a:lnTo>
                    <a:pt x="1122231" y="661086"/>
                  </a:lnTo>
                  <a:lnTo>
                    <a:pt x="1127759" y="633679"/>
                  </a:lnTo>
                  <a:lnTo>
                    <a:pt x="1127759" y="70408"/>
                  </a:lnTo>
                  <a:lnTo>
                    <a:pt x="1122231" y="43001"/>
                  </a:lnTo>
                  <a:lnTo>
                    <a:pt x="1107154" y="20621"/>
                  </a:lnTo>
                  <a:lnTo>
                    <a:pt x="1084790" y="5532"/>
                  </a:lnTo>
                  <a:lnTo>
                    <a:pt x="10574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53" name="object 49"/>
            <p:cNvSpPr/>
            <p:nvPr/>
          </p:nvSpPr>
          <p:spPr>
            <a:xfrm>
              <a:off x="2446781" y="4261865"/>
              <a:ext cx="1127760" cy="704215"/>
            </a:xfrm>
            <a:custGeom>
              <a:avLst/>
              <a:gdLst/>
              <a:ahLst/>
              <a:cxnLst/>
              <a:rect l="l" t="t" r="r" b="b"/>
              <a:pathLst>
                <a:path w="1127760" h="704214">
                  <a:moveTo>
                    <a:pt x="0" y="70408"/>
                  </a:moveTo>
                  <a:lnTo>
                    <a:pt x="5528" y="43001"/>
                  </a:lnTo>
                  <a:lnTo>
                    <a:pt x="20605" y="20621"/>
                  </a:lnTo>
                  <a:lnTo>
                    <a:pt x="42969" y="5532"/>
                  </a:lnTo>
                  <a:lnTo>
                    <a:pt x="70357" y="0"/>
                  </a:lnTo>
                  <a:lnTo>
                    <a:pt x="1057402" y="0"/>
                  </a:lnTo>
                  <a:lnTo>
                    <a:pt x="1084790" y="5532"/>
                  </a:lnTo>
                  <a:lnTo>
                    <a:pt x="1107154" y="20621"/>
                  </a:lnTo>
                  <a:lnTo>
                    <a:pt x="1122231" y="43001"/>
                  </a:lnTo>
                  <a:lnTo>
                    <a:pt x="1127759" y="70408"/>
                  </a:lnTo>
                  <a:lnTo>
                    <a:pt x="1127759" y="633679"/>
                  </a:lnTo>
                  <a:lnTo>
                    <a:pt x="1122231" y="661086"/>
                  </a:lnTo>
                  <a:lnTo>
                    <a:pt x="1107154" y="683466"/>
                  </a:lnTo>
                  <a:lnTo>
                    <a:pt x="1084790" y="698555"/>
                  </a:lnTo>
                  <a:lnTo>
                    <a:pt x="1057402" y="704088"/>
                  </a:lnTo>
                  <a:lnTo>
                    <a:pt x="70357" y="704088"/>
                  </a:lnTo>
                  <a:lnTo>
                    <a:pt x="42969" y="698555"/>
                  </a:lnTo>
                  <a:lnTo>
                    <a:pt x="20605" y="683466"/>
                  </a:lnTo>
                  <a:lnTo>
                    <a:pt x="5528" y="661086"/>
                  </a:lnTo>
                  <a:lnTo>
                    <a:pt x="0" y="633679"/>
                  </a:lnTo>
                  <a:lnTo>
                    <a:pt x="0" y="70408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54" name="object 50"/>
          <p:cNvSpPr txBox="1"/>
          <p:nvPr/>
        </p:nvSpPr>
        <p:spPr>
          <a:xfrm>
            <a:off x="2615564" y="4416653"/>
            <a:ext cx="788670" cy="3670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81280" marR="5080" indent="-68580">
              <a:lnSpc>
                <a:spcPts val="1250"/>
              </a:lnSpc>
              <a:spcBef>
                <a:spcPts val="300"/>
              </a:spcBef>
            </a:pPr>
            <a:r>
              <a:rPr sz="1200" spc="-5" dirty="0">
                <a:latin typeface="Arial MT"/>
                <a:cs typeface="Arial MT"/>
              </a:rPr>
              <a:t>Belum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total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coverage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2" name="object 51"/>
          <p:cNvGrpSpPr/>
          <p:nvPr/>
        </p:nvGrpSpPr>
        <p:grpSpPr>
          <a:xfrm>
            <a:off x="3915092" y="720788"/>
            <a:ext cx="1437640" cy="732155"/>
            <a:chOff x="3915092" y="720788"/>
            <a:chExt cx="1437640" cy="732155"/>
          </a:xfrm>
        </p:grpSpPr>
        <p:sp>
          <p:nvSpPr>
            <p:cNvPr id="1048755" name="object 52"/>
            <p:cNvSpPr/>
            <p:nvPr/>
          </p:nvSpPr>
          <p:spPr>
            <a:xfrm>
              <a:off x="3928109" y="733806"/>
              <a:ext cx="1411605" cy="706120"/>
            </a:xfrm>
            <a:custGeom>
              <a:avLst/>
              <a:gdLst/>
              <a:ahLst/>
              <a:cxnLst/>
              <a:rect l="l" t="t" r="r" b="b"/>
              <a:pathLst>
                <a:path w="1411604" h="706119">
                  <a:moveTo>
                    <a:pt x="1340612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635000"/>
                  </a:lnTo>
                  <a:lnTo>
                    <a:pt x="5550" y="662481"/>
                  </a:lnTo>
                  <a:lnTo>
                    <a:pt x="20685" y="684926"/>
                  </a:lnTo>
                  <a:lnTo>
                    <a:pt x="43130" y="700061"/>
                  </a:lnTo>
                  <a:lnTo>
                    <a:pt x="70612" y="705612"/>
                  </a:lnTo>
                  <a:lnTo>
                    <a:pt x="1340612" y="705612"/>
                  </a:lnTo>
                  <a:lnTo>
                    <a:pt x="1368093" y="700061"/>
                  </a:lnTo>
                  <a:lnTo>
                    <a:pt x="1390538" y="684926"/>
                  </a:lnTo>
                  <a:lnTo>
                    <a:pt x="1405673" y="662481"/>
                  </a:lnTo>
                  <a:lnTo>
                    <a:pt x="1411224" y="635000"/>
                  </a:lnTo>
                  <a:lnTo>
                    <a:pt x="1411224" y="70612"/>
                  </a:lnTo>
                  <a:lnTo>
                    <a:pt x="1405673" y="43130"/>
                  </a:lnTo>
                  <a:lnTo>
                    <a:pt x="1390538" y="20685"/>
                  </a:lnTo>
                  <a:lnTo>
                    <a:pt x="1368093" y="5550"/>
                  </a:lnTo>
                  <a:lnTo>
                    <a:pt x="1340612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56" name="object 53"/>
            <p:cNvSpPr/>
            <p:nvPr/>
          </p:nvSpPr>
          <p:spPr>
            <a:xfrm>
              <a:off x="3928109" y="733806"/>
              <a:ext cx="1411605" cy="706120"/>
            </a:xfrm>
            <a:custGeom>
              <a:avLst/>
              <a:gdLst/>
              <a:ahLst/>
              <a:cxnLst/>
              <a:rect l="l" t="t" r="r" b="b"/>
              <a:pathLst>
                <a:path w="1411604" h="706119">
                  <a:moveTo>
                    <a:pt x="0" y="70612"/>
                  </a:moveTo>
                  <a:lnTo>
                    <a:pt x="5550" y="43130"/>
                  </a:lnTo>
                  <a:lnTo>
                    <a:pt x="20685" y="20685"/>
                  </a:lnTo>
                  <a:lnTo>
                    <a:pt x="43130" y="5550"/>
                  </a:lnTo>
                  <a:lnTo>
                    <a:pt x="70612" y="0"/>
                  </a:lnTo>
                  <a:lnTo>
                    <a:pt x="1340612" y="0"/>
                  </a:lnTo>
                  <a:lnTo>
                    <a:pt x="1368093" y="5550"/>
                  </a:lnTo>
                  <a:lnTo>
                    <a:pt x="1390538" y="20685"/>
                  </a:lnTo>
                  <a:lnTo>
                    <a:pt x="1405673" y="43130"/>
                  </a:lnTo>
                  <a:lnTo>
                    <a:pt x="1411224" y="70612"/>
                  </a:lnTo>
                  <a:lnTo>
                    <a:pt x="1411224" y="635000"/>
                  </a:lnTo>
                  <a:lnTo>
                    <a:pt x="1405673" y="662481"/>
                  </a:lnTo>
                  <a:lnTo>
                    <a:pt x="1390538" y="684926"/>
                  </a:lnTo>
                  <a:lnTo>
                    <a:pt x="1368093" y="700061"/>
                  </a:lnTo>
                  <a:lnTo>
                    <a:pt x="1340612" y="705612"/>
                  </a:lnTo>
                  <a:lnTo>
                    <a:pt x="70612" y="705612"/>
                  </a:lnTo>
                  <a:lnTo>
                    <a:pt x="43130" y="700061"/>
                  </a:lnTo>
                  <a:lnTo>
                    <a:pt x="20685" y="684926"/>
                  </a:lnTo>
                  <a:lnTo>
                    <a:pt x="5550" y="662481"/>
                  </a:lnTo>
                  <a:lnTo>
                    <a:pt x="0" y="635000"/>
                  </a:lnTo>
                  <a:lnTo>
                    <a:pt x="0" y="706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57" name="object 54"/>
          <p:cNvSpPr txBox="1"/>
          <p:nvPr/>
        </p:nvSpPr>
        <p:spPr>
          <a:xfrm>
            <a:off x="4205478" y="842517"/>
            <a:ext cx="853440" cy="45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Intervensi</a:t>
            </a:r>
            <a:endParaRPr sz="1500">
              <a:latin typeface="Arial MT"/>
              <a:cs typeface="Arial MT"/>
            </a:endParaRPr>
          </a:p>
          <a:p>
            <a:pPr marL="1270" algn="ctr">
              <a:lnSpc>
                <a:spcPts val="1675"/>
              </a:lnSpc>
            </a:pP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Lanjut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83" name="object 55"/>
          <p:cNvGrpSpPr/>
          <p:nvPr/>
        </p:nvGrpSpPr>
        <p:grpSpPr>
          <a:xfrm>
            <a:off x="4056824" y="1426400"/>
            <a:ext cx="1296035" cy="907415"/>
            <a:chOff x="4056824" y="1426400"/>
            <a:chExt cx="1296035" cy="907415"/>
          </a:xfrm>
        </p:grpSpPr>
        <p:sp>
          <p:nvSpPr>
            <p:cNvPr id="1048758" name="object 56"/>
            <p:cNvSpPr/>
            <p:nvPr/>
          </p:nvSpPr>
          <p:spPr>
            <a:xfrm>
              <a:off x="4069841" y="1439418"/>
              <a:ext cx="141605" cy="529590"/>
            </a:xfrm>
            <a:custGeom>
              <a:avLst/>
              <a:gdLst/>
              <a:ahLst/>
              <a:cxnLst/>
              <a:rect l="l" t="t" r="r" b="b"/>
              <a:pathLst>
                <a:path w="141604" h="529589">
                  <a:moveTo>
                    <a:pt x="0" y="0"/>
                  </a:moveTo>
                  <a:lnTo>
                    <a:pt x="0" y="529082"/>
                  </a:lnTo>
                  <a:lnTo>
                    <a:pt x="141097" y="529082"/>
                  </a:lnTo>
                </a:path>
              </a:pathLst>
            </a:custGeom>
            <a:ln w="25908">
              <a:solidFill>
                <a:srgbClr val="25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59" name="object 57"/>
            <p:cNvSpPr/>
            <p:nvPr/>
          </p:nvSpPr>
          <p:spPr>
            <a:xfrm>
              <a:off x="4210049" y="1616202"/>
              <a:ext cx="1129665" cy="704215"/>
            </a:xfrm>
            <a:custGeom>
              <a:avLst/>
              <a:gdLst/>
              <a:ahLst/>
              <a:cxnLst/>
              <a:rect l="l" t="t" r="r" b="b"/>
              <a:pathLst>
                <a:path w="1129664" h="704214">
                  <a:moveTo>
                    <a:pt x="1058926" y="0"/>
                  </a:moveTo>
                  <a:lnTo>
                    <a:pt x="70358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8"/>
                  </a:lnTo>
                  <a:lnTo>
                    <a:pt x="0" y="633730"/>
                  </a:lnTo>
                  <a:lnTo>
                    <a:pt x="5528" y="661118"/>
                  </a:lnTo>
                  <a:lnTo>
                    <a:pt x="20605" y="683482"/>
                  </a:lnTo>
                  <a:lnTo>
                    <a:pt x="42969" y="698559"/>
                  </a:lnTo>
                  <a:lnTo>
                    <a:pt x="70358" y="704088"/>
                  </a:lnTo>
                  <a:lnTo>
                    <a:pt x="1058926" y="704088"/>
                  </a:lnTo>
                  <a:lnTo>
                    <a:pt x="1086314" y="698559"/>
                  </a:lnTo>
                  <a:lnTo>
                    <a:pt x="1108678" y="683482"/>
                  </a:lnTo>
                  <a:lnTo>
                    <a:pt x="1123755" y="661118"/>
                  </a:lnTo>
                  <a:lnTo>
                    <a:pt x="1129284" y="633730"/>
                  </a:lnTo>
                  <a:lnTo>
                    <a:pt x="1129284" y="70358"/>
                  </a:lnTo>
                  <a:lnTo>
                    <a:pt x="1123755" y="42969"/>
                  </a:lnTo>
                  <a:lnTo>
                    <a:pt x="1108678" y="20605"/>
                  </a:lnTo>
                  <a:lnTo>
                    <a:pt x="1086314" y="5528"/>
                  </a:lnTo>
                  <a:lnTo>
                    <a:pt x="10589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60" name="object 58"/>
            <p:cNvSpPr/>
            <p:nvPr/>
          </p:nvSpPr>
          <p:spPr>
            <a:xfrm>
              <a:off x="4210049" y="1616202"/>
              <a:ext cx="1129665" cy="704215"/>
            </a:xfrm>
            <a:custGeom>
              <a:avLst/>
              <a:gdLst/>
              <a:ahLst/>
              <a:cxnLst/>
              <a:rect l="l" t="t" r="r" b="b"/>
              <a:pathLst>
                <a:path w="1129664" h="704214">
                  <a:moveTo>
                    <a:pt x="0" y="70358"/>
                  </a:moveTo>
                  <a:lnTo>
                    <a:pt x="5528" y="42969"/>
                  </a:lnTo>
                  <a:lnTo>
                    <a:pt x="20605" y="20605"/>
                  </a:lnTo>
                  <a:lnTo>
                    <a:pt x="42969" y="5528"/>
                  </a:lnTo>
                  <a:lnTo>
                    <a:pt x="70358" y="0"/>
                  </a:lnTo>
                  <a:lnTo>
                    <a:pt x="1058926" y="0"/>
                  </a:lnTo>
                  <a:lnTo>
                    <a:pt x="1086314" y="5528"/>
                  </a:lnTo>
                  <a:lnTo>
                    <a:pt x="1108678" y="20605"/>
                  </a:lnTo>
                  <a:lnTo>
                    <a:pt x="1123755" y="42969"/>
                  </a:lnTo>
                  <a:lnTo>
                    <a:pt x="1129284" y="70358"/>
                  </a:lnTo>
                  <a:lnTo>
                    <a:pt x="1129284" y="633730"/>
                  </a:lnTo>
                  <a:lnTo>
                    <a:pt x="1123755" y="661118"/>
                  </a:lnTo>
                  <a:lnTo>
                    <a:pt x="1108678" y="683482"/>
                  </a:lnTo>
                  <a:lnTo>
                    <a:pt x="1086314" y="698559"/>
                  </a:lnTo>
                  <a:lnTo>
                    <a:pt x="1058926" y="704088"/>
                  </a:lnTo>
                  <a:lnTo>
                    <a:pt x="70358" y="704088"/>
                  </a:lnTo>
                  <a:lnTo>
                    <a:pt x="42969" y="698559"/>
                  </a:lnTo>
                  <a:lnTo>
                    <a:pt x="20605" y="683482"/>
                  </a:lnTo>
                  <a:lnTo>
                    <a:pt x="5528" y="661118"/>
                  </a:lnTo>
                  <a:lnTo>
                    <a:pt x="0" y="633730"/>
                  </a:lnTo>
                  <a:lnTo>
                    <a:pt x="0" y="70358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61" name="object 59"/>
          <p:cNvSpPr txBox="1"/>
          <p:nvPr/>
        </p:nvSpPr>
        <p:spPr>
          <a:xfrm>
            <a:off x="4279138" y="1691385"/>
            <a:ext cx="989965" cy="5238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295"/>
              </a:spcBef>
            </a:pPr>
            <a:r>
              <a:rPr sz="1200" spc="-5" dirty="0">
                <a:latin typeface="Arial MT"/>
                <a:cs typeface="Arial MT"/>
              </a:rPr>
              <a:t>Kurangnya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koordinasi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lintas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program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4" name="object 60"/>
          <p:cNvGrpSpPr/>
          <p:nvPr/>
        </p:nvGrpSpPr>
        <p:grpSpPr>
          <a:xfrm>
            <a:off x="4056824" y="1426400"/>
            <a:ext cx="1296035" cy="1789430"/>
            <a:chOff x="4056824" y="1426400"/>
            <a:chExt cx="1296035" cy="1789430"/>
          </a:xfrm>
        </p:grpSpPr>
        <p:sp>
          <p:nvSpPr>
            <p:cNvPr id="1048762" name="object 61"/>
            <p:cNvSpPr/>
            <p:nvPr/>
          </p:nvSpPr>
          <p:spPr>
            <a:xfrm>
              <a:off x="4069841" y="1439418"/>
              <a:ext cx="141605" cy="1410970"/>
            </a:xfrm>
            <a:custGeom>
              <a:avLst/>
              <a:gdLst/>
              <a:ahLst/>
              <a:cxnLst/>
              <a:rect l="l" t="t" r="r" b="b"/>
              <a:pathLst>
                <a:path w="141604" h="1410970">
                  <a:moveTo>
                    <a:pt x="0" y="0"/>
                  </a:moveTo>
                  <a:lnTo>
                    <a:pt x="0" y="1410970"/>
                  </a:lnTo>
                  <a:lnTo>
                    <a:pt x="141097" y="1410970"/>
                  </a:lnTo>
                </a:path>
              </a:pathLst>
            </a:custGeom>
            <a:ln w="25908">
              <a:solidFill>
                <a:srgbClr val="25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63" name="object 62"/>
            <p:cNvSpPr/>
            <p:nvPr/>
          </p:nvSpPr>
          <p:spPr>
            <a:xfrm>
              <a:off x="4210049" y="2497074"/>
              <a:ext cx="1129665" cy="706120"/>
            </a:xfrm>
            <a:custGeom>
              <a:avLst/>
              <a:gdLst/>
              <a:ahLst/>
              <a:cxnLst/>
              <a:rect l="l" t="t" r="r" b="b"/>
              <a:pathLst>
                <a:path w="1129664" h="706119">
                  <a:moveTo>
                    <a:pt x="1058672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635000"/>
                  </a:lnTo>
                  <a:lnTo>
                    <a:pt x="5550" y="662481"/>
                  </a:lnTo>
                  <a:lnTo>
                    <a:pt x="20685" y="684926"/>
                  </a:lnTo>
                  <a:lnTo>
                    <a:pt x="43130" y="700061"/>
                  </a:lnTo>
                  <a:lnTo>
                    <a:pt x="70612" y="705612"/>
                  </a:lnTo>
                  <a:lnTo>
                    <a:pt x="1058672" y="705612"/>
                  </a:lnTo>
                  <a:lnTo>
                    <a:pt x="1086153" y="700061"/>
                  </a:lnTo>
                  <a:lnTo>
                    <a:pt x="1108598" y="684926"/>
                  </a:lnTo>
                  <a:lnTo>
                    <a:pt x="1123733" y="662481"/>
                  </a:lnTo>
                  <a:lnTo>
                    <a:pt x="1129284" y="635000"/>
                  </a:lnTo>
                  <a:lnTo>
                    <a:pt x="1129284" y="70612"/>
                  </a:lnTo>
                  <a:lnTo>
                    <a:pt x="1123733" y="43130"/>
                  </a:lnTo>
                  <a:lnTo>
                    <a:pt x="1108598" y="20685"/>
                  </a:lnTo>
                  <a:lnTo>
                    <a:pt x="1086153" y="5550"/>
                  </a:lnTo>
                  <a:lnTo>
                    <a:pt x="105867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64" name="object 63"/>
            <p:cNvSpPr/>
            <p:nvPr/>
          </p:nvSpPr>
          <p:spPr>
            <a:xfrm>
              <a:off x="4210049" y="2497074"/>
              <a:ext cx="1129665" cy="706120"/>
            </a:xfrm>
            <a:custGeom>
              <a:avLst/>
              <a:gdLst/>
              <a:ahLst/>
              <a:cxnLst/>
              <a:rect l="l" t="t" r="r" b="b"/>
              <a:pathLst>
                <a:path w="1129664" h="706119">
                  <a:moveTo>
                    <a:pt x="0" y="70612"/>
                  </a:moveTo>
                  <a:lnTo>
                    <a:pt x="5550" y="43130"/>
                  </a:lnTo>
                  <a:lnTo>
                    <a:pt x="20685" y="20685"/>
                  </a:lnTo>
                  <a:lnTo>
                    <a:pt x="43130" y="5550"/>
                  </a:lnTo>
                  <a:lnTo>
                    <a:pt x="70612" y="0"/>
                  </a:lnTo>
                  <a:lnTo>
                    <a:pt x="1058672" y="0"/>
                  </a:lnTo>
                  <a:lnTo>
                    <a:pt x="1086153" y="5550"/>
                  </a:lnTo>
                  <a:lnTo>
                    <a:pt x="1108598" y="20685"/>
                  </a:lnTo>
                  <a:lnTo>
                    <a:pt x="1123733" y="43130"/>
                  </a:lnTo>
                  <a:lnTo>
                    <a:pt x="1129284" y="70612"/>
                  </a:lnTo>
                  <a:lnTo>
                    <a:pt x="1129284" y="635000"/>
                  </a:lnTo>
                  <a:lnTo>
                    <a:pt x="1123733" y="662481"/>
                  </a:lnTo>
                  <a:lnTo>
                    <a:pt x="1108598" y="684926"/>
                  </a:lnTo>
                  <a:lnTo>
                    <a:pt x="1086153" y="700061"/>
                  </a:lnTo>
                  <a:lnTo>
                    <a:pt x="1058672" y="705612"/>
                  </a:lnTo>
                  <a:lnTo>
                    <a:pt x="70612" y="705612"/>
                  </a:lnTo>
                  <a:lnTo>
                    <a:pt x="43130" y="700061"/>
                  </a:lnTo>
                  <a:lnTo>
                    <a:pt x="20685" y="684926"/>
                  </a:lnTo>
                  <a:lnTo>
                    <a:pt x="5550" y="662481"/>
                  </a:lnTo>
                  <a:lnTo>
                    <a:pt x="0" y="635000"/>
                  </a:lnTo>
                  <a:lnTo>
                    <a:pt x="0" y="70612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65" name="object 64"/>
          <p:cNvSpPr txBox="1"/>
          <p:nvPr/>
        </p:nvSpPr>
        <p:spPr>
          <a:xfrm>
            <a:off x="4286758" y="2494533"/>
            <a:ext cx="974090" cy="5327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1270" algn="ctr">
              <a:lnSpc>
                <a:spcPct val="86400"/>
              </a:lnSpc>
              <a:spcBef>
                <a:spcPts val="295"/>
              </a:spcBef>
            </a:pPr>
            <a:r>
              <a:rPr sz="1200" spc="-20" dirty="0">
                <a:latin typeface="Arial MT"/>
                <a:cs typeface="Arial MT"/>
              </a:rPr>
              <a:t>Tersita 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kegiatan </a:t>
            </a:r>
            <a:r>
              <a:rPr sz="1200" dirty="0">
                <a:latin typeface="Arial MT"/>
                <a:cs typeface="Arial MT"/>
              </a:rPr>
              <a:t> pandemi </a:t>
            </a:r>
            <a:r>
              <a:rPr sz="1200" spc="-5" dirty="0">
                <a:latin typeface="Arial MT"/>
                <a:cs typeface="Arial MT"/>
              </a:rPr>
              <a:t>dan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vaksinasi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C19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5" name="object 65"/>
          <p:cNvGrpSpPr/>
          <p:nvPr/>
        </p:nvGrpSpPr>
        <p:grpSpPr>
          <a:xfrm>
            <a:off x="4056824" y="1426400"/>
            <a:ext cx="1296035" cy="2672080"/>
            <a:chOff x="4056824" y="1426400"/>
            <a:chExt cx="1296035" cy="2672080"/>
          </a:xfrm>
        </p:grpSpPr>
        <p:sp>
          <p:nvSpPr>
            <p:cNvPr id="1048766" name="object 66"/>
            <p:cNvSpPr/>
            <p:nvPr/>
          </p:nvSpPr>
          <p:spPr>
            <a:xfrm>
              <a:off x="4069841" y="1439418"/>
              <a:ext cx="141605" cy="2292985"/>
            </a:xfrm>
            <a:custGeom>
              <a:avLst/>
              <a:gdLst/>
              <a:ahLst/>
              <a:cxnLst/>
              <a:rect l="l" t="t" r="r" b="b"/>
              <a:pathLst>
                <a:path w="141604" h="2292985">
                  <a:moveTo>
                    <a:pt x="0" y="0"/>
                  </a:moveTo>
                  <a:lnTo>
                    <a:pt x="0" y="2292858"/>
                  </a:lnTo>
                  <a:lnTo>
                    <a:pt x="141097" y="2292858"/>
                  </a:lnTo>
                </a:path>
              </a:pathLst>
            </a:custGeom>
            <a:ln w="25908">
              <a:solidFill>
                <a:srgbClr val="25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67" name="object 67"/>
            <p:cNvSpPr/>
            <p:nvPr/>
          </p:nvSpPr>
          <p:spPr>
            <a:xfrm>
              <a:off x="4210049" y="3379470"/>
              <a:ext cx="1129665" cy="706120"/>
            </a:xfrm>
            <a:custGeom>
              <a:avLst/>
              <a:gdLst/>
              <a:ahLst/>
              <a:cxnLst/>
              <a:rect l="l" t="t" r="r" b="b"/>
              <a:pathLst>
                <a:path w="1129664" h="706120">
                  <a:moveTo>
                    <a:pt x="1058672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1"/>
                  </a:lnTo>
                  <a:lnTo>
                    <a:pt x="0" y="635050"/>
                  </a:lnTo>
                  <a:lnTo>
                    <a:pt x="5550" y="662513"/>
                  </a:lnTo>
                  <a:lnTo>
                    <a:pt x="20685" y="684942"/>
                  </a:lnTo>
                  <a:lnTo>
                    <a:pt x="43130" y="700066"/>
                  </a:lnTo>
                  <a:lnTo>
                    <a:pt x="70612" y="705611"/>
                  </a:lnTo>
                  <a:lnTo>
                    <a:pt x="1058672" y="705611"/>
                  </a:lnTo>
                  <a:lnTo>
                    <a:pt x="1086153" y="700067"/>
                  </a:lnTo>
                  <a:lnTo>
                    <a:pt x="1108598" y="684947"/>
                  </a:lnTo>
                  <a:lnTo>
                    <a:pt x="1123733" y="662519"/>
                  </a:lnTo>
                  <a:lnTo>
                    <a:pt x="1129284" y="635050"/>
                  </a:lnTo>
                  <a:lnTo>
                    <a:pt x="1129284" y="70611"/>
                  </a:lnTo>
                  <a:lnTo>
                    <a:pt x="1123733" y="43130"/>
                  </a:lnTo>
                  <a:lnTo>
                    <a:pt x="1108598" y="20685"/>
                  </a:lnTo>
                  <a:lnTo>
                    <a:pt x="1086153" y="5550"/>
                  </a:lnTo>
                  <a:lnTo>
                    <a:pt x="105867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68" name="object 68"/>
            <p:cNvSpPr/>
            <p:nvPr/>
          </p:nvSpPr>
          <p:spPr>
            <a:xfrm>
              <a:off x="4210049" y="3379470"/>
              <a:ext cx="1129665" cy="706120"/>
            </a:xfrm>
            <a:custGeom>
              <a:avLst/>
              <a:gdLst/>
              <a:ahLst/>
              <a:cxnLst/>
              <a:rect l="l" t="t" r="r" b="b"/>
              <a:pathLst>
                <a:path w="1129664" h="706120">
                  <a:moveTo>
                    <a:pt x="0" y="70611"/>
                  </a:moveTo>
                  <a:lnTo>
                    <a:pt x="5550" y="43130"/>
                  </a:lnTo>
                  <a:lnTo>
                    <a:pt x="20685" y="20685"/>
                  </a:lnTo>
                  <a:lnTo>
                    <a:pt x="43130" y="5550"/>
                  </a:lnTo>
                  <a:lnTo>
                    <a:pt x="70612" y="0"/>
                  </a:lnTo>
                  <a:lnTo>
                    <a:pt x="1058672" y="0"/>
                  </a:lnTo>
                  <a:lnTo>
                    <a:pt x="1086153" y="5550"/>
                  </a:lnTo>
                  <a:lnTo>
                    <a:pt x="1108598" y="20685"/>
                  </a:lnTo>
                  <a:lnTo>
                    <a:pt x="1123733" y="43130"/>
                  </a:lnTo>
                  <a:lnTo>
                    <a:pt x="1129284" y="70611"/>
                  </a:lnTo>
                  <a:lnTo>
                    <a:pt x="1129284" y="635050"/>
                  </a:lnTo>
                  <a:lnTo>
                    <a:pt x="1123733" y="662519"/>
                  </a:lnTo>
                  <a:lnTo>
                    <a:pt x="1108598" y="684947"/>
                  </a:lnTo>
                  <a:lnTo>
                    <a:pt x="1086153" y="700067"/>
                  </a:lnTo>
                  <a:lnTo>
                    <a:pt x="1058672" y="705611"/>
                  </a:lnTo>
                  <a:lnTo>
                    <a:pt x="70612" y="705611"/>
                  </a:lnTo>
                  <a:lnTo>
                    <a:pt x="43130" y="700066"/>
                  </a:lnTo>
                  <a:lnTo>
                    <a:pt x="20685" y="684942"/>
                  </a:lnTo>
                  <a:lnTo>
                    <a:pt x="5550" y="662513"/>
                  </a:lnTo>
                  <a:lnTo>
                    <a:pt x="0" y="635050"/>
                  </a:lnTo>
                  <a:lnTo>
                    <a:pt x="0" y="70611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69" name="object 69"/>
          <p:cNvSpPr txBox="1"/>
          <p:nvPr/>
        </p:nvSpPr>
        <p:spPr>
          <a:xfrm>
            <a:off x="4286758" y="3376676"/>
            <a:ext cx="975994" cy="6826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295"/>
              </a:spcBef>
            </a:pPr>
            <a:r>
              <a:rPr sz="1200" spc="-5" dirty="0">
                <a:latin typeface="Arial MT"/>
                <a:cs typeface="Arial MT"/>
              </a:rPr>
              <a:t>Intervensi </a:t>
            </a:r>
            <a:r>
              <a:rPr sz="1200" dirty="0">
                <a:latin typeface="Arial MT"/>
                <a:cs typeface="Arial MT"/>
              </a:rPr>
              <a:t> lanjut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Puskesmas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lum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</a:t>
            </a:r>
            <a:r>
              <a:rPr sz="1200" spc="5" dirty="0">
                <a:latin typeface="Arial MT"/>
                <a:cs typeface="Arial MT"/>
              </a:rPr>
              <a:t>p</a:t>
            </a:r>
            <a:r>
              <a:rPr sz="1200" dirty="0">
                <a:latin typeface="Arial MT"/>
                <a:cs typeface="Arial MT"/>
              </a:rPr>
              <a:t>timal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6" name="object 70"/>
          <p:cNvGrpSpPr/>
          <p:nvPr/>
        </p:nvGrpSpPr>
        <p:grpSpPr>
          <a:xfrm>
            <a:off x="4056888" y="1426463"/>
            <a:ext cx="1295400" cy="3552825"/>
            <a:chOff x="4056888" y="1426463"/>
            <a:chExt cx="1295400" cy="3552825"/>
          </a:xfrm>
        </p:grpSpPr>
        <p:sp>
          <p:nvSpPr>
            <p:cNvPr id="1048770" name="object 71"/>
            <p:cNvSpPr/>
            <p:nvPr/>
          </p:nvSpPr>
          <p:spPr>
            <a:xfrm>
              <a:off x="4069842" y="1439417"/>
              <a:ext cx="141605" cy="3175000"/>
            </a:xfrm>
            <a:custGeom>
              <a:avLst/>
              <a:gdLst/>
              <a:ahLst/>
              <a:cxnLst/>
              <a:rect l="l" t="t" r="r" b="b"/>
              <a:pathLst>
                <a:path w="141604" h="3175000">
                  <a:moveTo>
                    <a:pt x="0" y="0"/>
                  </a:moveTo>
                  <a:lnTo>
                    <a:pt x="0" y="3174695"/>
                  </a:lnTo>
                  <a:lnTo>
                    <a:pt x="141097" y="3174695"/>
                  </a:lnTo>
                </a:path>
              </a:pathLst>
            </a:custGeom>
            <a:ln w="25908">
              <a:solidFill>
                <a:srgbClr val="25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71" name="object 72"/>
            <p:cNvSpPr/>
            <p:nvPr/>
          </p:nvSpPr>
          <p:spPr>
            <a:xfrm>
              <a:off x="4210050" y="4261865"/>
              <a:ext cx="1129665" cy="704215"/>
            </a:xfrm>
            <a:custGeom>
              <a:avLst/>
              <a:gdLst/>
              <a:ahLst/>
              <a:cxnLst/>
              <a:rect l="l" t="t" r="r" b="b"/>
              <a:pathLst>
                <a:path w="1129664" h="704214">
                  <a:moveTo>
                    <a:pt x="1058926" y="0"/>
                  </a:moveTo>
                  <a:lnTo>
                    <a:pt x="70358" y="0"/>
                  </a:lnTo>
                  <a:lnTo>
                    <a:pt x="42969" y="5532"/>
                  </a:lnTo>
                  <a:lnTo>
                    <a:pt x="20605" y="20621"/>
                  </a:lnTo>
                  <a:lnTo>
                    <a:pt x="5528" y="43001"/>
                  </a:lnTo>
                  <a:lnTo>
                    <a:pt x="0" y="70408"/>
                  </a:lnTo>
                  <a:lnTo>
                    <a:pt x="0" y="633679"/>
                  </a:lnTo>
                  <a:lnTo>
                    <a:pt x="5528" y="661086"/>
                  </a:lnTo>
                  <a:lnTo>
                    <a:pt x="20605" y="683466"/>
                  </a:lnTo>
                  <a:lnTo>
                    <a:pt x="42969" y="698555"/>
                  </a:lnTo>
                  <a:lnTo>
                    <a:pt x="70358" y="704088"/>
                  </a:lnTo>
                  <a:lnTo>
                    <a:pt x="1058926" y="704088"/>
                  </a:lnTo>
                  <a:lnTo>
                    <a:pt x="1086314" y="698555"/>
                  </a:lnTo>
                  <a:lnTo>
                    <a:pt x="1108678" y="683466"/>
                  </a:lnTo>
                  <a:lnTo>
                    <a:pt x="1123755" y="661086"/>
                  </a:lnTo>
                  <a:lnTo>
                    <a:pt x="1129284" y="633679"/>
                  </a:lnTo>
                  <a:lnTo>
                    <a:pt x="1129284" y="70408"/>
                  </a:lnTo>
                  <a:lnTo>
                    <a:pt x="1123755" y="43001"/>
                  </a:lnTo>
                  <a:lnTo>
                    <a:pt x="1108678" y="20621"/>
                  </a:lnTo>
                  <a:lnTo>
                    <a:pt x="1086314" y="5532"/>
                  </a:lnTo>
                  <a:lnTo>
                    <a:pt x="10589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72" name="object 73"/>
            <p:cNvSpPr/>
            <p:nvPr/>
          </p:nvSpPr>
          <p:spPr>
            <a:xfrm>
              <a:off x="4210050" y="4261865"/>
              <a:ext cx="1129665" cy="704215"/>
            </a:xfrm>
            <a:custGeom>
              <a:avLst/>
              <a:gdLst/>
              <a:ahLst/>
              <a:cxnLst/>
              <a:rect l="l" t="t" r="r" b="b"/>
              <a:pathLst>
                <a:path w="1129664" h="704214">
                  <a:moveTo>
                    <a:pt x="0" y="70408"/>
                  </a:moveTo>
                  <a:lnTo>
                    <a:pt x="5528" y="43001"/>
                  </a:lnTo>
                  <a:lnTo>
                    <a:pt x="20605" y="20621"/>
                  </a:lnTo>
                  <a:lnTo>
                    <a:pt x="42969" y="5532"/>
                  </a:lnTo>
                  <a:lnTo>
                    <a:pt x="70358" y="0"/>
                  </a:lnTo>
                  <a:lnTo>
                    <a:pt x="1058926" y="0"/>
                  </a:lnTo>
                  <a:lnTo>
                    <a:pt x="1086314" y="5532"/>
                  </a:lnTo>
                  <a:lnTo>
                    <a:pt x="1108678" y="20621"/>
                  </a:lnTo>
                  <a:lnTo>
                    <a:pt x="1123755" y="43001"/>
                  </a:lnTo>
                  <a:lnTo>
                    <a:pt x="1129284" y="70408"/>
                  </a:lnTo>
                  <a:lnTo>
                    <a:pt x="1129284" y="633679"/>
                  </a:lnTo>
                  <a:lnTo>
                    <a:pt x="1123755" y="661086"/>
                  </a:lnTo>
                  <a:lnTo>
                    <a:pt x="1108678" y="683466"/>
                  </a:lnTo>
                  <a:lnTo>
                    <a:pt x="1086314" y="698555"/>
                  </a:lnTo>
                  <a:lnTo>
                    <a:pt x="1058926" y="704088"/>
                  </a:lnTo>
                  <a:lnTo>
                    <a:pt x="70358" y="704088"/>
                  </a:lnTo>
                  <a:lnTo>
                    <a:pt x="42969" y="698555"/>
                  </a:lnTo>
                  <a:lnTo>
                    <a:pt x="20605" y="683466"/>
                  </a:lnTo>
                  <a:lnTo>
                    <a:pt x="5528" y="661086"/>
                  </a:lnTo>
                  <a:lnTo>
                    <a:pt x="0" y="633679"/>
                  </a:lnTo>
                  <a:lnTo>
                    <a:pt x="0" y="70408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73" name="object 74"/>
          <p:cNvSpPr txBox="1"/>
          <p:nvPr/>
        </p:nvSpPr>
        <p:spPr>
          <a:xfrm>
            <a:off x="4320285" y="4495596"/>
            <a:ext cx="9061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Ego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program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7" name="object 75"/>
          <p:cNvGrpSpPr/>
          <p:nvPr/>
        </p:nvGrpSpPr>
        <p:grpSpPr>
          <a:xfrm>
            <a:off x="5678360" y="720788"/>
            <a:ext cx="1437640" cy="732155"/>
            <a:chOff x="5678360" y="720788"/>
            <a:chExt cx="1437640" cy="732155"/>
          </a:xfrm>
        </p:grpSpPr>
        <p:sp>
          <p:nvSpPr>
            <p:cNvPr id="1048774" name="object 76"/>
            <p:cNvSpPr/>
            <p:nvPr/>
          </p:nvSpPr>
          <p:spPr>
            <a:xfrm>
              <a:off x="5691377" y="733806"/>
              <a:ext cx="1411605" cy="706120"/>
            </a:xfrm>
            <a:custGeom>
              <a:avLst/>
              <a:gdLst/>
              <a:ahLst/>
              <a:cxnLst/>
              <a:rect l="l" t="t" r="r" b="b"/>
              <a:pathLst>
                <a:path w="1411604" h="706119">
                  <a:moveTo>
                    <a:pt x="1340612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635000"/>
                  </a:lnTo>
                  <a:lnTo>
                    <a:pt x="5550" y="662481"/>
                  </a:lnTo>
                  <a:lnTo>
                    <a:pt x="20685" y="684926"/>
                  </a:lnTo>
                  <a:lnTo>
                    <a:pt x="43130" y="700061"/>
                  </a:lnTo>
                  <a:lnTo>
                    <a:pt x="70612" y="705612"/>
                  </a:lnTo>
                  <a:lnTo>
                    <a:pt x="1340612" y="705612"/>
                  </a:lnTo>
                  <a:lnTo>
                    <a:pt x="1368093" y="700061"/>
                  </a:lnTo>
                  <a:lnTo>
                    <a:pt x="1390538" y="684926"/>
                  </a:lnTo>
                  <a:lnTo>
                    <a:pt x="1405673" y="662481"/>
                  </a:lnTo>
                  <a:lnTo>
                    <a:pt x="1411224" y="635000"/>
                  </a:lnTo>
                  <a:lnTo>
                    <a:pt x="1411224" y="70612"/>
                  </a:lnTo>
                  <a:lnTo>
                    <a:pt x="1405673" y="43130"/>
                  </a:lnTo>
                  <a:lnTo>
                    <a:pt x="1390538" y="20685"/>
                  </a:lnTo>
                  <a:lnTo>
                    <a:pt x="1368093" y="5550"/>
                  </a:lnTo>
                  <a:lnTo>
                    <a:pt x="1340612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75" name="object 77"/>
            <p:cNvSpPr/>
            <p:nvPr/>
          </p:nvSpPr>
          <p:spPr>
            <a:xfrm>
              <a:off x="5691377" y="733806"/>
              <a:ext cx="1411605" cy="706120"/>
            </a:xfrm>
            <a:custGeom>
              <a:avLst/>
              <a:gdLst/>
              <a:ahLst/>
              <a:cxnLst/>
              <a:rect l="l" t="t" r="r" b="b"/>
              <a:pathLst>
                <a:path w="1411604" h="706119">
                  <a:moveTo>
                    <a:pt x="0" y="70612"/>
                  </a:moveTo>
                  <a:lnTo>
                    <a:pt x="5550" y="43130"/>
                  </a:lnTo>
                  <a:lnTo>
                    <a:pt x="20685" y="20685"/>
                  </a:lnTo>
                  <a:lnTo>
                    <a:pt x="43130" y="5550"/>
                  </a:lnTo>
                  <a:lnTo>
                    <a:pt x="70612" y="0"/>
                  </a:lnTo>
                  <a:lnTo>
                    <a:pt x="1340612" y="0"/>
                  </a:lnTo>
                  <a:lnTo>
                    <a:pt x="1368093" y="5550"/>
                  </a:lnTo>
                  <a:lnTo>
                    <a:pt x="1390538" y="20685"/>
                  </a:lnTo>
                  <a:lnTo>
                    <a:pt x="1405673" y="43130"/>
                  </a:lnTo>
                  <a:lnTo>
                    <a:pt x="1411224" y="70612"/>
                  </a:lnTo>
                  <a:lnTo>
                    <a:pt x="1411224" y="635000"/>
                  </a:lnTo>
                  <a:lnTo>
                    <a:pt x="1405673" y="662481"/>
                  </a:lnTo>
                  <a:lnTo>
                    <a:pt x="1390538" y="684926"/>
                  </a:lnTo>
                  <a:lnTo>
                    <a:pt x="1368093" y="700061"/>
                  </a:lnTo>
                  <a:lnTo>
                    <a:pt x="1340612" y="705612"/>
                  </a:lnTo>
                  <a:lnTo>
                    <a:pt x="70612" y="705612"/>
                  </a:lnTo>
                  <a:lnTo>
                    <a:pt x="43130" y="700061"/>
                  </a:lnTo>
                  <a:lnTo>
                    <a:pt x="20685" y="684926"/>
                  </a:lnTo>
                  <a:lnTo>
                    <a:pt x="5550" y="662481"/>
                  </a:lnTo>
                  <a:lnTo>
                    <a:pt x="0" y="635000"/>
                  </a:lnTo>
                  <a:lnTo>
                    <a:pt x="0" y="706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76" name="object 78"/>
          <p:cNvSpPr txBox="1"/>
          <p:nvPr/>
        </p:nvSpPr>
        <p:spPr>
          <a:xfrm>
            <a:off x="5739129" y="842517"/>
            <a:ext cx="1316990" cy="45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Analisis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ts val="1675"/>
              </a:lnSpc>
            </a:pP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Perubahan</a:t>
            </a:r>
            <a:r>
              <a:rPr sz="15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IKS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88" name="object 79"/>
          <p:cNvGrpSpPr/>
          <p:nvPr/>
        </p:nvGrpSpPr>
        <p:grpSpPr>
          <a:xfrm>
            <a:off x="5820092" y="1426400"/>
            <a:ext cx="1347470" cy="1950276"/>
            <a:chOff x="5820092" y="1426400"/>
            <a:chExt cx="1347470" cy="1411605"/>
          </a:xfrm>
        </p:grpSpPr>
        <p:sp>
          <p:nvSpPr>
            <p:cNvPr id="1048777" name="object 80"/>
            <p:cNvSpPr/>
            <p:nvPr/>
          </p:nvSpPr>
          <p:spPr>
            <a:xfrm>
              <a:off x="5833109" y="1439418"/>
              <a:ext cx="141605" cy="781050"/>
            </a:xfrm>
            <a:custGeom>
              <a:avLst/>
              <a:gdLst/>
              <a:ahLst/>
              <a:cxnLst/>
              <a:rect l="l" t="t" r="r" b="b"/>
              <a:pathLst>
                <a:path w="141604" h="781050">
                  <a:moveTo>
                    <a:pt x="0" y="0"/>
                  </a:moveTo>
                  <a:lnTo>
                    <a:pt x="0" y="780542"/>
                  </a:lnTo>
                  <a:lnTo>
                    <a:pt x="141097" y="780542"/>
                  </a:lnTo>
                </a:path>
              </a:pathLst>
            </a:custGeom>
            <a:ln w="25908">
              <a:solidFill>
                <a:srgbClr val="25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78" name="object 81"/>
            <p:cNvSpPr/>
            <p:nvPr/>
          </p:nvSpPr>
          <p:spPr>
            <a:xfrm>
              <a:off x="5973317" y="1616202"/>
              <a:ext cx="1181100" cy="1209040"/>
            </a:xfrm>
            <a:custGeom>
              <a:avLst/>
              <a:gdLst/>
              <a:ahLst/>
              <a:cxnLst/>
              <a:rect l="l" t="t" r="r" b="b"/>
              <a:pathLst>
                <a:path w="1181100" h="1209039">
                  <a:moveTo>
                    <a:pt x="1062989" y="0"/>
                  </a:moveTo>
                  <a:lnTo>
                    <a:pt x="118110" y="0"/>
                  </a:lnTo>
                  <a:lnTo>
                    <a:pt x="72116" y="9274"/>
                  </a:lnTo>
                  <a:lnTo>
                    <a:pt x="34575" y="34575"/>
                  </a:lnTo>
                  <a:lnTo>
                    <a:pt x="9274" y="72116"/>
                  </a:lnTo>
                  <a:lnTo>
                    <a:pt x="0" y="118110"/>
                  </a:lnTo>
                  <a:lnTo>
                    <a:pt x="0" y="1090422"/>
                  </a:lnTo>
                  <a:lnTo>
                    <a:pt x="9274" y="1136415"/>
                  </a:lnTo>
                  <a:lnTo>
                    <a:pt x="34575" y="1173956"/>
                  </a:lnTo>
                  <a:lnTo>
                    <a:pt x="72116" y="1199257"/>
                  </a:lnTo>
                  <a:lnTo>
                    <a:pt x="118110" y="1208532"/>
                  </a:lnTo>
                  <a:lnTo>
                    <a:pt x="1062989" y="1208532"/>
                  </a:lnTo>
                  <a:lnTo>
                    <a:pt x="1108983" y="1199257"/>
                  </a:lnTo>
                  <a:lnTo>
                    <a:pt x="1146524" y="1173956"/>
                  </a:lnTo>
                  <a:lnTo>
                    <a:pt x="1171825" y="1136415"/>
                  </a:lnTo>
                  <a:lnTo>
                    <a:pt x="1181100" y="1090422"/>
                  </a:lnTo>
                  <a:lnTo>
                    <a:pt x="1181100" y="118110"/>
                  </a:lnTo>
                  <a:lnTo>
                    <a:pt x="1171825" y="72116"/>
                  </a:lnTo>
                  <a:lnTo>
                    <a:pt x="1146524" y="34575"/>
                  </a:lnTo>
                  <a:lnTo>
                    <a:pt x="1108983" y="9274"/>
                  </a:lnTo>
                  <a:lnTo>
                    <a:pt x="106298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79" name="object 82"/>
            <p:cNvSpPr/>
            <p:nvPr/>
          </p:nvSpPr>
          <p:spPr>
            <a:xfrm>
              <a:off x="5973317" y="1616202"/>
              <a:ext cx="1181100" cy="1209040"/>
            </a:xfrm>
            <a:custGeom>
              <a:avLst/>
              <a:gdLst/>
              <a:ahLst/>
              <a:cxnLst/>
              <a:rect l="l" t="t" r="r" b="b"/>
              <a:pathLst>
                <a:path w="1181100" h="1209039">
                  <a:moveTo>
                    <a:pt x="0" y="118110"/>
                  </a:moveTo>
                  <a:lnTo>
                    <a:pt x="9274" y="72116"/>
                  </a:lnTo>
                  <a:lnTo>
                    <a:pt x="34575" y="34575"/>
                  </a:lnTo>
                  <a:lnTo>
                    <a:pt x="72116" y="9274"/>
                  </a:lnTo>
                  <a:lnTo>
                    <a:pt x="118110" y="0"/>
                  </a:lnTo>
                  <a:lnTo>
                    <a:pt x="1062989" y="0"/>
                  </a:lnTo>
                  <a:lnTo>
                    <a:pt x="1108983" y="9274"/>
                  </a:lnTo>
                  <a:lnTo>
                    <a:pt x="1146524" y="34575"/>
                  </a:lnTo>
                  <a:lnTo>
                    <a:pt x="1171825" y="72116"/>
                  </a:lnTo>
                  <a:lnTo>
                    <a:pt x="1181100" y="118110"/>
                  </a:lnTo>
                  <a:lnTo>
                    <a:pt x="1181100" y="1090422"/>
                  </a:lnTo>
                  <a:lnTo>
                    <a:pt x="1171825" y="1136415"/>
                  </a:lnTo>
                  <a:lnTo>
                    <a:pt x="1146524" y="1173956"/>
                  </a:lnTo>
                  <a:lnTo>
                    <a:pt x="1108983" y="1199257"/>
                  </a:lnTo>
                  <a:lnTo>
                    <a:pt x="1062989" y="1208532"/>
                  </a:lnTo>
                  <a:lnTo>
                    <a:pt x="118110" y="1208532"/>
                  </a:lnTo>
                  <a:lnTo>
                    <a:pt x="72116" y="1199257"/>
                  </a:lnTo>
                  <a:lnTo>
                    <a:pt x="34575" y="1173956"/>
                  </a:lnTo>
                  <a:lnTo>
                    <a:pt x="9274" y="1136415"/>
                  </a:lnTo>
                  <a:lnTo>
                    <a:pt x="0" y="1090422"/>
                  </a:lnTo>
                  <a:lnTo>
                    <a:pt x="0" y="118110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80" name="object 83"/>
          <p:cNvSpPr txBox="1"/>
          <p:nvPr/>
        </p:nvSpPr>
        <p:spPr>
          <a:xfrm>
            <a:off x="6028182" y="1784985"/>
            <a:ext cx="1069340" cy="102806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2540" algn="ctr">
              <a:lnSpc>
                <a:spcPct val="86500"/>
              </a:lnSpc>
              <a:spcBef>
                <a:spcPts val="295"/>
              </a:spcBef>
            </a:pPr>
            <a:r>
              <a:rPr sz="1200" spc="-5" dirty="0">
                <a:latin typeface="Arial MT"/>
                <a:cs typeface="Arial MT"/>
              </a:rPr>
              <a:t>Belum bisa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dianalisa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 err="1">
                <a:latin typeface="Arial MT"/>
                <a:cs typeface="Arial MT"/>
              </a:rPr>
              <a:t>karena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lang="en-US" sz="1200" dirty="0" err="1">
                <a:latin typeface="Arial MT"/>
                <a:cs typeface="Arial MT"/>
              </a:rPr>
              <a:t>Aplikasi</a:t>
            </a:r>
            <a:r>
              <a:rPr lang="en-US" sz="1200" dirty="0">
                <a:latin typeface="Arial MT"/>
                <a:cs typeface="Arial MT"/>
              </a:rPr>
              <a:t> </a:t>
            </a:r>
            <a:r>
              <a:rPr lang="en-US" sz="1200" dirty="0" err="1">
                <a:latin typeface="Arial MT"/>
                <a:cs typeface="Arial MT"/>
              </a:rPr>
              <a:t>sering</a:t>
            </a:r>
            <a:r>
              <a:rPr lang="en-US" sz="1200" dirty="0">
                <a:latin typeface="Arial MT"/>
                <a:cs typeface="Arial MT"/>
              </a:rPr>
              <a:t> maintenance dan data </a:t>
            </a:r>
            <a:r>
              <a:rPr lang="en-US" sz="1200" dirty="0" err="1">
                <a:latin typeface="Arial MT"/>
                <a:cs typeface="Arial MT"/>
              </a:rPr>
              <a:t>yg</a:t>
            </a:r>
            <a:r>
              <a:rPr lang="en-US" sz="1200" dirty="0">
                <a:latin typeface="Arial MT"/>
                <a:cs typeface="Arial MT"/>
              </a:rPr>
              <a:t> </a:t>
            </a:r>
            <a:r>
              <a:rPr lang="en-US" sz="1200" dirty="0" err="1">
                <a:latin typeface="Arial MT"/>
                <a:cs typeface="Arial MT"/>
              </a:rPr>
              <a:t>dientry</a:t>
            </a:r>
            <a:r>
              <a:rPr lang="en-US" sz="1200" dirty="0">
                <a:latin typeface="Arial MT"/>
                <a:cs typeface="Arial MT"/>
              </a:rPr>
              <a:t> </a:t>
            </a:r>
            <a:r>
              <a:rPr lang="en-US" sz="1200" dirty="0" err="1">
                <a:latin typeface="Arial MT"/>
                <a:cs typeface="Arial MT"/>
              </a:rPr>
              <a:t>tidak</a:t>
            </a:r>
            <a:r>
              <a:rPr lang="en-US" sz="1200" dirty="0">
                <a:latin typeface="Arial MT"/>
                <a:cs typeface="Arial MT"/>
              </a:rPr>
              <a:t> </a:t>
            </a:r>
            <a:r>
              <a:rPr lang="en-US" sz="1200" dirty="0" err="1">
                <a:latin typeface="Arial MT"/>
                <a:cs typeface="Arial MT"/>
              </a:rPr>
              <a:t>terekam</a:t>
            </a:r>
            <a:r>
              <a:rPr lang="en-US" sz="1200" dirty="0">
                <a:latin typeface="Arial MT"/>
                <a:cs typeface="Arial MT"/>
              </a:rPr>
              <a:t> 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89" name="object 84"/>
          <p:cNvGrpSpPr/>
          <p:nvPr/>
        </p:nvGrpSpPr>
        <p:grpSpPr>
          <a:xfrm>
            <a:off x="5820345" y="2208300"/>
            <a:ext cx="1295400" cy="2292350"/>
            <a:chOff x="5820155" y="1426463"/>
            <a:chExt cx="1295400" cy="2292350"/>
          </a:xfrm>
        </p:grpSpPr>
        <p:sp>
          <p:nvSpPr>
            <p:cNvPr id="1048781" name="object 85"/>
            <p:cNvSpPr/>
            <p:nvPr/>
          </p:nvSpPr>
          <p:spPr>
            <a:xfrm>
              <a:off x="5833109" y="1439417"/>
              <a:ext cx="141605" cy="1913889"/>
            </a:xfrm>
            <a:custGeom>
              <a:avLst/>
              <a:gdLst/>
              <a:ahLst/>
              <a:cxnLst/>
              <a:rect l="l" t="t" r="r" b="b"/>
              <a:pathLst>
                <a:path w="141604" h="1913889">
                  <a:moveTo>
                    <a:pt x="0" y="0"/>
                  </a:moveTo>
                  <a:lnTo>
                    <a:pt x="0" y="1913890"/>
                  </a:lnTo>
                  <a:lnTo>
                    <a:pt x="141097" y="1913890"/>
                  </a:lnTo>
                </a:path>
              </a:pathLst>
            </a:custGeom>
            <a:ln w="25908">
              <a:solidFill>
                <a:srgbClr val="25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82" name="object 86"/>
            <p:cNvSpPr/>
            <p:nvPr/>
          </p:nvSpPr>
          <p:spPr>
            <a:xfrm>
              <a:off x="5973317" y="2999994"/>
              <a:ext cx="1129665" cy="706120"/>
            </a:xfrm>
            <a:custGeom>
              <a:avLst/>
              <a:gdLst/>
              <a:ahLst/>
              <a:cxnLst/>
              <a:rect l="l" t="t" r="r" b="b"/>
              <a:pathLst>
                <a:path w="1129665" h="706120">
                  <a:moveTo>
                    <a:pt x="1058672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635000"/>
                  </a:lnTo>
                  <a:lnTo>
                    <a:pt x="5550" y="662481"/>
                  </a:lnTo>
                  <a:lnTo>
                    <a:pt x="20685" y="684926"/>
                  </a:lnTo>
                  <a:lnTo>
                    <a:pt x="43130" y="700061"/>
                  </a:lnTo>
                  <a:lnTo>
                    <a:pt x="70612" y="705612"/>
                  </a:lnTo>
                  <a:lnTo>
                    <a:pt x="1058672" y="705612"/>
                  </a:lnTo>
                  <a:lnTo>
                    <a:pt x="1086153" y="700061"/>
                  </a:lnTo>
                  <a:lnTo>
                    <a:pt x="1108598" y="684926"/>
                  </a:lnTo>
                  <a:lnTo>
                    <a:pt x="1123733" y="662481"/>
                  </a:lnTo>
                  <a:lnTo>
                    <a:pt x="1129284" y="635000"/>
                  </a:lnTo>
                  <a:lnTo>
                    <a:pt x="1129284" y="70612"/>
                  </a:lnTo>
                  <a:lnTo>
                    <a:pt x="1123733" y="43130"/>
                  </a:lnTo>
                  <a:lnTo>
                    <a:pt x="1108598" y="20685"/>
                  </a:lnTo>
                  <a:lnTo>
                    <a:pt x="1086153" y="5550"/>
                  </a:lnTo>
                  <a:lnTo>
                    <a:pt x="105867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83" name="object 87"/>
            <p:cNvSpPr/>
            <p:nvPr/>
          </p:nvSpPr>
          <p:spPr>
            <a:xfrm>
              <a:off x="5973317" y="2999994"/>
              <a:ext cx="1129665" cy="706120"/>
            </a:xfrm>
            <a:custGeom>
              <a:avLst/>
              <a:gdLst/>
              <a:ahLst/>
              <a:cxnLst/>
              <a:rect l="l" t="t" r="r" b="b"/>
              <a:pathLst>
                <a:path w="1129665" h="706120">
                  <a:moveTo>
                    <a:pt x="0" y="70612"/>
                  </a:moveTo>
                  <a:lnTo>
                    <a:pt x="5550" y="43130"/>
                  </a:lnTo>
                  <a:lnTo>
                    <a:pt x="20685" y="20685"/>
                  </a:lnTo>
                  <a:lnTo>
                    <a:pt x="43130" y="5550"/>
                  </a:lnTo>
                  <a:lnTo>
                    <a:pt x="70612" y="0"/>
                  </a:lnTo>
                  <a:lnTo>
                    <a:pt x="1058672" y="0"/>
                  </a:lnTo>
                  <a:lnTo>
                    <a:pt x="1086153" y="5550"/>
                  </a:lnTo>
                  <a:lnTo>
                    <a:pt x="1108598" y="20685"/>
                  </a:lnTo>
                  <a:lnTo>
                    <a:pt x="1123733" y="43130"/>
                  </a:lnTo>
                  <a:lnTo>
                    <a:pt x="1129284" y="70612"/>
                  </a:lnTo>
                  <a:lnTo>
                    <a:pt x="1129284" y="635000"/>
                  </a:lnTo>
                  <a:lnTo>
                    <a:pt x="1123733" y="662481"/>
                  </a:lnTo>
                  <a:lnTo>
                    <a:pt x="1108598" y="684926"/>
                  </a:lnTo>
                  <a:lnTo>
                    <a:pt x="1086153" y="700061"/>
                  </a:lnTo>
                  <a:lnTo>
                    <a:pt x="1058672" y="705612"/>
                  </a:lnTo>
                  <a:lnTo>
                    <a:pt x="70612" y="705612"/>
                  </a:lnTo>
                  <a:lnTo>
                    <a:pt x="43130" y="700061"/>
                  </a:lnTo>
                  <a:lnTo>
                    <a:pt x="20685" y="684926"/>
                  </a:lnTo>
                  <a:lnTo>
                    <a:pt x="5550" y="662481"/>
                  </a:lnTo>
                  <a:lnTo>
                    <a:pt x="0" y="635000"/>
                  </a:lnTo>
                  <a:lnTo>
                    <a:pt x="0" y="70612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84" name="object 88"/>
          <p:cNvSpPr txBox="1"/>
          <p:nvPr/>
        </p:nvSpPr>
        <p:spPr>
          <a:xfrm>
            <a:off x="6032047" y="3872636"/>
            <a:ext cx="1042035" cy="5245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-1270" algn="ctr">
              <a:lnSpc>
                <a:spcPct val="86300"/>
              </a:lnSpc>
              <a:spcBef>
                <a:spcPts val="300"/>
              </a:spcBef>
            </a:pPr>
            <a:r>
              <a:rPr sz="1200" spc="-10" dirty="0">
                <a:latin typeface="Arial MT"/>
                <a:cs typeface="Arial MT"/>
              </a:rPr>
              <a:t>Tidak </a:t>
            </a:r>
            <a:r>
              <a:rPr sz="1200" dirty="0">
                <a:latin typeface="Arial MT"/>
                <a:cs typeface="Arial MT"/>
              </a:rPr>
              <a:t>ada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perubahan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IKS  Kab/Kota</a:t>
            </a:r>
          </a:p>
        </p:txBody>
      </p:sp>
      <p:grpSp>
        <p:nvGrpSpPr>
          <p:cNvPr id="90" name="object 89"/>
          <p:cNvGrpSpPr/>
          <p:nvPr/>
        </p:nvGrpSpPr>
        <p:grpSpPr>
          <a:xfrm>
            <a:off x="7443152" y="720788"/>
            <a:ext cx="1435735" cy="732155"/>
            <a:chOff x="7443152" y="720788"/>
            <a:chExt cx="1435735" cy="732155"/>
          </a:xfrm>
        </p:grpSpPr>
        <p:sp>
          <p:nvSpPr>
            <p:cNvPr id="1048785" name="object 90"/>
            <p:cNvSpPr/>
            <p:nvPr/>
          </p:nvSpPr>
          <p:spPr>
            <a:xfrm>
              <a:off x="7456170" y="733806"/>
              <a:ext cx="1409700" cy="706120"/>
            </a:xfrm>
            <a:custGeom>
              <a:avLst/>
              <a:gdLst/>
              <a:ahLst/>
              <a:cxnLst/>
              <a:rect l="l" t="t" r="r" b="b"/>
              <a:pathLst>
                <a:path w="1409700" h="706119">
                  <a:moveTo>
                    <a:pt x="1339087" y="0"/>
                  </a:moveTo>
                  <a:lnTo>
                    <a:pt x="70611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635000"/>
                  </a:lnTo>
                  <a:lnTo>
                    <a:pt x="5550" y="662481"/>
                  </a:lnTo>
                  <a:lnTo>
                    <a:pt x="20685" y="684926"/>
                  </a:lnTo>
                  <a:lnTo>
                    <a:pt x="43130" y="700061"/>
                  </a:lnTo>
                  <a:lnTo>
                    <a:pt x="70611" y="705612"/>
                  </a:lnTo>
                  <a:lnTo>
                    <a:pt x="1339087" y="705612"/>
                  </a:lnTo>
                  <a:lnTo>
                    <a:pt x="1366569" y="700061"/>
                  </a:lnTo>
                  <a:lnTo>
                    <a:pt x="1389014" y="684926"/>
                  </a:lnTo>
                  <a:lnTo>
                    <a:pt x="1404149" y="662481"/>
                  </a:lnTo>
                  <a:lnTo>
                    <a:pt x="1409700" y="635000"/>
                  </a:lnTo>
                  <a:lnTo>
                    <a:pt x="1409700" y="70612"/>
                  </a:lnTo>
                  <a:lnTo>
                    <a:pt x="1404149" y="43130"/>
                  </a:lnTo>
                  <a:lnTo>
                    <a:pt x="1389014" y="20685"/>
                  </a:lnTo>
                  <a:lnTo>
                    <a:pt x="1366569" y="5550"/>
                  </a:lnTo>
                  <a:lnTo>
                    <a:pt x="1339087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86" name="object 91"/>
            <p:cNvSpPr/>
            <p:nvPr/>
          </p:nvSpPr>
          <p:spPr>
            <a:xfrm>
              <a:off x="7456170" y="733806"/>
              <a:ext cx="1409700" cy="706120"/>
            </a:xfrm>
            <a:custGeom>
              <a:avLst/>
              <a:gdLst/>
              <a:ahLst/>
              <a:cxnLst/>
              <a:rect l="l" t="t" r="r" b="b"/>
              <a:pathLst>
                <a:path w="1409700" h="706119">
                  <a:moveTo>
                    <a:pt x="0" y="70612"/>
                  </a:moveTo>
                  <a:lnTo>
                    <a:pt x="5550" y="43130"/>
                  </a:lnTo>
                  <a:lnTo>
                    <a:pt x="20685" y="20685"/>
                  </a:lnTo>
                  <a:lnTo>
                    <a:pt x="43130" y="5550"/>
                  </a:lnTo>
                  <a:lnTo>
                    <a:pt x="70611" y="0"/>
                  </a:lnTo>
                  <a:lnTo>
                    <a:pt x="1339087" y="0"/>
                  </a:lnTo>
                  <a:lnTo>
                    <a:pt x="1366569" y="5550"/>
                  </a:lnTo>
                  <a:lnTo>
                    <a:pt x="1389014" y="20685"/>
                  </a:lnTo>
                  <a:lnTo>
                    <a:pt x="1404149" y="43130"/>
                  </a:lnTo>
                  <a:lnTo>
                    <a:pt x="1409700" y="70612"/>
                  </a:lnTo>
                  <a:lnTo>
                    <a:pt x="1409700" y="635000"/>
                  </a:lnTo>
                  <a:lnTo>
                    <a:pt x="1404149" y="662481"/>
                  </a:lnTo>
                  <a:lnTo>
                    <a:pt x="1389014" y="684926"/>
                  </a:lnTo>
                  <a:lnTo>
                    <a:pt x="1366569" y="700061"/>
                  </a:lnTo>
                  <a:lnTo>
                    <a:pt x="1339087" y="705612"/>
                  </a:lnTo>
                  <a:lnTo>
                    <a:pt x="70611" y="705612"/>
                  </a:lnTo>
                  <a:lnTo>
                    <a:pt x="43130" y="700061"/>
                  </a:lnTo>
                  <a:lnTo>
                    <a:pt x="20685" y="684926"/>
                  </a:lnTo>
                  <a:lnTo>
                    <a:pt x="5550" y="662481"/>
                  </a:lnTo>
                  <a:lnTo>
                    <a:pt x="0" y="635000"/>
                  </a:lnTo>
                  <a:lnTo>
                    <a:pt x="0" y="706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87" name="object 92"/>
          <p:cNvSpPr txBox="1"/>
          <p:nvPr/>
        </p:nvSpPr>
        <p:spPr>
          <a:xfrm>
            <a:off x="7765542" y="941323"/>
            <a:ext cx="7905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9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er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ifik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91" name="object 93"/>
          <p:cNvGrpSpPr/>
          <p:nvPr/>
        </p:nvGrpSpPr>
        <p:grpSpPr>
          <a:xfrm>
            <a:off x="7583360" y="1426400"/>
            <a:ext cx="1296035" cy="907415"/>
            <a:chOff x="7583360" y="1426400"/>
            <a:chExt cx="1296035" cy="907415"/>
          </a:xfrm>
        </p:grpSpPr>
        <p:sp>
          <p:nvSpPr>
            <p:cNvPr id="1048788" name="object 94"/>
            <p:cNvSpPr/>
            <p:nvPr/>
          </p:nvSpPr>
          <p:spPr>
            <a:xfrm>
              <a:off x="7596377" y="1439418"/>
              <a:ext cx="141605" cy="529590"/>
            </a:xfrm>
            <a:custGeom>
              <a:avLst/>
              <a:gdLst/>
              <a:ahLst/>
              <a:cxnLst/>
              <a:rect l="l" t="t" r="r" b="b"/>
              <a:pathLst>
                <a:path w="141604" h="529589">
                  <a:moveTo>
                    <a:pt x="0" y="0"/>
                  </a:moveTo>
                  <a:lnTo>
                    <a:pt x="0" y="529082"/>
                  </a:lnTo>
                  <a:lnTo>
                    <a:pt x="141097" y="529082"/>
                  </a:lnTo>
                </a:path>
              </a:pathLst>
            </a:custGeom>
            <a:ln w="25908">
              <a:solidFill>
                <a:srgbClr val="25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89" name="object 95"/>
            <p:cNvSpPr/>
            <p:nvPr/>
          </p:nvSpPr>
          <p:spPr>
            <a:xfrm>
              <a:off x="7738109" y="1616202"/>
              <a:ext cx="1127760" cy="704215"/>
            </a:xfrm>
            <a:custGeom>
              <a:avLst/>
              <a:gdLst/>
              <a:ahLst/>
              <a:cxnLst/>
              <a:rect l="l" t="t" r="r" b="b"/>
              <a:pathLst>
                <a:path w="1127759" h="704214">
                  <a:moveTo>
                    <a:pt x="1057402" y="0"/>
                  </a:moveTo>
                  <a:lnTo>
                    <a:pt x="70358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8"/>
                  </a:lnTo>
                  <a:lnTo>
                    <a:pt x="0" y="633730"/>
                  </a:lnTo>
                  <a:lnTo>
                    <a:pt x="5528" y="661118"/>
                  </a:lnTo>
                  <a:lnTo>
                    <a:pt x="20605" y="683482"/>
                  </a:lnTo>
                  <a:lnTo>
                    <a:pt x="42969" y="698559"/>
                  </a:lnTo>
                  <a:lnTo>
                    <a:pt x="70358" y="704088"/>
                  </a:lnTo>
                  <a:lnTo>
                    <a:pt x="1057402" y="704088"/>
                  </a:lnTo>
                  <a:lnTo>
                    <a:pt x="1084790" y="698559"/>
                  </a:lnTo>
                  <a:lnTo>
                    <a:pt x="1107154" y="683482"/>
                  </a:lnTo>
                  <a:lnTo>
                    <a:pt x="1122231" y="661118"/>
                  </a:lnTo>
                  <a:lnTo>
                    <a:pt x="1127760" y="633730"/>
                  </a:lnTo>
                  <a:lnTo>
                    <a:pt x="1127760" y="70358"/>
                  </a:lnTo>
                  <a:lnTo>
                    <a:pt x="1122231" y="42969"/>
                  </a:lnTo>
                  <a:lnTo>
                    <a:pt x="1107154" y="20605"/>
                  </a:lnTo>
                  <a:lnTo>
                    <a:pt x="1084790" y="5528"/>
                  </a:lnTo>
                  <a:lnTo>
                    <a:pt x="10574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90" name="object 96"/>
            <p:cNvSpPr/>
            <p:nvPr/>
          </p:nvSpPr>
          <p:spPr>
            <a:xfrm>
              <a:off x="7738109" y="1616202"/>
              <a:ext cx="1127760" cy="704215"/>
            </a:xfrm>
            <a:custGeom>
              <a:avLst/>
              <a:gdLst/>
              <a:ahLst/>
              <a:cxnLst/>
              <a:rect l="l" t="t" r="r" b="b"/>
              <a:pathLst>
                <a:path w="1127759" h="704214">
                  <a:moveTo>
                    <a:pt x="0" y="70358"/>
                  </a:moveTo>
                  <a:lnTo>
                    <a:pt x="5528" y="42969"/>
                  </a:lnTo>
                  <a:lnTo>
                    <a:pt x="20605" y="20605"/>
                  </a:lnTo>
                  <a:lnTo>
                    <a:pt x="42969" y="5528"/>
                  </a:lnTo>
                  <a:lnTo>
                    <a:pt x="70358" y="0"/>
                  </a:lnTo>
                  <a:lnTo>
                    <a:pt x="1057402" y="0"/>
                  </a:lnTo>
                  <a:lnTo>
                    <a:pt x="1084790" y="5528"/>
                  </a:lnTo>
                  <a:lnTo>
                    <a:pt x="1107154" y="20605"/>
                  </a:lnTo>
                  <a:lnTo>
                    <a:pt x="1122231" y="42969"/>
                  </a:lnTo>
                  <a:lnTo>
                    <a:pt x="1127760" y="70358"/>
                  </a:lnTo>
                  <a:lnTo>
                    <a:pt x="1127760" y="633730"/>
                  </a:lnTo>
                  <a:lnTo>
                    <a:pt x="1122231" y="661118"/>
                  </a:lnTo>
                  <a:lnTo>
                    <a:pt x="1107154" y="683482"/>
                  </a:lnTo>
                  <a:lnTo>
                    <a:pt x="1084790" y="698559"/>
                  </a:lnTo>
                  <a:lnTo>
                    <a:pt x="1057402" y="704088"/>
                  </a:lnTo>
                  <a:lnTo>
                    <a:pt x="70358" y="704088"/>
                  </a:lnTo>
                  <a:lnTo>
                    <a:pt x="42969" y="698559"/>
                  </a:lnTo>
                  <a:lnTo>
                    <a:pt x="20605" y="683482"/>
                  </a:lnTo>
                  <a:lnTo>
                    <a:pt x="5528" y="661118"/>
                  </a:lnTo>
                  <a:lnTo>
                    <a:pt x="0" y="633730"/>
                  </a:lnTo>
                  <a:lnTo>
                    <a:pt x="0" y="70358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91" name="object 97"/>
          <p:cNvSpPr txBox="1"/>
          <p:nvPr/>
        </p:nvSpPr>
        <p:spPr>
          <a:xfrm>
            <a:off x="7834630" y="1691385"/>
            <a:ext cx="935355" cy="5238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44780" marR="5080" indent="-132715">
              <a:lnSpc>
                <a:spcPct val="86300"/>
              </a:lnSpc>
              <a:spcBef>
                <a:spcPts val="295"/>
              </a:spcBef>
            </a:pPr>
            <a:r>
              <a:rPr sz="1200" dirty="0">
                <a:latin typeface="Arial MT"/>
                <a:cs typeface="Arial MT"/>
              </a:rPr>
              <a:t>K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rba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san  SDM </a:t>
            </a:r>
            <a:r>
              <a:rPr sz="1200" dirty="0">
                <a:latin typeface="Arial MT"/>
                <a:cs typeface="Arial MT"/>
              </a:rPr>
              <a:t>dan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anggaran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92" name="object 98"/>
          <p:cNvGrpSpPr/>
          <p:nvPr/>
        </p:nvGrpSpPr>
        <p:grpSpPr>
          <a:xfrm>
            <a:off x="7583360" y="1426400"/>
            <a:ext cx="1296035" cy="1789430"/>
            <a:chOff x="7583360" y="1426400"/>
            <a:chExt cx="1296035" cy="1789430"/>
          </a:xfrm>
        </p:grpSpPr>
        <p:sp>
          <p:nvSpPr>
            <p:cNvPr id="1048792" name="object 99"/>
            <p:cNvSpPr/>
            <p:nvPr/>
          </p:nvSpPr>
          <p:spPr>
            <a:xfrm>
              <a:off x="7596377" y="1439418"/>
              <a:ext cx="141605" cy="1410970"/>
            </a:xfrm>
            <a:custGeom>
              <a:avLst/>
              <a:gdLst/>
              <a:ahLst/>
              <a:cxnLst/>
              <a:rect l="l" t="t" r="r" b="b"/>
              <a:pathLst>
                <a:path w="141604" h="1410970">
                  <a:moveTo>
                    <a:pt x="0" y="0"/>
                  </a:moveTo>
                  <a:lnTo>
                    <a:pt x="0" y="1410970"/>
                  </a:lnTo>
                  <a:lnTo>
                    <a:pt x="141097" y="1410970"/>
                  </a:lnTo>
                </a:path>
              </a:pathLst>
            </a:custGeom>
            <a:ln w="25908">
              <a:solidFill>
                <a:srgbClr val="25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93" name="object 100"/>
            <p:cNvSpPr/>
            <p:nvPr/>
          </p:nvSpPr>
          <p:spPr>
            <a:xfrm>
              <a:off x="7738109" y="2497074"/>
              <a:ext cx="1127760" cy="706120"/>
            </a:xfrm>
            <a:custGeom>
              <a:avLst/>
              <a:gdLst/>
              <a:ahLst/>
              <a:cxnLst/>
              <a:rect l="l" t="t" r="r" b="b"/>
              <a:pathLst>
                <a:path w="1127759" h="706119">
                  <a:moveTo>
                    <a:pt x="1057148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635000"/>
                  </a:lnTo>
                  <a:lnTo>
                    <a:pt x="5550" y="662481"/>
                  </a:lnTo>
                  <a:lnTo>
                    <a:pt x="20685" y="684926"/>
                  </a:lnTo>
                  <a:lnTo>
                    <a:pt x="43130" y="700061"/>
                  </a:lnTo>
                  <a:lnTo>
                    <a:pt x="70612" y="705612"/>
                  </a:lnTo>
                  <a:lnTo>
                    <a:pt x="1057148" y="705612"/>
                  </a:lnTo>
                  <a:lnTo>
                    <a:pt x="1084629" y="700061"/>
                  </a:lnTo>
                  <a:lnTo>
                    <a:pt x="1107074" y="684926"/>
                  </a:lnTo>
                  <a:lnTo>
                    <a:pt x="1122209" y="662481"/>
                  </a:lnTo>
                  <a:lnTo>
                    <a:pt x="1127760" y="635000"/>
                  </a:lnTo>
                  <a:lnTo>
                    <a:pt x="1127760" y="70612"/>
                  </a:lnTo>
                  <a:lnTo>
                    <a:pt x="1122209" y="43130"/>
                  </a:lnTo>
                  <a:lnTo>
                    <a:pt x="1107074" y="20685"/>
                  </a:lnTo>
                  <a:lnTo>
                    <a:pt x="1084629" y="5550"/>
                  </a:lnTo>
                  <a:lnTo>
                    <a:pt x="105714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94" name="object 101"/>
            <p:cNvSpPr/>
            <p:nvPr/>
          </p:nvSpPr>
          <p:spPr>
            <a:xfrm>
              <a:off x="7738109" y="2497074"/>
              <a:ext cx="1127760" cy="706120"/>
            </a:xfrm>
            <a:custGeom>
              <a:avLst/>
              <a:gdLst/>
              <a:ahLst/>
              <a:cxnLst/>
              <a:rect l="l" t="t" r="r" b="b"/>
              <a:pathLst>
                <a:path w="1127759" h="706119">
                  <a:moveTo>
                    <a:pt x="0" y="70612"/>
                  </a:moveTo>
                  <a:lnTo>
                    <a:pt x="5550" y="43130"/>
                  </a:lnTo>
                  <a:lnTo>
                    <a:pt x="20685" y="20685"/>
                  </a:lnTo>
                  <a:lnTo>
                    <a:pt x="43130" y="5550"/>
                  </a:lnTo>
                  <a:lnTo>
                    <a:pt x="70612" y="0"/>
                  </a:lnTo>
                  <a:lnTo>
                    <a:pt x="1057148" y="0"/>
                  </a:lnTo>
                  <a:lnTo>
                    <a:pt x="1084629" y="5550"/>
                  </a:lnTo>
                  <a:lnTo>
                    <a:pt x="1107074" y="20685"/>
                  </a:lnTo>
                  <a:lnTo>
                    <a:pt x="1122209" y="43130"/>
                  </a:lnTo>
                  <a:lnTo>
                    <a:pt x="1127760" y="70612"/>
                  </a:lnTo>
                  <a:lnTo>
                    <a:pt x="1127760" y="635000"/>
                  </a:lnTo>
                  <a:lnTo>
                    <a:pt x="1122209" y="662481"/>
                  </a:lnTo>
                  <a:lnTo>
                    <a:pt x="1107074" y="684926"/>
                  </a:lnTo>
                  <a:lnTo>
                    <a:pt x="1084629" y="700061"/>
                  </a:lnTo>
                  <a:lnTo>
                    <a:pt x="1057148" y="705612"/>
                  </a:lnTo>
                  <a:lnTo>
                    <a:pt x="70612" y="705612"/>
                  </a:lnTo>
                  <a:lnTo>
                    <a:pt x="43130" y="700061"/>
                  </a:lnTo>
                  <a:lnTo>
                    <a:pt x="20685" y="684926"/>
                  </a:lnTo>
                  <a:lnTo>
                    <a:pt x="5550" y="662481"/>
                  </a:lnTo>
                  <a:lnTo>
                    <a:pt x="0" y="635000"/>
                  </a:lnTo>
                  <a:lnTo>
                    <a:pt x="0" y="70612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95" name="object 102"/>
          <p:cNvSpPr txBox="1"/>
          <p:nvPr/>
        </p:nvSpPr>
        <p:spPr>
          <a:xfrm>
            <a:off x="7793481" y="2508217"/>
            <a:ext cx="1016635" cy="36766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1905" algn="ctr">
              <a:lnSpc>
                <a:spcPct val="86200"/>
              </a:lnSpc>
              <a:spcBef>
                <a:spcPts val="295"/>
              </a:spcBef>
            </a:pPr>
            <a:r>
              <a:rPr sz="1200" spc="-10" dirty="0">
                <a:latin typeface="Arial MT"/>
                <a:cs typeface="Arial MT"/>
              </a:rPr>
              <a:t>Verifikasi </a:t>
            </a:r>
            <a:r>
              <a:rPr sz="1200" spc="-5" dirty="0">
                <a:latin typeface="Arial MT"/>
                <a:cs typeface="Arial MT"/>
              </a:rPr>
              <a:t> belum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 err="1">
                <a:latin typeface="Arial MT"/>
                <a:cs typeface="Arial MT"/>
              </a:rPr>
              <a:t>dilakukan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</a:t>
            </a:r>
            <a:r>
              <a:rPr lang="en-US" sz="1200" spc="-5" dirty="0">
                <a:latin typeface="Arial MT"/>
                <a:cs typeface="Arial MT"/>
              </a:rPr>
              <a:t>0</a:t>
            </a:r>
            <a:r>
              <a:rPr sz="1200" spc="-5" dirty="0">
                <a:latin typeface="Arial MT"/>
                <a:cs typeface="Arial MT"/>
              </a:rPr>
              <a:t>0%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93" name="object 103"/>
          <p:cNvGrpSpPr/>
          <p:nvPr/>
        </p:nvGrpSpPr>
        <p:grpSpPr>
          <a:xfrm>
            <a:off x="7583423" y="1426463"/>
            <a:ext cx="1468120" cy="2672080"/>
            <a:chOff x="7583423" y="1426463"/>
            <a:chExt cx="1468120" cy="2672080"/>
          </a:xfrm>
        </p:grpSpPr>
        <p:sp>
          <p:nvSpPr>
            <p:cNvPr id="1048796" name="object 104"/>
            <p:cNvSpPr/>
            <p:nvPr/>
          </p:nvSpPr>
          <p:spPr>
            <a:xfrm>
              <a:off x="7596377" y="1439417"/>
              <a:ext cx="141605" cy="2292985"/>
            </a:xfrm>
            <a:custGeom>
              <a:avLst/>
              <a:gdLst/>
              <a:ahLst/>
              <a:cxnLst/>
              <a:rect l="l" t="t" r="r" b="b"/>
              <a:pathLst>
                <a:path w="141604" h="2292985">
                  <a:moveTo>
                    <a:pt x="0" y="0"/>
                  </a:moveTo>
                  <a:lnTo>
                    <a:pt x="0" y="2292858"/>
                  </a:lnTo>
                  <a:lnTo>
                    <a:pt x="141097" y="2292858"/>
                  </a:lnTo>
                </a:path>
              </a:pathLst>
            </a:custGeom>
            <a:ln w="25908">
              <a:solidFill>
                <a:srgbClr val="2527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97" name="object 105"/>
            <p:cNvSpPr/>
            <p:nvPr/>
          </p:nvSpPr>
          <p:spPr>
            <a:xfrm>
              <a:off x="7738109" y="3379469"/>
              <a:ext cx="1300480" cy="706120"/>
            </a:xfrm>
            <a:custGeom>
              <a:avLst/>
              <a:gdLst/>
              <a:ahLst/>
              <a:cxnLst/>
              <a:rect l="l" t="t" r="r" b="b"/>
              <a:pathLst>
                <a:path w="1300479" h="706120">
                  <a:moveTo>
                    <a:pt x="1229360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1"/>
                  </a:lnTo>
                  <a:lnTo>
                    <a:pt x="0" y="635050"/>
                  </a:lnTo>
                  <a:lnTo>
                    <a:pt x="5550" y="662513"/>
                  </a:lnTo>
                  <a:lnTo>
                    <a:pt x="20685" y="684942"/>
                  </a:lnTo>
                  <a:lnTo>
                    <a:pt x="43130" y="700066"/>
                  </a:lnTo>
                  <a:lnTo>
                    <a:pt x="70612" y="705611"/>
                  </a:lnTo>
                  <a:lnTo>
                    <a:pt x="1229360" y="705611"/>
                  </a:lnTo>
                  <a:lnTo>
                    <a:pt x="1256841" y="700066"/>
                  </a:lnTo>
                  <a:lnTo>
                    <a:pt x="1279286" y="684942"/>
                  </a:lnTo>
                  <a:lnTo>
                    <a:pt x="1294421" y="662513"/>
                  </a:lnTo>
                  <a:lnTo>
                    <a:pt x="1299972" y="635050"/>
                  </a:lnTo>
                  <a:lnTo>
                    <a:pt x="1299972" y="70611"/>
                  </a:lnTo>
                  <a:lnTo>
                    <a:pt x="1294421" y="43130"/>
                  </a:lnTo>
                  <a:lnTo>
                    <a:pt x="1279286" y="20685"/>
                  </a:lnTo>
                  <a:lnTo>
                    <a:pt x="1256841" y="5550"/>
                  </a:lnTo>
                  <a:lnTo>
                    <a:pt x="122936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98" name="object 106"/>
            <p:cNvSpPr/>
            <p:nvPr/>
          </p:nvSpPr>
          <p:spPr>
            <a:xfrm>
              <a:off x="7738109" y="3379469"/>
              <a:ext cx="1300480" cy="706120"/>
            </a:xfrm>
            <a:custGeom>
              <a:avLst/>
              <a:gdLst/>
              <a:ahLst/>
              <a:cxnLst/>
              <a:rect l="l" t="t" r="r" b="b"/>
              <a:pathLst>
                <a:path w="1300479" h="706120">
                  <a:moveTo>
                    <a:pt x="0" y="70611"/>
                  </a:moveTo>
                  <a:lnTo>
                    <a:pt x="5550" y="43130"/>
                  </a:lnTo>
                  <a:lnTo>
                    <a:pt x="20685" y="20685"/>
                  </a:lnTo>
                  <a:lnTo>
                    <a:pt x="43130" y="5550"/>
                  </a:lnTo>
                  <a:lnTo>
                    <a:pt x="70612" y="0"/>
                  </a:lnTo>
                  <a:lnTo>
                    <a:pt x="1229360" y="0"/>
                  </a:lnTo>
                  <a:lnTo>
                    <a:pt x="1256841" y="5550"/>
                  </a:lnTo>
                  <a:lnTo>
                    <a:pt x="1279286" y="20685"/>
                  </a:lnTo>
                  <a:lnTo>
                    <a:pt x="1294421" y="43130"/>
                  </a:lnTo>
                  <a:lnTo>
                    <a:pt x="1299972" y="70611"/>
                  </a:lnTo>
                  <a:lnTo>
                    <a:pt x="1299972" y="635050"/>
                  </a:lnTo>
                  <a:lnTo>
                    <a:pt x="1294421" y="662513"/>
                  </a:lnTo>
                  <a:lnTo>
                    <a:pt x="1279286" y="684942"/>
                  </a:lnTo>
                  <a:lnTo>
                    <a:pt x="1256841" y="700066"/>
                  </a:lnTo>
                  <a:lnTo>
                    <a:pt x="1229360" y="705611"/>
                  </a:lnTo>
                  <a:lnTo>
                    <a:pt x="70612" y="705611"/>
                  </a:lnTo>
                  <a:lnTo>
                    <a:pt x="43130" y="700066"/>
                  </a:lnTo>
                  <a:lnTo>
                    <a:pt x="20685" y="684942"/>
                  </a:lnTo>
                  <a:lnTo>
                    <a:pt x="5550" y="662513"/>
                  </a:lnTo>
                  <a:lnTo>
                    <a:pt x="0" y="635050"/>
                  </a:lnTo>
                  <a:lnTo>
                    <a:pt x="0" y="70611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99" name="object 107"/>
          <p:cNvSpPr txBox="1"/>
          <p:nvPr/>
        </p:nvSpPr>
        <p:spPr>
          <a:xfrm>
            <a:off x="7788909" y="3455670"/>
            <a:ext cx="1197610" cy="5238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295"/>
              </a:spcBef>
            </a:pPr>
            <a:r>
              <a:rPr sz="1200" spc="-5" dirty="0">
                <a:latin typeface="Arial MT"/>
                <a:cs typeface="Arial MT"/>
              </a:rPr>
              <a:t>Ketidaksinkronan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data dengan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realita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lapangan</a:t>
            </a:r>
            <a:endParaRPr sz="1200" dirty="0">
              <a:latin typeface="Arial MT"/>
              <a:cs typeface="Arial MT"/>
            </a:endParaRPr>
          </a:p>
        </p:txBody>
      </p:sp>
      <p:pic>
        <p:nvPicPr>
          <p:cNvPr id="2097242" name="object 10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grpSp>
        <p:nvGrpSpPr>
          <p:cNvPr id="94" name="object 109"/>
          <p:cNvGrpSpPr/>
          <p:nvPr/>
        </p:nvGrpSpPr>
        <p:grpSpPr>
          <a:xfrm>
            <a:off x="0" y="0"/>
            <a:ext cx="865505" cy="980440"/>
            <a:chOff x="0" y="0"/>
            <a:chExt cx="865505" cy="980440"/>
          </a:xfrm>
        </p:grpSpPr>
        <p:pic>
          <p:nvPicPr>
            <p:cNvPr id="2097243" name="object 110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65450" cy="979932"/>
            </a:xfrm>
            <a:prstGeom prst="rect">
              <a:avLst/>
            </a:prstGeom>
          </p:spPr>
        </p:pic>
        <p:sp>
          <p:nvSpPr>
            <p:cNvPr id="1048800" name="object 111"/>
            <p:cNvSpPr/>
            <p:nvPr/>
          </p:nvSpPr>
          <p:spPr>
            <a:xfrm>
              <a:off x="100584" y="0"/>
              <a:ext cx="0" cy="660400"/>
            </a:xfrm>
            <a:custGeom>
              <a:avLst/>
              <a:gdLst/>
              <a:ahLst/>
              <a:cxnLst/>
              <a:rect l="l" t="t" r="r" b="b"/>
              <a:pathLst>
                <a:path h="660400">
                  <a:moveTo>
                    <a:pt x="0" y="0"/>
                  </a:moveTo>
                  <a:lnTo>
                    <a:pt x="1" y="660146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object 2"/>
          <p:cNvSpPr txBox="1">
            <a:spLocks noGrp="1"/>
          </p:cNvSpPr>
          <p:nvPr>
            <p:ph type="title"/>
          </p:nvPr>
        </p:nvSpPr>
        <p:spPr>
          <a:xfrm>
            <a:off x="1241247" y="64719"/>
            <a:ext cx="62115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solidFill>
                  <a:srgbClr val="313366"/>
                </a:solidFill>
                <a:latin typeface="Verdana"/>
                <a:cs typeface="Verdana"/>
              </a:rPr>
              <a:t>S</a:t>
            </a:r>
            <a:r>
              <a:rPr sz="2400" spc="-110" dirty="0">
                <a:solidFill>
                  <a:srgbClr val="313366"/>
                </a:solidFill>
                <a:latin typeface="Verdana"/>
                <a:cs typeface="Verdana"/>
              </a:rPr>
              <a:t>o</a:t>
            </a:r>
            <a:r>
              <a:rPr sz="2400" spc="-75" dirty="0">
                <a:solidFill>
                  <a:srgbClr val="313366"/>
                </a:solidFill>
                <a:latin typeface="Verdana"/>
                <a:cs typeface="Verdana"/>
              </a:rPr>
              <a:t>lu</a:t>
            </a:r>
            <a:r>
              <a:rPr sz="2400" spc="-95" dirty="0">
                <a:solidFill>
                  <a:srgbClr val="313366"/>
                </a:solidFill>
                <a:latin typeface="Verdana"/>
                <a:cs typeface="Verdana"/>
              </a:rPr>
              <a:t>s</a:t>
            </a:r>
            <a:r>
              <a:rPr sz="2400" spc="-70" dirty="0">
                <a:solidFill>
                  <a:srgbClr val="313366"/>
                </a:solidFill>
                <a:latin typeface="Verdana"/>
                <a:cs typeface="Verdana"/>
              </a:rPr>
              <a:t>i</a:t>
            </a:r>
            <a:r>
              <a:rPr sz="2400" spc="-114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313366"/>
                </a:solidFill>
                <a:latin typeface="Verdana"/>
                <a:cs typeface="Verdana"/>
              </a:rPr>
              <a:t>yang</a:t>
            </a:r>
            <a:r>
              <a:rPr sz="2400" spc="-12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313366"/>
                </a:solidFill>
                <a:latin typeface="Verdana"/>
                <a:cs typeface="Verdana"/>
              </a:rPr>
              <a:t>t</a:t>
            </a:r>
            <a:r>
              <a:rPr sz="2400" spc="-65" dirty="0">
                <a:solidFill>
                  <a:srgbClr val="313366"/>
                </a:solidFill>
                <a:latin typeface="Verdana"/>
                <a:cs typeface="Verdana"/>
              </a:rPr>
              <a:t>elah</a:t>
            </a:r>
            <a:r>
              <a:rPr sz="2400" spc="-12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13366"/>
                </a:solidFill>
                <a:latin typeface="Verdana"/>
                <a:cs typeface="Verdana"/>
              </a:rPr>
              <a:t>d</a:t>
            </a:r>
            <a:r>
              <a:rPr sz="2400" spc="-70" dirty="0">
                <a:solidFill>
                  <a:srgbClr val="313366"/>
                </a:solidFill>
                <a:latin typeface="Verdana"/>
                <a:cs typeface="Verdana"/>
              </a:rPr>
              <a:t>il</a:t>
            </a:r>
            <a:r>
              <a:rPr sz="2400" spc="-35" dirty="0">
                <a:solidFill>
                  <a:srgbClr val="313366"/>
                </a:solidFill>
                <a:latin typeface="Verdana"/>
                <a:cs typeface="Verdana"/>
              </a:rPr>
              <a:t>ak</a:t>
            </a:r>
            <a:r>
              <a:rPr sz="2400" spc="-50" dirty="0">
                <a:solidFill>
                  <a:srgbClr val="313366"/>
                </a:solidFill>
                <a:latin typeface="Verdana"/>
                <a:cs typeface="Verdana"/>
              </a:rPr>
              <a:t>u</a:t>
            </a:r>
            <a:r>
              <a:rPr sz="2400" spc="-35" dirty="0">
                <a:solidFill>
                  <a:srgbClr val="313366"/>
                </a:solidFill>
                <a:latin typeface="Verdana"/>
                <a:cs typeface="Verdana"/>
              </a:rPr>
              <a:t>kan</a:t>
            </a:r>
            <a:r>
              <a:rPr sz="2400" spc="-11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313366"/>
                </a:solidFill>
                <a:latin typeface="Verdana"/>
                <a:cs typeface="Verdana"/>
              </a:rPr>
              <a:t>di</a:t>
            </a:r>
            <a:r>
              <a:rPr sz="2400" spc="-13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313366"/>
                </a:solidFill>
                <a:latin typeface="Verdana"/>
                <a:cs typeface="Verdana"/>
              </a:rPr>
              <a:t>tin</a:t>
            </a:r>
            <a:r>
              <a:rPr sz="2400" spc="-45" dirty="0">
                <a:solidFill>
                  <a:srgbClr val="313366"/>
                </a:solidFill>
                <a:latin typeface="Verdana"/>
                <a:cs typeface="Verdana"/>
              </a:rPr>
              <a:t>g</a:t>
            </a:r>
            <a:r>
              <a:rPr sz="2400" spc="-30" dirty="0">
                <a:solidFill>
                  <a:srgbClr val="313366"/>
                </a:solidFill>
                <a:latin typeface="Verdana"/>
                <a:cs typeface="Verdana"/>
              </a:rPr>
              <a:t>kat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48802" name="object 3"/>
          <p:cNvSpPr txBox="1"/>
          <p:nvPr/>
        </p:nvSpPr>
        <p:spPr>
          <a:xfrm>
            <a:off x="2387600" y="431038"/>
            <a:ext cx="3921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solidFill>
                  <a:srgbClr val="FABC67"/>
                </a:solidFill>
                <a:latin typeface="Verdana"/>
                <a:cs typeface="Verdana"/>
              </a:rPr>
              <a:t>Dinkes</a:t>
            </a:r>
            <a:r>
              <a:rPr sz="2400" b="1" spc="-114" dirty="0">
                <a:solidFill>
                  <a:srgbClr val="FABC67"/>
                </a:solidFill>
                <a:latin typeface="Verdana"/>
                <a:cs typeface="Verdana"/>
              </a:rPr>
              <a:t> </a:t>
            </a:r>
            <a:r>
              <a:rPr sz="2400" b="1" spc="-50" dirty="0">
                <a:solidFill>
                  <a:srgbClr val="FABC67"/>
                </a:solidFill>
                <a:latin typeface="Verdana"/>
                <a:cs typeface="Verdana"/>
              </a:rPr>
              <a:t>Kabupat</a:t>
            </a:r>
            <a:r>
              <a:rPr sz="2400" b="1" spc="-60" dirty="0">
                <a:solidFill>
                  <a:srgbClr val="FABC67"/>
                </a:solidFill>
                <a:latin typeface="Verdana"/>
                <a:cs typeface="Verdana"/>
              </a:rPr>
              <a:t>e</a:t>
            </a:r>
            <a:r>
              <a:rPr sz="2400" b="1" spc="-204" dirty="0">
                <a:solidFill>
                  <a:srgbClr val="FABC67"/>
                </a:solidFill>
                <a:latin typeface="Verdana"/>
                <a:cs typeface="Verdana"/>
              </a:rPr>
              <a:t>n/Ko</a:t>
            </a:r>
            <a:r>
              <a:rPr sz="2400" b="1" spc="-60" dirty="0">
                <a:solidFill>
                  <a:srgbClr val="FABC67"/>
                </a:solidFill>
                <a:latin typeface="Verdana"/>
                <a:cs typeface="Verdana"/>
              </a:rPr>
              <a:t>ta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48803" name="object 4"/>
          <p:cNvSpPr/>
          <p:nvPr/>
        </p:nvSpPr>
        <p:spPr>
          <a:xfrm>
            <a:off x="297941" y="832866"/>
            <a:ext cx="1591310" cy="635635"/>
          </a:xfrm>
          <a:custGeom>
            <a:avLst/>
            <a:gdLst/>
            <a:ahLst/>
            <a:cxnLst/>
            <a:rect l="l" t="t" r="r" b="b"/>
            <a:pathLst>
              <a:path w="1591310" h="635635">
                <a:moveTo>
                  <a:pt x="0" y="635508"/>
                </a:moveTo>
                <a:lnTo>
                  <a:pt x="1591056" y="635508"/>
                </a:lnTo>
                <a:lnTo>
                  <a:pt x="1591056" y="0"/>
                </a:lnTo>
                <a:lnTo>
                  <a:pt x="0" y="0"/>
                </a:lnTo>
                <a:lnTo>
                  <a:pt x="0" y="635508"/>
                </a:lnTo>
                <a:close/>
              </a:path>
            </a:pathLst>
          </a:custGeom>
          <a:ln w="25908">
            <a:solidFill>
              <a:srgbClr val="00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4" name="object 5"/>
          <p:cNvSpPr txBox="1"/>
          <p:nvPr/>
        </p:nvSpPr>
        <p:spPr>
          <a:xfrm>
            <a:off x="310895" y="1031240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751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Persiapan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805" name="object 6"/>
          <p:cNvSpPr/>
          <p:nvPr/>
        </p:nvSpPr>
        <p:spPr>
          <a:xfrm>
            <a:off x="297941" y="1468374"/>
            <a:ext cx="1591310" cy="3400425"/>
          </a:xfrm>
          <a:custGeom>
            <a:avLst/>
            <a:gdLst/>
            <a:ahLst/>
            <a:cxnLst/>
            <a:rect l="l" t="t" r="r" b="b"/>
            <a:pathLst>
              <a:path w="1591310" h="3400425">
                <a:moveTo>
                  <a:pt x="1591056" y="0"/>
                </a:moveTo>
                <a:lnTo>
                  <a:pt x="0" y="0"/>
                </a:lnTo>
                <a:lnTo>
                  <a:pt x="0" y="3400044"/>
                </a:lnTo>
                <a:lnTo>
                  <a:pt x="1591056" y="3400044"/>
                </a:lnTo>
                <a:lnTo>
                  <a:pt x="159105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6" name="object 7"/>
          <p:cNvSpPr txBox="1"/>
          <p:nvPr/>
        </p:nvSpPr>
        <p:spPr>
          <a:xfrm>
            <a:off x="297941" y="1468374"/>
            <a:ext cx="1591310" cy="2521523"/>
          </a:xfrm>
          <a:prstGeom prst="rect">
            <a:avLst/>
          </a:prstGeom>
          <a:ln w="25908">
            <a:solidFill>
              <a:srgbClr val="004F83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177800" marR="160020" indent="-114300">
              <a:lnSpc>
                <a:spcPct val="86400"/>
              </a:lnSpc>
              <a:spcBef>
                <a:spcPts val="484"/>
              </a:spcBef>
              <a:buChar char="•"/>
              <a:tabLst>
                <a:tab pos="178435" algn="l"/>
              </a:tabLst>
            </a:pPr>
            <a:r>
              <a:rPr lang="en-US" sz="1200" spc="-5" dirty="0" err="1">
                <a:latin typeface="Arial MT"/>
                <a:cs typeface="Arial MT"/>
              </a:rPr>
              <a:t>Usulan</a:t>
            </a:r>
            <a:r>
              <a:rPr lang="en-US" sz="1200" spc="-5" dirty="0">
                <a:latin typeface="Arial MT"/>
                <a:cs typeface="Arial MT"/>
              </a:rPr>
              <a:t> </a:t>
            </a:r>
            <a:r>
              <a:rPr lang="en-US" sz="1200" spc="-5" dirty="0" err="1">
                <a:latin typeface="Arial MT"/>
                <a:cs typeface="Arial MT"/>
              </a:rPr>
              <a:t>Kegiatan</a:t>
            </a:r>
            <a:r>
              <a:rPr lang="en-US" sz="1200" spc="-5" dirty="0">
                <a:latin typeface="Arial MT"/>
                <a:cs typeface="Arial MT"/>
              </a:rPr>
              <a:t> </a:t>
            </a:r>
            <a:r>
              <a:rPr lang="en-US" sz="1200" spc="-5" dirty="0" err="1">
                <a:latin typeface="Arial MT"/>
                <a:cs typeface="Arial MT"/>
              </a:rPr>
              <a:t>melalui</a:t>
            </a:r>
            <a:r>
              <a:rPr lang="en-US" sz="1200" spc="-5" dirty="0">
                <a:latin typeface="Arial MT"/>
                <a:cs typeface="Arial MT"/>
              </a:rPr>
              <a:t> </a:t>
            </a:r>
            <a:r>
              <a:rPr lang="en-US" sz="1200" spc="-5" dirty="0" err="1">
                <a:latin typeface="Arial MT"/>
                <a:cs typeface="Arial MT"/>
              </a:rPr>
              <a:t>perencanaan</a:t>
            </a:r>
            <a:r>
              <a:rPr lang="en-US" sz="1200" spc="-5" dirty="0">
                <a:latin typeface="Arial MT"/>
                <a:cs typeface="Arial MT"/>
              </a:rPr>
              <a:t> </a:t>
            </a:r>
            <a:r>
              <a:rPr lang="en-US" sz="1200" spc="-5" dirty="0" err="1">
                <a:latin typeface="Arial MT"/>
                <a:cs typeface="Arial MT"/>
              </a:rPr>
              <a:t>penganggaran</a:t>
            </a:r>
            <a:endParaRPr sz="1200" dirty="0">
              <a:latin typeface="Arial MT"/>
              <a:cs typeface="Arial MT"/>
            </a:endParaRPr>
          </a:p>
          <a:p>
            <a:pPr marL="177800" marR="311785" indent="-114300">
              <a:lnSpc>
                <a:spcPct val="86200"/>
              </a:lnSpc>
              <a:spcBef>
                <a:spcPts val="210"/>
              </a:spcBef>
              <a:buChar char="•"/>
              <a:tabLst>
                <a:tab pos="178435" algn="l"/>
              </a:tabLst>
            </a:pPr>
            <a:r>
              <a:rPr sz="1200" spc="-5" dirty="0">
                <a:latin typeface="Arial MT"/>
                <a:cs typeface="Arial MT"/>
              </a:rPr>
              <a:t>Usulan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kegiatan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melalui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Musrenbang</a:t>
            </a:r>
            <a:endParaRPr sz="1200" dirty="0">
              <a:latin typeface="Arial MT"/>
              <a:cs typeface="Arial MT"/>
            </a:endParaRPr>
          </a:p>
          <a:p>
            <a:pPr marL="177800" marR="245110" indent="-114300">
              <a:lnSpc>
                <a:spcPct val="86100"/>
              </a:lnSpc>
              <a:spcBef>
                <a:spcPts val="215"/>
              </a:spcBef>
              <a:buChar char="•"/>
              <a:tabLst>
                <a:tab pos="178435" algn="l"/>
              </a:tabLst>
            </a:pPr>
            <a:r>
              <a:rPr sz="1200" dirty="0">
                <a:latin typeface="Arial MT"/>
                <a:cs typeface="Arial MT"/>
              </a:rPr>
              <a:t>Pelaksanaan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kegiatan </a:t>
            </a:r>
            <a:r>
              <a:rPr sz="1200" dirty="0">
                <a:latin typeface="Arial MT"/>
                <a:cs typeface="Arial MT"/>
              </a:rPr>
              <a:t>PIS-PK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secara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jarak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jauh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atau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daring</a:t>
            </a:r>
            <a:endParaRPr sz="1200" dirty="0">
              <a:latin typeface="Arial MT"/>
              <a:cs typeface="Arial MT"/>
            </a:endParaRPr>
          </a:p>
          <a:p>
            <a:pPr marL="177800" marR="100965" indent="-114300">
              <a:lnSpc>
                <a:spcPct val="86400"/>
              </a:lnSpc>
              <a:spcBef>
                <a:spcPts val="204"/>
              </a:spcBef>
              <a:buChar char="•"/>
              <a:tabLst>
                <a:tab pos="178435" algn="l"/>
              </a:tabLst>
            </a:pPr>
            <a:r>
              <a:rPr sz="1200" spc="-5" dirty="0">
                <a:latin typeface="Arial MT"/>
                <a:cs typeface="Arial MT"/>
              </a:rPr>
              <a:t>Peningkatan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upaya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koordinasi </a:t>
            </a:r>
            <a:r>
              <a:rPr sz="1200" spc="-5" dirty="0">
                <a:latin typeface="Arial MT"/>
                <a:cs typeface="Arial MT"/>
              </a:rPr>
              <a:t>lintas </a:t>
            </a:r>
            <a:r>
              <a:rPr sz="1200" dirty="0">
                <a:latin typeface="Arial MT"/>
                <a:cs typeface="Arial MT"/>
              </a:rPr>
              <a:t> sektor </a:t>
            </a:r>
            <a:r>
              <a:rPr sz="1200" spc="-5" dirty="0">
                <a:latin typeface="Arial MT"/>
                <a:cs typeface="Arial MT"/>
              </a:rPr>
              <a:t>dan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program.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96" name="object 8"/>
          <p:cNvGrpSpPr/>
          <p:nvPr/>
        </p:nvGrpSpPr>
        <p:grpSpPr>
          <a:xfrm>
            <a:off x="2098548" y="819911"/>
            <a:ext cx="1615440" cy="4048760"/>
            <a:chOff x="2098548" y="819911"/>
            <a:chExt cx="1615440" cy="4048760"/>
          </a:xfrm>
        </p:grpSpPr>
        <p:sp>
          <p:nvSpPr>
            <p:cNvPr id="1048807" name="object 9"/>
            <p:cNvSpPr/>
            <p:nvPr/>
          </p:nvSpPr>
          <p:spPr>
            <a:xfrm>
              <a:off x="2111502" y="832865"/>
              <a:ext cx="1590040" cy="635635"/>
            </a:xfrm>
            <a:custGeom>
              <a:avLst/>
              <a:gdLst/>
              <a:ahLst/>
              <a:cxnLst/>
              <a:rect l="l" t="t" r="r" b="b"/>
              <a:pathLst>
                <a:path w="1590039" h="635635">
                  <a:moveTo>
                    <a:pt x="0" y="635508"/>
                  </a:moveTo>
                  <a:lnTo>
                    <a:pt x="1589531" y="635508"/>
                  </a:lnTo>
                  <a:lnTo>
                    <a:pt x="1589531" y="0"/>
                  </a:lnTo>
                  <a:lnTo>
                    <a:pt x="0" y="0"/>
                  </a:lnTo>
                  <a:lnTo>
                    <a:pt x="0" y="635508"/>
                  </a:lnTo>
                  <a:close/>
                </a:path>
              </a:pathLst>
            </a:custGeom>
            <a:ln w="25908">
              <a:solidFill>
                <a:srgbClr val="00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08" name="object 10"/>
            <p:cNvSpPr/>
            <p:nvPr/>
          </p:nvSpPr>
          <p:spPr>
            <a:xfrm>
              <a:off x="2111502" y="1468373"/>
              <a:ext cx="1590040" cy="3400425"/>
            </a:xfrm>
            <a:custGeom>
              <a:avLst/>
              <a:gdLst/>
              <a:ahLst/>
              <a:cxnLst/>
              <a:rect l="l" t="t" r="r" b="b"/>
              <a:pathLst>
                <a:path w="1590039" h="3400425">
                  <a:moveTo>
                    <a:pt x="1589531" y="0"/>
                  </a:moveTo>
                  <a:lnTo>
                    <a:pt x="0" y="0"/>
                  </a:lnTo>
                  <a:lnTo>
                    <a:pt x="0" y="3400044"/>
                  </a:lnTo>
                  <a:lnTo>
                    <a:pt x="1589531" y="3400044"/>
                  </a:lnTo>
                  <a:lnTo>
                    <a:pt x="158953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09" name="object 11"/>
          <p:cNvSpPr txBox="1"/>
          <p:nvPr/>
        </p:nvSpPr>
        <p:spPr>
          <a:xfrm>
            <a:off x="2111501" y="1468374"/>
            <a:ext cx="1590040" cy="3156825"/>
          </a:xfrm>
          <a:prstGeom prst="rect">
            <a:avLst/>
          </a:prstGeom>
          <a:ln w="25907">
            <a:solidFill>
              <a:srgbClr val="004F83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177800" marR="132715" indent="-114300">
              <a:lnSpc>
                <a:spcPct val="86400"/>
              </a:lnSpc>
              <a:spcBef>
                <a:spcPts val="484"/>
              </a:spcBef>
              <a:buChar char="•"/>
              <a:tabLst>
                <a:tab pos="177800" algn="l"/>
              </a:tabLst>
            </a:pPr>
            <a:r>
              <a:rPr sz="1200" spc="-5" dirty="0">
                <a:latin typeface="Arial MT"/>
                <a:cs typeface="Arial MT"/>
              </a:rPr>
              <a:t>Koordinasi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dengan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Dinkes Provinsi </a:t>
            </a:r>
            <a:r>
              <a:rPr sz="1200" dirty="0">
                <a:latin typeface="Arial MT"/>
                <a:cs typeface="Arial MT"/>
              </a:rPr>
              <a:t> untuk bimtek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analisis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IKS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awal</a:t>
            </a:r>
            <a:endParaRPr sz="1200" dirty="0">
              <a:latin typeface="Arial MT"/>
              <a:cs typeface="Arial MT"/>
            </a:endParaRPr>
          </a:p>
          <a:p>
            <a:pPr marL="177800" marR="258445" indent="-114300">
              <a:lnSpc>
                <a:spcPct val="86200"/>
              </a:lnSpc>
              <a:spcBef>
                <a:spcPts val="210"/>
              </a:spcBef>
              <a:buChar char="•"/>
              <a:tabLst>
                <a:tab pos="177800" algn="l"/>
              </a:tabLst>
            </a:pPr>
            <a:r>
              <a:rPr sz="1200" spc="-5" dirty="0">
                <a:latin typeface="Arial MT"/>
                <a:cs typeface="Arial MT"/>
              </a:rPr>
              <a:t>Dibentuknya </a:t>
            </a:r>
            <a:r>
              <a:rPr sz="1200" spc="-15" dirty="0">
                <a:latin typeface="Arial MT"/>
                <a:cs typeface="Arial MT"/>
              </a:rPr>
              <a:t>Tim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Terpadu </a:t>
            </a:r>
            <a:r>
              <a:rPr sz="1200" spc="-5" dirty="0">
                <a:latin typeface="Arial MT"/>
                <a:cs typeface="Arial MT"/>
              </a:rPr>
              <a:t>lintas </a:t>
            </a:r>
            <a:r>
              <a:rPr sz="1200" dirty="0">
                <a:latin typeface="Arial MT"/>
                <a:cs typeface="Arial MT"/>
              </a:rPr>
              <a:t> bidang </a:t>
            </a:r>
            <a:r>
              <a:rPr sz="1200" spc="-5" dirty="0">
                <a:latin typeface="Arial MT"/>
                <a:cs typeface="Arial MT"/>
              </a:rPr>
              <a:t>di Dinas </a:t>
            </a:r>
            <a:r>
              <a:rPr sz="1200" dirty="0">
                <a:latin typeface="Arial MT"/>
                <a:cs typeface="Arial MT"/>
              </a:rPr>
              <a:t> K</a:t>
            </a:r>
            <a:r>
              <a:rPr sz="1200" spc="-5" dirty="0">
                <a:latin typeface="Arial MT"/>
                <a:cs typeface="Arial MT"/>
              </a:rPr>
              <a:t>eseha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k  PISPK</a:t>
            </a:r>
          </a:p>
          <a:p>
            <a:pPr marL="177800" marR="114935" indent="-114300">
              <a:lnSpc>
                <a:spcPct val="86200"/>
              </a:lnSpc>
              <a:spcBef>
                <a:spcPts val="215"/>
              </a:spcBef>
              <a:buChar char="•"/>
              <a:tabLst>
                <a:tab pos="177800" algn="l"/>
              </a:tabLst>
            </a:pPr>
            <a:r>
              <a:rPr sz="1200" spc="-5" dirty="0">
                <a:latin typeface="Arial MT"/>
                <a:cs typeface="Arial MT"/>
              </a:rPr>
              <a:t>Peningkatan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edukasi </a:t>
            </a:r>
            <a:r>
              <a:rPr sz="1200" dirty="0">
                <a:latin typeface="Arial MT"/>
                <a:cs typeface="Arial MT"/>
              </a:rPr>
              <a:t>kesehatan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 upaya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perbaikan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indikator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 cakupannya </a:t>
            </a:r>
            <a:r>
              <a:rPr sz="1200" dirty="0">
                <a:latin typeface="Arial MT"/>
                <a:cs typeface="Arial MT"/>
              </a:rPr>
              <a:t> masih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rendah</a:t>
            </a:r>
          </a:p>
          <a:p>
            <a:pPr marL="177800" marR="167005" indent="-114300">
              <a:lnSpc>
                <a:spcPct val="86400"/>
              </a:lnSpc>
              <a:spcBef>
                <a:spcPts val="210"/>
              </a:spcBef>
              <a:buChar char="•"/>
              <a:tabLst>
                <a:tab pos="177800" algn="l"/>
              </a:tabLst>
            </a:pPr>
            <a:r>
              <a:rPr sz="1200" spc="-5" dirty="0">
                <a:latin typeface="Arial MT"/>
                <a:cs typeface="Arial MT"/>
              </a:rPr>
              <a:t>Mendorong </a:t>
            </a:r>
            <a:r>
              <a:rPr sz="1200" dirty="0">
                <a:latin typeface="Arial MT"/>
                <a:cs typeface="Arial MT"/>
              </a:rPr>
              <a:t> Puskesmas untuk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melengkapi data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kunjungan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PIS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PK</a:t>
            </a:r>
          </a:p>
        </p:txBody>
      </p:sp>
      <p:sp>
        <p:nvSpPr>
          <p:cNvPr id="1048810" name="object 12"/>
          <p:cNvSpPr/>
          <p:nvPr/>
        </p:nvSpPr>
        <p:spPr>
          <a:xfrm>
            <a:off x="3925061" y="832866"/>
            <a:ext cx="1590040" cy="635635"/>
          </a:xfrm>
          <a:custGeom>
            <a:avLst/>
            <a:gdLst/>
            <a:ahLst/>
            <a:cxnLst/>
            <a:rect l="l" t="t" r="r" b="b"/>
            <a:pathLst>
              <a:path w="1590039" h="635635">
                <a:moveTo>
                  <a:pt x="0" y="635508"/>
                </a:moveTo>
                <a:lnTo>
                  <a:pt x="1589532" y="635508"/>
                </a:lnTo>
                <a:lnTo>
                  <a:pt x="1589532" y="0"/>
                </a:lnTo>
                <a:lnTo>
                  <a:pt x="0" y="0"/>
                </a:lnTo>
                <a:lnTo>
                  <a:pt x="0" y="635508"/>
                </a:lnTo>
                <a:close/>
              </a:path>
            </a:pathLst>
          </a:custGeom>
          <a:ln w="25908">
            <a:solidFill>
              <a:srgbClr val="00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1" name="object 13"/>
          <p:cNvSpPr txBox="1"/>
          <p:nvPr/>
        </p:nvSpPr>
        <p:spPr>
          <a:xfrm>
            <a:off x="2124455" y="1031240"/>
            <a:ext cx="3377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  <a:tabLst>
                <a:tab pos="2033905" algn="l"/>
              </a:tabLst>
            </a:pPr>
            <a:r>
              <a:rPr sz="1200" spc="-5" dirty="0">
                <a:latin typeface="Arial MT"/>
                <a:cs typeface="Arial MT"/>
              </a:rPr>
              <a:t>Analisis </a:t>
            </a:r>
            <a:r>
              <a:rPr sz="1200" dirty="0">
                <a:latin typeface="Arial MT"/>
                <a:cs typeface="Arial MT"/>
              </a:rPr>
              <a:t>IKS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Awal	</a:t>
            </a:r>
            <a:r>
              <a:rPr sz="1200" spc="-5" dirty="0">
                <a:latin typeface="Arial MT"/>
                <a:cs typeface="Arial MT"/>
              </a:rPr>
              <a:t>Intervensi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Lanjut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812" name="object 14"/>
          <p:cNvSpPr/>
          <p:nvPr/>
        </p:nvSpPr>
        <p:spPr>
          <a:xfrm>
            <a:off x="3925061" y="1468374"/>
            <a:ext cx="1590040" cy="3400425"/>
          </a:xfrm>
          <a:custGeom>
            <a:avLst/>
            <a:gdLst/>
            <a:ahLst/>
            <a:cxnLst/>
            <a:rect l="l" t="t" r="r" b="b"/>
            <a:pathLst>
              <a:path w="1590039" h="3400425">
                <a:moveTo>
                  <a:pt x="1589532" y="0"/>
                </a:moveTo>
                <a:lnTo>
                  <a:pt x="0" y="0"/>
                </a:lnTo>
                <a:lnTo>
                  <a:pt x="0" y="3400044"/>
                </a:lnTo>
                <a:lnTo>
                  <a:pt x="1589532" y="3400044"/>
                </a:lnTo>
                <a:lnTo>
                  <a:pt x="158953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3" name="object 15"/>
          <p:cNvSpPr txBox="1"/>
          <p:nvPr/>
        </p:nvSpPr>
        <p:spPr>
          <a:xfrm>
            <a:off x="3925061" y="1468374"/>
            <a:ext cx="1590040" cy="2997999"/>
          </a:xfrm>
          <a:prstGeom prst="rect">
            <a:avLst/>
          </a:prstGeom>
          <a:ln w="25907">
            <a:solidFill>
              <a:srgbClr val="004F83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177165" marR="175260" indent="-114300">
              <a:lnSpc>
                <a:spcPct val="86400"/>
              </a:lnSpc>
              <a:spcBef>
                <a:spcPts val="484"/>
              </a:spcBef>
              <a:buChar char="•"/>
              <a:tabLst>
                <a:tab pos="177800" algn="l"/>
              </a:tabLst>
            </a:pPr>
            <a:r>
              <a:rPr sz="1200" spc="-5" dirty="0">
                <a:latin typeface="Arial MT"/>
                <a:cs typeface="Arial MT"/>
              </a:rPr>
              <a:t>Peningkatan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koordinasi LP dan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optimalisasi peran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Binwil </a:t>
            </a:r>
            <a:r>
              <a:rPr sz="1200" dirty="0">
                <a:latin typeface="Arial MT"/>
                <a:cs typeface="Arial MT"/>
              </a:rPr>
              <a:t>dalam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pembinaan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puskesmas</a:t>
            </a:r>
          </a:p>
          <a:p>
            <a:pPr marL="177165" marR="229235" indent="-114300">
              <a:lnSpc>
                <a:spcPct val="86200"/>
              </a:lnSpc>
              <a:spcBef>
                <a:spcPts val="210"/>
              </a:spcBef>
              <a:buChar char="•"/>
              <a:tabLst>
                <a:tab pos="177800" algn="l"/>
              </a:tabLst>
            </a:pPr>
            <a:r>
              <a:rPr sz="1200" spc="-5" dirty="0">
                <a:latin typeface="Arial MT"/>
                <a:cs typeface="Arial MT"/>
              </a:rPr>
              <a:t>Menyusun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jadwal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pelaksanaan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intervensi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lanjut</a:t>
            </a:r>
          </a:p>
          <a:p>
            <a:pPr marL="177165" marR="327660" indent="-114300">
              <a:lnSpc>
                <a:spcPct val="86100"/>
              </a:lnSpc>
              <a:spcBef>
                <a:spcPts val="215"/>
              </a:spcBef>
              <a:buChar char="•"/>
              <a:tabLst>
                <a:tab pos="177800" algn="l"/>
              </a:tabLst>
            </a:pPr>
            <a:r>
              <a:rPr sz="1200" dirty="0">
                <a:latin typeface="Arial MT"/>
                <a:cs typeface="Arial MT"/>
              </a:rPr>
              <a:t>Pembuatan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ko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dirty="0">
                <a:latin typeface="Arial MT"/>
                <a:cs typeface="Arial MT"/>
              </a:rPr>
              <a:t>it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k  percepatan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intervensi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lanjut</a:t>
            </a:r>
          </a:p>
          <a:p>
            <a:pPr marL="177165" marR="283845" indent="-114300">
              <a:lnSpc>
                <a:spcPct val="86300"/>
              </a:lnSpc>
              <a:spcBef>
                <a:spcPts val="209"/>
              </a:spcBef>
              <a:buChar char="•"/>
              <a:tabLst>
                <a:tab pos="177800" algn="l"/>
              </a:tabLst>
            </a:pPr>
            <a:r>
              <a:rPr sz="1200" dirty="0">
                <a:latin typeface="Arial MT"/>
                <a:cs typeface="Arial MT"/>
              </a:rPr>
              <a:t>melakukan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koordinasi </a:t>
            </a:r>
            <a:r>
              <a:rPr sz="1200" spc="-5" dirty="0">
                <a:latin typeface="Arial MT"/>
                <a:cs typeface="Arial MT"/>
              </a:rPr>
              <a:t>lintas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bidang </a:t>
            </a:r>
            <a:r>
              <a:rPr sz="1200" spc="-5" dirty="0">
                <a:latin typeface="Arial MT"/>
                <a:cs typeface="Arial MT"/>
              </a:rPr>
              <a:t>yang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terlibat di 12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dirty="0">
                <a:latin typeface="Arial MT"/>
                <a:cs typeface="Arial MT"/>
              </a:rPr>
              <a:t>dikat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PI</a:t>
            </a:r>
            <a:r>
              <a:rPr sz="1200" spc="5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-</a:t>
            </a:r>
            <a:r>
              <a:rPr sz="1200" dirty="0">
                <a:latin typeface="Arial MT"/>
                <a:cs typeface="Arial MT"/>
              </a:rPr>
              <a:t>PK</a:t>
            </a:r>
          </a:p>
        </p:txBody>
      </p:sp>
      <p:sp>
        <p:nvSpPr>
          <p:cNvPr id="1048814" name="object 16"/>
          <p:cNvSpPr/>
          <p:nvPr/>
        </p:nvSpPr>
        <p:spPr>
          <a:xfrm>
            <a:off x="5737097" y="832866"/>
            <a:ext cx="1591310" cy="635635"/>
          </a:xfrm>
          <a:custGeom>
            <a:avLst/>
            <a:gdLst/>
            <a:ahLst/>
            <a:cxnLst/>
            <a:rect l="l" t="t" r="r" b="b"/>
            <a:pathLst>
              <a:path w="1591309" h="635635">
                <a:moveTo>
                  <a:pt x="0" y="635508"/>
                </a:moveTo>
                <a:lnTo>
                  <a:pt x="1591055" y="635508"/>
                </a:lnTo>
                <a:lnTo>
                  <a:pt x="1591055" y="0"/>
                </a:lnTo>
                <a:lnTo>
                  <a:pt x="0" y="0"/>
                </a:lnTo>
                <a:lnTo>
                  <a:pt x="0" y="635508"/>
                </a:lnTo>
                <a:close/>
              </a:path>
            </a:pathLst>
          </a:custGeom>
          <a:ln w="25908">
            <a:solidFill>
              <a:srgbClr val="00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5" name="object 17"/>
          <p:cNvSpPr txBox="1"/>
          <p:nvPr/>
        </p:nvSpPr>
        <p:spPr>
          <a:xfrm>
            <a:off x="5750052" y="952246"/>
            <a:ext cx="1565275" cy="19050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659130" marR="117475" indent="-535305">
              <a:lnSpc>
                <a:spcPts val="1250"/>
              </a:lnSpc>
              <a:spcBef>
                <a:spcPts val="300"/>
              </a:spcBef>
            </a:pPr>
            <a:r>
              <a:rPr sz="1200" spc="-5" dirty="0">
                <a:latin typeface="Arial MT"/>
                <a:cs typeface="Arial MT"/>
              </a:rPr>
              <a:t>Analisis Perubahan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IKS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97" name="object 18"/>
          <p:cNvGrpSpPr/>
          <p:nvPr/>
        </p:nvGrpSpPr>
        <p:grpSpPr>
          <a:xfrm>
            <a:off x="5724144" y="1455419"/>
            <a:ext cx="1617345" cy="3426460"/>
            <a:chOff x="5724144" y="1455419"/>
            <a:chExt cx="1617345" cy="3426460"/>
          </a:xfrm>
        </p:grpSpPr>
        <p:sp>
          <p:nvSpPr>
            <p:cNvPr id="1048816" name="object 19"/>
            <p:cNvSpPr/>
            <p:nvPr/>
          </p:nvSpPr>
          <p:spPr>
            <a:xfrm>
              <a:off x="5737098" y="1468373"/>
              <a:ext cx="1591310" cy="3400425"/>
            </a:xfrm>
            <a:custGeom>
              <a:avLst/>
              <a:gdLst/>
              <a:ahLst/>
              <a:cxnLst/>
              <a:rect l="l" t="t" r="r" b="b"/>
              <a:pathLst>
                <a:path w="1591309" h="3400425">
                  <a:moveTo>
                    <a:pt x="1591055" y="0"/>
                  </a:moveTo>
                  <a:lnTo>
                    <a:pt x="0" y="0"/>
                  </a:lnTo>
                  <a:lnTo>
                    <a:pt x="0" y="3400044"/>
                  </a:lnTo>
                  <a:lnTo>
                    <a:pt x="1591055" y="3400044"/>
                  </a:lnTo>
                  <a:lnTo>
                    <a:pt x="159105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17" name="object 20"/>
            <p:cNvSpPr/>
            <p:nvPr/>
          </p:nvSpPr>
          <p:spPr>
            <a:xfrm>
              <a:off x="5737098" y="1468373"/>
              <a:ext cx="1591310" cy="3400425"/>
            </a:xfrm>
            <a:custGeom>
              <a:avLst/>
              <a:gdLst/>
              <a:ahLst/>
              <a:cxnLst/>
              <a:rect l="l" t="t" r="r" b="b"/>
              <a:pathLst>
                <a:path w="1591309" h="3400425">
                  <a:moveTo>
                    <a:pt x="0" y="3400044"/>
                  </a:moveTo>
                  <a:lnTo>
                    <a:pt x="1591055" y="3400044"/>
                  </a:lnTo>
                  <a:lnTo>
                    <a:pt x="1591055" y="0"/>
                  </a:lnTo>
                  <a:lnTo>
                    <a:pt x="0" y="0"/>
                  </a:lnTo>
                  <a:lnTo>
                    <a:pt x="0" y="3400044"/>
                  </a:lnTo>
                  <a:close/>
                </a:path>
              </a:pathLst>
            </a:custGeom>
            <a:ln w="25907">
              <a:solidFill>
                <a:srgbClr val="004F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18" name="object 21"/>
          <p:cNvSpPr txBox="1"/>
          <p:nvPr/>
        </p:nvSpPr>
        <p:spPr>
          <a:xfrm>
            <a:off x="5737097" y="1468374"/>
            <a:ext cx="1591310" cy="1834925"/>
          </a:xfrm>
          <a:prstGeom prst="rect">
            <a:avLst/>
          </a:prstGeom>
          <a:ln w="25907">
            <a:solidFill>
              <a:srgbClr val="004F83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178435" marR="155575" indent="-114300">
              <a:lnSpc>
                <a:spcPct val="86400"/>
              </a:lnSpc>
              <a:spcBef>
                <a:spcPts val="484"/>
              </a:spcBef>
              <a:buChar char="•"/>
              <a:tabLst>
                <a:tab pos="179070" algn="l"/>
              </a:tabLst>
            </a:pPr>
            <a:r>
              <a:rPr sz="1200" spc="-5" dirty="0">
                <a:latin typeface="Arial MT"/>
                <a:cs typeface="Arial MT"/>
              </a:rPr>
              <a:t>Mendorong </a:t>
            </a:r>
            <a:r>
              <a:rPr sz="1200" dirty="0">
                <a:latin typeface="Arial MT"/>
                <a:cs typeface="Arial MT"/>
              </a:rPr>
              <a:t> puskesmas untuk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segera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melakukan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verifikasi </a:t>
            </a:r>
            <a:r>
              <a:rPr sz="1200" dirty="0">
                <a:latin typeface="Arial MT"/>
                <a:cs typeface="Arial MT"/>
              </a:rPr>
              <a:t>dan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memperbaharui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data</a:t>
            </a:r>
            <a:endParaRPr sz="1200" dirty="0">
              <a:latin typeface="Arial MT"/>
              <a:cs typeface="Arial MT"/>
            </a:endParaRPr>
          </a:p>
          <a:p>
            <a:pPr marL="178435" marR="139700" indent="-114300">
              <a:lnSpc>
                <a:spcPct val="86300"/>
              </a:lnSpc>
              <a:spcBef>
                <a:spcPts val="209"/>
              </a:spcBef>
              <a:buChar char="•"/>
              <a:tabLst>
                <a:tab pos="179070" algn="l"/>
              </a:tabLst>
            </a:pPr>
            <a:r>
              <a:rPr sz="1200" spc="-5" dirty="0">
                <a:latin typeface="Arial MT"/>
                <a:cs typeface="Arial MT"/>
              </a:rPr>
              <a:t>Penguatan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integrasi dengan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lintas program di </a:t>
            </a:r>
            <a:r>
              <a:rPr sz="1200" dirty="0">
                <a:latin typeface="Arial MT"/>
                <a:cs typeface="Arial MT"/>
              </a:rPr>
              <a:t> Puskesmas </a:t>
            </a:r>
            <a:r>
              <a:rPr sz="1200" spc="5" dirty="0">
                <a:latin typeface="Arial MT"/>
                <a:cs typeface="Arial MT"/>
              </a:rPr>
              <a:t> m</a:t>
            </a:r>
            <a:r>
              <a:rPr sz="1200" spc="-5" dirty="0">
                <a:latin typeface="Arial MT"/>
                <a:cs typeface="Arial MT"/>
              </a:rPr>
              <a:t>aupun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</a:t>
            </a:r>
            <a:r>
              <a:rPr sz="1200" spc="-5" dirty="0">
                <a:latin typeface="Arial MT"/>
                <a:cs typeface="Arial MT"/>
              </a:rPr>
              <a:t>ab</a:t>
            </a:r>
            <a:r>
              <a:rPr sz="1200" dirty="0">
                <a:latin typeface="Arial MT"/>
                <a:cs typeface="Arial MT"/>
              </a:rPr>
              <a:t>/K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;</a:t>
            </a:r>
          </a:p>
        </p:txBody>
      </p:sp>
      <p:sp>
        <p:nvSpPr>
          <p:cNvPr id="1048819" name="object 22"/>
          <p:cNvSpPr/>
          <p:nvPr/>
        </p:nvSpPr>
        <p:spPr>
          <a:xfrm>
            <a:off x="7550657" y="832866"/>
            <a:ext cx="1590040" cy="635635"/>
          </a:xfrm>
          <a:custGeom>
            <a:avLst/>
            <a:gdLst/>
            <a:ahLst/>
            <a:cxnLst/>
            <a:rect l="l" t="t" r="r" b="b"/>
            <a:pathLst>
              <a:path w="1590040" h="635635">
                <a:moveTo>
                  <a:pt x="0" y="635508"/>
                </a:moveTo>
                <a:lnTo>
                  <a:pt x="1589531" y="635508"/>
                </a:lnTo>
                <a:lnTo>
                  <a:pt x="1589531" y="0"/>
                </a:lnTo>
                <a:lnTo>
                  <a:pt x="0" y="0"/>
                </a:lnTo>
                <a:lnTo>
                  <a:pt x="0" y="635508"/>
                </a:lnTo>
                <a:close/>
              </a:path>
            </a:pathLst>
          </a:custGeom>
          <a:ln w="25908">
            <a:solidFill>
              <a:srgbClr val="00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0" name="object 23"/>
          <p:cNvSpPr txBox="1"/>
          <p:nvPr/>
        </p:nvSpPr>
        <p:spPr>
          <a:xfrm>
            <a:off x="7563611" y="1031240"/>
            <a:ext cx="1564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Verifikasi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98" name="object 24"/>
          <p:cNvGrpSpPr/>
          <p:nvPr/>
        </p:nvGrpSpPr>
        <p:grpSpPr>
          <a:xfrm>
            <a:off x="7537704" y="1455419"/>
            <a:ext cx="1615440" cy="3426460"/>
            <a:chOff x="7537704" y="1455419"/>
            <a:chExt cx="1615440" cy="3426460"/>
          </a:xfrm>
        </p:grpSpPr>
        <p:sp>
          <p:nvSpPr>
            <p:cNvPr id="1048821" name="object 25"/>
            <p:cNvSpPr/>
            <p:nvPr/>
          </p:nvSpPr>
          <p:spPr>
            <a:xfrm>
              <a:off x="7550658" y="1468373"/>
              <a:ext cx="1590040" cy="3400425"/>
            </a:xfrm>
            <a:custGeom>
              <a:avLst/>
              <a:gdLst/>
              <a:ahLst/>
              <a:cxnLst/>
              <a:rect l="l" t="t" r="r" b="b"/>
              <a:pathLst>
                <a:path w="1590040" h="3400425">
                  <a:moveTo>
                    <a:pt x="1589531" y="0"/>
                  </a:moveTo>
                  <a:lnTo>
                    <a:pt x="0" y="0"/>
                  </a:lnTo>
                  <a:lnTo>
                    <a:pt x="0" y="3400044"/>
                  </a:lnTo>
                  <a:lnTo>
                    <a:pt x="1589531" y="3400044"/>
                  </a:lnTo>
                  <a:lnTo>
                    <a:pt x="158953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22" name="object 26"/>
            <p:cNvSpPr/>
            <p:nvPr/>
          </p:nvSpPr>
          <p:spPr>
            <a:xfrm>
              <a:off x="7550658" y="1468373"/>
              <a:ext cx="1590040" cy="3400425"/>
            </a:xfrm>
            <a:custGeom>
              <a:avLst/>
              <a:gdLst/>
              <a:ahLst/>
              <a:cxnLst/>
              <a:rect l="l" t="t" r="r" b="b"/>
              <a:pathLst>
                <a:path w="1590040" h="3400425">
                  <a:moveTo>
                    <a:pt x="0" y="3400044"/>
                  </a:moveTo>
                  <a:lnTo>
                    <a:pt x="1589531" y="3400044"/>
                  </a:lnTo>
                  <a:lnTo>
                    <a:pt x="1589531" y="0"/>
                  </a:lnTo>
                  <a:lnTo>
                    <a:pt x="0" y="0"/>
                  </a:lnTo>
                  <a:lnTo>
                    <a:pt x="0" y="3400044"/>
                  </a:lnTo>
                  <a:close/>
                </a:path>
              </a:pathLst>
            </a:custGeom>
            <a:ln w="25908">
              <a:solidFill>
                <a:srgbClr val="004F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23" name="object 27"/>
          <p:cNvSpPr txBox="1"/>
          <p:nvPr/>
        </p:nvSpPr>
        <p:spPr>
          <a:xfrm>
            <a:off x="7550657" y="1468374"/>
            <a:ext cx="1590040" cy="3315650"/>
          </a:xfrm>
          <a:prstGeom prst="rect">
            <a:avLst/>
          </a:prstGeom>
          <a:ln w="25907">
            <a:solidFill>
              <a:srgbClr val="004F83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178435" marR="111760" indent="-114300">
              <a:lnSpc>
                <a:spcPct val="86400"/>
              </a:lnSpc>
              <a:spcBef>
                <a:spcPts val="484"/>
              </a:spcBef>
              <a:buChar char="•"/>
              <a:tabLst>
                <a:tab pos="178435" algn="l"/>
              </a:tabLst>
            </a:pPr>
            <a:r>
              <a:rPr sz="1200" spc="-5" dirty="0">
                <a:latin typeface="Arial MT"/>
                <a:cs typeface="Arial MT"/>
              </a:rPr>
              <a:t>Perencanaan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kegiatan di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anggaran </a:t>
            </a:r>
            <a:r>
              <a:rPr sz="1200" dirty="0">
                <a:latin typeface="Arial MT"/>
                <a:cs typeface="Arial MT"/>
              </a:rPr>
              <a:t>tahun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2022,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pelaksanaan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verifikasi secara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online</a:t>
            </a:r>
            <a:endParaRPr sz="1200" dirty="0">
              <a:latin typeface="Arial MT"/>
              <a:cs typeface="Arial MT"/>
            </a:endParaRPr>
          </a:p>
          <a:p>
            <a:pPr marL="178435" marR="311150" indent="-114300">
              <a:lnSpc>
                <a:spcPct val="86200"/>
              </a:lnSpc>
              <a:spcBef>
                <a:spcPts val="210"/>
              </a:spcBef>
              <a:buChar char="•"/>
              <a:tabLst>
                <a:tab pos="178435" algn="l"/>
              </a:tabLst>
            </a:pPr>
            <a:r>
              <a:rPr sz="1200" spc="-5" dirty="0">
                <a:latin typeface="Arial MT"/>
                <a:cs typeface="Arial MT"/>
              </a:rPr>
              <a:t>Melanjutkan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verifikasi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data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tahun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2022</a:t>
            </a:r>
            <a:endParaRPr sz="1200" dirty="0">
              <a:latin typeface="Arial MT"/>
              <a:cs typeface="Arial MT"/>
            </a:endParaRPr>
          </a:p>
          <a:p>
            <a:pPr marL="178435" marR="191135" indent="-114300">
              <a:lnSpc>
                <a:spcPct val="86200"/>
              </a:lnSpc>
              <a:spcBef>
                <a:spcPts val="210"/>
              </a:spcBef>
              <a:buChar char="•"/>
              <a:tabLst>
                <a:tab pos="178435" algn="l"/>
              </a:tabLst>
            </a:pPr>
            <a:r>
              <a:rPr sz="1200" spc="-5" dirty="0">
                <a:latin typeface="Arial MT"/>
                <a:cs typeface="Arial MT"/>
              </a:rPr>
              <a:t>Penguatan </a:t>
            </a:r>
            <a:r>
              <a:rPr sz="1200" spc="-15" dirty="0">
                <a:latin typeface="Arial MT"/>
                <a:cs typeface="Arial MT"/>
              </a:rPr>
              <a:t>Tim 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</a:t>
            </a:r>
            <a:r>
              <a:rPr sz="1200" spc="-10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st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r/</a:t>
            </a:r>
            <a:r>
              <a:rPr sz="1200" spc="-4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im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5" dirty="0">
                <a:latin typeface="Arial MT"/>
                <a:cs typeface="Arial MT"/>
              </a:rPr>
              <a:t>il  </a:t>
            </a:r>
            <a:r>
              <a:rPr sz="1200" dirty="0">
                <a:latin typeface="Arial MT"/>
                <a:cs typeface="Arial MT"/>
              </a:rPr>
              <a:t>PIS-PK</a:t>
            </a:r>
          </a:p>
          <a:p>
            <a:pPr marL="178435" marR="173990" indent="-114300">
              <a:lnSpc>
                <a:spcPct val="86200"/>
              </a:lnSpc>
              <a:spcBef>
                <a:spcPts val="215"/>
              </a:spcBef>
              <a:buChar char="•"/>
              <a:tabLst>
                <a:tab pos="178435" algn="l"/>
              </a:tabLst>
            </a:pPr>
            <a:r>
              <a:rPr sz="1200" spc="-5" dirty="0">
                <a:latin typeface="Arial MT"/>
                <a:cs typeface="Arial MT"/>
              </a:rPr>
              <a:t>Menyampaikan </a:t>
            </a:r>
            <a:r>
              <a:rPr sz="1200" dirty="0">
                <a:latin typeface="Arial MT"/>
                <a:cs typeface="Arial MT"/>
              </a:rPr>
              <a:t> feedback </a:t>
            </a:r>
            <a:r>
              <a:rPr sz="1200" spc="-5" dirty="0">
                <a:latin typeface="Arial MT"/>
                <a:cs typeface="Arial MT"/>
              </a:rPr>
              <a:t>Ke </a:t>
            </a:r>
            <a:r>
              <a:rPr sz="1200" dirty="0">
                <a:latin typeface="Arial MT"/>
                <a:cs typeface="Arial MT"/>
              </a:rPr>
              <a:t> p</a:t>
            </a:r>
            <a:r>
              <a:rPr sz="1200" spc="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skesmas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dirty="0">
                <a:latin typeface="Arial MT"/>
                <a:cs typeface="Arial MT"/>
              </a:rPr>
              <a:t>kait  temuan </a:t>
            </a:r>
            <a:r>
              <a:rPr sz="1200" spc="-5" dirty="0">
                <a:latin typeface="Arial MT"/>
                <a:cs typeface="Arial MT"/>
              </a:rPr>
              <a:t>hasil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verifikasi </a:t>
            </a:r>
            <a:r>
              <a:rPr sz="1200" dirty="0">
                <a:latin typeface="Arial MT"/>
                <a:cs typeface="Arial MT"/>
              </a:rPr>
              <a:t>dan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mengarahkan </a:t>
            </a:r>
            <a:r>
              <a:rPr sz="1200" dirty="0">
                <a:latin typeface="Arial MT"/>
                <a:cs typeface="Arial MT"/>
              </a:rPr>
              <a:t> Puskesmas untuk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menindaklanjuti.</a:t>
            </a:r>
          </a:p>
        </p:txBody>
      </p:sp>
      <p:pic>
        <p:nvPicPr>
          <p:cNvPr id="2097244" name="object 2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grpSp>
        <p:nvGrpSpPr>
          <p:cNvPr id="99" name="object 29"/>
          <p:cNvGrpSpPr/>
          <p:nvPr/>
        </p:nvGrpSpPr>
        <p:grpSpPr>
          <a:xfrm>
            <a:off x="0" y="0"/>
            <a:ext cx="865505" cy="980440"/>
            <a:chOff x="0" y="0"/>
            <a:chExt cx="865505" cy="980440"/>
          </a:xfrm>
        </p:grpSpPr>
        <p:pic>
          <p:nvPicPr>
            <p:cNvPr id="2097245" name="object 30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65450" cy="979932"/>
            </a:xfrm>
            <a:prstGeom prst="rect">
              <a:avLst/>
            </a:prstGeom>
          </p:spPr>
        </p:pic>
        <p:sp>
          <p:nvSpPr>
            <p:cNvPr id="1048824" name="object 31"/>
            <p:cNvSpPr/>
            <p:nvPr/>
          </p:nvSpPr>
          <p:spPr>
            <a:xfrm>
              <a:off x="100584" y="0"/>
              <a:ext cx="0" cy="660400"/>
            </a:xfrm>
            <a:custGeom>
              <a:avLst/>
              <a:gdLst/>
              <a:ahLst/>
              <a:cxnLst/>
              <a:rect l="l" t="t" r="r" b="b"/>
              <a:pathLst>
                <a:path h="660400">
                  <a:moveTo>
                    <a:pt x="0" y="0"/>
                  </a:moveTo>
                  <a:lnTo>
                    <a:pt x="1" y="660146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6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grpSp>
        <p:nvGrpSpPr>
          <p:cNvPr id="101" name="object 3"/>
          <p:cNvGrpSpPr/>
          <p:nvPr/>
        </p:nvGrpSpPr>
        <p:grpSpPr>
          <a:xfrm>
            <a:off x="0" y="0"/>
            <a:ext cx="865505" cy="980440"/>
            <a:chOff x="0" y="0"/>
            <a:chExt cx="865505" cy="980440"/>
          </a:xfrm>
        </p:grpSpPr>
        <p:pic>
          <p:nvPicPr>
            <p:cNvPr id="2097247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65450" cy="979932"/>
            </a:xfrm>
            <a:prstGeom prst="rect">
              <a:avLst/>
            </a:prstGeom>
          </p:spPr>
        </p:pic>
        <p:sp>
          <p:nvSpPr>
            <p:cNvPr id="1048825" name="object 5"/>
            <p:cNvSpPr/>
            <p:nvPr/>
          </p:nvSpPr>
          <p:spPr>
            <a:xfrm>
              <a:off x="100584" y="0"/>
              <a:ext cx="0" cy="660400"/>
            </a:xfrm>
            <a:custGeom>
              <a:avLst/>
              <a:gdLst/>
              <a:ahLst/>
              <a:cxnLst/>
              <a:rect l="l" t="t" r="r" b="b"/>
              <a:pathLst>
                <a:path h="660400">
                  <a:moveTo>
                    <a:pt x="0" y="0"/>
                  </a:moveTo>
                  <a:lnTo>
                    <a:pt x="1" y="660146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26" name="object 6"/>
          <p:cNvSpPr txBox="1">
            <a:spLocks noGrp="1"/>
          </p:cNvSpPr>
          <p:nvPr>
            <p:ph type="title"/>
          </p:nvPr>
        </p:nvSpPr>
        <p:spPr>
          <a:xfrm>
            <a:off x="763930" y="0"/>
            <a:ext cx="65893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5" dirty="0">
                <a:solidFill>
                  <a:srgbClr val="313366"/>
                </a:solidFill>
                <a:latin typeface="Verdana"/>
                <a:cs typeface="Verdana"/>
              </a:rPr>
              <a:t>Hambatan</a:t>
            </a:r>
            <a:r>
              <a:rPr sz="3200" spc="-20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3200" spc="-35" dirty="0">
                <a:solidFill>
                  <a:srgbClr val="313366"/>
                </a:solidFill>
                <a:latin typeface="Verdana"/>
                <a:cs typeface="Verdana"/>
              </a:rPr>
              <a:t>tingkat</a:t>
            </a:r>
            <a:r>
              <a:rPr sz="3200" spc="-21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3200" spc="-45" dirty="0">
                <a:solidFill>
                  <a:srgbClr val="FABC67"/>
                </a:solidFill>
                <a:latin typeface="Verdana"/>
                <a:cs typeface="Verdana"/>
              </a:rPr>
              <a:t>Pusk</a:t>
            </a:r>
            <a:r>
              <a:rPr sz="3200" spc="-50" dirty="0">
                <a:solidFill>
                  <a:srgbClr val="FABC67"/>
                </a:solidFill>
                <a:latin typeface="Verdana"/>
                <a:cs typeface="Verdana"/>
              </a:rPr>
              <a:t>e</a:t>
            </a:r>
            <a:r>
              <a:rPr sz="3200" spc="-114" dirty="0">
                <a:solidFill>
                  <a:srgbClr val="FABC67"/>
                </a:solidFill>
                <a:latin typeface="Verdana"/>
                <a:cs typeface="Verdana"/>
              </a:rPr>
              <a:t>smas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48827" name="object 7"/>
          <p:cNvSpPr/>
          <p:nvPr/>
        </p:nvSpPr>
        <p:spPr>
          <a:xfrm>
            <a:off x="1596389" y="671322"/>
            <a:ext cx="1736089" cy="1295400"/>
          </a:xfrm>
          <a:custGeom>
            <a:avLst/>
            <a:gdLst/>
            <a:ahLst/>
            <a:cxnLst/>
            <a:rect l="l" t="t" r="r" b="b"/>
            <a:pathLst>
              <a:path w="1736089" h="1295400">
                <a:moveTo>
                  <a:pt x="103632" y="0"/>
                </a:moveTo>
                <a:lnTo>
                  <a:pt x="1632203" y="0"/>
                </a:lnTo>
                <a:lnTo>
                  <a:pt x="1672560" y="8137"/>
                </a:lnTo>
                <a:lnTo>
                  <a:pt x="1705498" y="30337"/>
                </a:lnTo>
                <a:lnTo>
                  <a:pt x="1727698" y="63275"/>
                </a:lnTo>
                <a:lnTo>
                  <a:pt x="1735836" y="103631"/>
                </a:lnTo>
                <a:lnTo>
                  <a:pt x="1735836" y="1295400"/>
                </a:lnTo>
                <a:lnTo>
                  <a:pt x="0" y="1295400"/>
                </a:lnTo>
                <a:lnTo>
                  <a:pt x="0" y="103631"/>
                </a:lnTo>
                <a:lnTo>
                  <a:pt x="8137" y="63275"/>
                </a:lnTo>
                <a:lnTo>
                  <a:pt x="30337" y="30337"/>
                </a:lnTo>
                <a:lnTo>
                  <a:pt x="63275" y="8137"/>
                </a:lnTo>
                <a:lnTo>
                  <a:pt x="103632" y="0"/>
                </a:lnTo>
                <a:close/>
              </a:path>
            </a:pathLst>
          </a:custGeom>
          <a:ln w="25908">
            <a:solidFill>
              <a:srgbClr val="31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8" name="object 8"/>
          <p:cNvSpPr txBox="1"/>
          <p:nvPr/>
        </p:nvSpPr>
        <p:spPr>
          <a:xfrm>
            <a:off x="1633473" y="713993"/>
            <a:ext cx="1518285" cy="988059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84785" marR="433705" indent="-172720">
              <a:lnSpc>
                <a:spcPct val="86300"/>
              </a:lnSpc>
              <a:spcBef>
                <a:spcPts val="359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Arial MT"/>
                <a:cs typeface="Arial MT"/>
              </a:rPr>
              <a:t>Kondisi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geog</a:t>
            </a:r>
            <a:r>
              <a:rPr sz="1600" spc="-15" dirty="0">
                <a:latin typeface="Arial MT"/>
                <a:cs typeface="Arial MT"/>
              </a:rPr>
              <a:t>r</a:t>
            </a:r>
            <a:r>
              <a:rPr sz="1600" spc="-5" dirty="0">
                <a:latin typeface="Arial MT"/>
                <a:cs typeface="Arial MT"/>
              </a:rPr>
              <a:t>afi</a:t>
            </a:r>
            <a:r>
              <a:rPr sz="1600" dirty="0">
                <a:latin typeface="Arial MT"/>
                <a:cs typeface="Arial MT"/>
              </a:rPr>
              <a:t>s</a:t>
            </a:r>
            <a:r>
              <a:rPr sz="1600" spc="-5" dirty="0">
                <a:latin typeface="Arial MT"/>
                <a:cs typeface="Arial MT"/>
              </a:rPr>
              <a:t>/  </a:t>
            </a:r>
            <a:r>
              <a:rPr sz="1600" spc="-10" dirty="0">
                <a:latin typeface="Arial MT"/>
                <a:cs typeface="Arial MT"/>
              </a:rPr>
              <a:t>wilayah</a:t>
            </a:r>
            <a:endParaRPr sz="16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Arial MT"/>
                <a:cs typeface="Arial MT"/>
              </a:rPr>
              <a:t>Prasarana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alat</a:t>
            </a:r>
            <a:endParaRPr sz="16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Arial MT"/>
                <a:cs typeface="Arial MT"/>
              </a:rPr>
              <a:t>SDM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02" name="object 9"/>
          <p:cNvGrpSpPr/>
          <p:nvPr/>
        </p:nvGrpSpPr>
        <p:grpSpPr>
          <a:xfrm>
            <a:off x="1583372" y="1953704"/>
            <a:ext cx="1762125" cy="584200"/>
            <a:chOff x="1583372" y="1953704"/>
            <a:chExt cx="1762125" cy="584200"/>
          </a:xfrm>
        </p:grpSpPr>
        <p:sp>
          <p:nvSpPr>
            <p:cNvPr id="1048829" name="object 10"/>
            <p:cNvSpPr/>
            <p:nvPr/>
          </p:nvSpPr>
          <p:spPr>
            <a:xfrm>
              <a:off x="1596390" y="1966722"/>
              <a:ext cx="1736089" cy="558165"/>
            </a:xfrm>
            <a:custGeom>
              <a:avLst/>
              <a:gdLst/>
              <a:ahLst/>
              <a:cxnLst/>
              <a:rect l="l" t="t" r="r" b="b"/>
              <a:pathLst>
                <a:path w="1736089" h="558164">
                  <a:moveTo>
                    <a:pt x="1735836" y="0"/>
                  </a:moveTo>
                  <a:lnTo>
                    <a:pt x="0" y="0"/>
                  </a:lnTo>
                  <a:lnTo>
                    <a:pt x="0" y="557783"/>
                  </a:lnTo>
                  <a:lnTo>
                    <a:pt x="1735836" y="557783"/>
                  </a:lnTo>
                  <a:lnTo>
                    <a:pt x="1735836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30" name="object 11"/>
            <p:cNvSpPr/>
            <p:nvPr/>
          </p:nvSpPr>
          <p:spPr>
            <a:xfrm>
              <a:off x="1596390" y="1966722"/>
              <a:ext cx="1736089" cy="558165"/>
            </a:xfrm>
            <a:custGeom>
              <a:avLst/>
              <a:gdLst/>
              <a:ahLst/>
              <a:cxnLst/>
              <a:rect l="l" t="t" r="r" b="b"/>
              <a:pathLst>
                <a:path w="1736089" h="558164">
                  <a:moveTo>
                    <a:pt x="0" y="557783"/>
                  </a:moveTo>
                  <a:lnTo>
                    <a:pt x="1735836" y="557783"/>
                  </a:lnTo>
                  <a:lnTo>
                    <a:pt x="1735836" y="0"/>
                  </a:lnTo>
                  <a:lnTo>
                    <a:pt x="0" y="0"/>
                  </a:lnTo>
                  <a:lnTo>
                    <a:pt x="0" y="557783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31" name="object 12"/>
          <p:cNvSpPr txBox="1"/>
          <p:nvPr/>
        </p:nvSpPr>
        <p:spPr>
          <a:xfrm>
            <a:off x="1632330" y="2119122"/>
            <a:ext cx="7664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Persiapan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03" name="object 13"/>
          <p:cNvGrpSpPr/>
          <p:nvPr/>
        </p:nvGrpSpPr>
        <p:grpSpPr>
          <a:xfrm>
            <a:off x="2855976" y="2043683"/>
            <a:ext cx="632460" cy="632460"/>
            <a:chOff x="2855976" y="2043683"/>
            <a:chExt cx="632460" cy="632460"/>
          </a:xfrm>
        </p:grpSpPr>
        <p:pic>
          <p:nvPicPr>
            <p:cNvPr id="2097248" name="object 14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8930" y="2056637"/>
              <a:ext cx="606552" cy="606551"/>
            </a:xfrm>
            <a:prstGeom prst="rect">
              <a:avLst/>
            </a:prstGeom>
          </p:spPr>
        </p:pic>
        <p:sp>
          <p:nvSpPr>
            <p:cNvPr id="1048832" name="object 15"/>
            <p:cNvSpPr/>
            <p:nvPr/>
          </p:nvSpPr>
          <p:spPr>
            <a:xfrm>
              <a:off x="2868930" y="2056637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60" h="607060">
                  <a:moveTo>
                    <a:pt x="0" y="303275"/>
                  </a:moveTo>
                  <a:lnTo>
                    <a:pt x="3968" y="254078"/>
                  </a:lnTo>
                  <a:lnTo>
                    <a:pt x="15459" y="207410"/>
                  </a:lnTo>
                  <a:lnTo>
                    <a:pt x="33847" y="163895"/>
                  </a:lnTo>
                  <a:lnTo>
                    <a:pt x="58509" y="124157"/>
                  </a:lnTo>
                  <a:lnTo>
                    <a:pt x="88820" y="88820"/>
                  </a:lnTo>
                  <a:lnTo>
                    <a:pt x="124157" y="58509"/>
                  </a:lnTo>
                  <a:lnTo>
                    <a:pt x="163895" y="33847"/>
                  </a:lnTo>
                  <a:lnTo>
                    <a:pt x="207410" y="15459"/>
                  </a:lnTo>
                  <a:lnTo>
                    <a:pt x="254078" y="3968"/>
                  </a:lnTo>
                  <a:lnTo>
                    <a:pt x="303275" y="0"/>
                  </a:lnTo>
                  <a:lnTo>
                    <a:pt x="352473" y="3968"/>
                  </a:lnTo>
                  <a:lnTo>
                    <a:pt x="399141" y="15459"/>
                  </a:lnTo>
                  <a:lnTo>
                    <a:pt x="442656" y="33847"/>
                  </a:lnTo>
                  <a:lnTo>
                    <a:pt x="482394" y="58509"/>
                  </a:lnTo>
                  <a:lnTo>
                    <a:pt x="517731" y="88820"/>
                  </a:lnTo>
                  <a:lnTo>
                    <a:pt x="548042" y="124157"/>
                  </a:lnTo>
                  <a:lnTo>
                    <a:pt x="572704" y="163895"/>
                  </a:lnTo>
                  <a:lnTo>
                    <a:pt x="591092" y="207410"/>
                  </a:lnTo>
                  <a:lnTo>
                    <a:pt x="602583" y="254078"/>
                  </a:lnTo>
                  <a:lnTo>
                    <a:pt x="606552" y="303275"/>
                  </a:lnTo>
                  <a:lnTo>
                    <a:pt x="602583" y="352473"/>
                  </a:lnTo>
                  <a:lnTo>
                    <a:pt x="591092" y="399141"/>
                  </a:lnTo>
                  <a:lnTo>
                    <a:pt x="572704" y="442656"/>
                  </a:lnTo>
                  <a:lnTo>
                    <a:pt x="548042" y="482394"/>
                  </a:lnTo>
                  <a:lnTo>
                    <a:pt x="517731" y="517731"/>
                  </a:lnTo>
                  <a:lnTo>
                    <a:pt x="482394" y="548042"/>
                  </a:lnTo>
                  <a:lnTo>
                    <a:pt x="442656" y="572704"/>
                  </a:lnTo>
                  <a:lnTo>
                    <a:pt x="399141" y="591092"/>
                  </a:lnTo>
                  <a:lnTo>
                    <a:pt x="352473" y="602583"/>
                  </a:lnTo>
                  <a:lnTo>
                    <a:pt x="303275" y="606551"/>
                  </a:lnTo>
                  <a:lnTo>
                    <a:pt x="254078" y="602583"/>
                  </a:lnTo>
                  <a:lnTo>
                    <a:pt x="207410" y="591092"/>
                  </a:lnTo>
                  <a:lnTo>
                    <a:pt x="163895" y="572704"/>
                  </a:lnTo>
                  <a:lnTo>
                    <a:pt x="124157" y="548042"/>
                  </a:lnTo>
                  <a:lnTo>
                    <a:pt x="88820" y="517731"/>
                  </a:lnTo>
                  <a:lnTo>
                    <a:pt x="58509" y="482394"/>
                  </a:lnTo>
                  <a:lnTo>
                    <a:pt x="33847" y="442656"/>
                  </a:lnTo>
                  <a:lnTo>
                    <a:pt x="15459" y="399141"/>
                  </a:lnTo>
                  <a:lnTo>
                    <a:pt x="3968" y="352473"/>
                  </a:lnTo>
                  <a:lnTo>
                    <a:pt x="0" y="303275"/>
                  </a:lnTo>
                  <a:close/>
                </a:path>
              </a:pathLst>
            </a:custGeom>
            <a:ln w="25908">
              <a:solidFill>
                <a:srgbClr val="CDC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33" name="object 16"/>
          <p:cNvSpPr/>
          <p:nvPr/>
        </p:nvSpPr>
        <p:spPr>
          <a:xfrm>
            <a:off x="3626358" y="671322"/>
            <a:ext cx="1874520" cy="1295400"/>
          </a:xfrm>
          <a:custGeom>
            <a:avLst/>
            <a:gdLst/>
            <a:ahLst/>
            <a:cxnLst/>
            <a:rect l="l" t="t" r="r" b="b"/>
            <a:pathLst>
              <a:path w="1874520" h="1295400">
                <a:moveTo>
                  <a:pt x="103631" y="0"/>
                </a:moveTo>
                <a:lnTo>
                  <a:pt x="1770888" y="0"/>
                </a:lnTo>
                <a:lnTo>
                  <a:pt x="1811244" y="8137"/>
                </a:lnTo>
                <a:lnTo>
                  <a:pt x="1844182" y="30337"/>
                </a:lnTo>
                <a:lnTo>
                  <a:pt x="1866382" y="63275"/>
                </a:lnTo>
                <a:lnTo>
                  <a:pt x="1874519" y="103631"/>
                </a:lnTo>
                <a:lnTo>
                  <a:pt x="1874519" y="1295400"/>
                </a:lnTo>
                <a:lnTo>
                  <a:pt x="0" y="1295400"/>
                </a:lnTo>
                <a:lnTo>
                  <a:pt x="0" y="103631"/>
                </a:lnTo>
                <a:lnTo>
                  <a:pt x="8137" y="63275"/>
                </a:lnTo>
                <a:lnTo>
                  <a:pt x="30337" y="30337"/>
                </a:lnTo>
                <a:lnTo>
                  <a:pt x="63275" y="8137"/>
                </a:lnTo>
                <a:lnTo>
                  <a:pt x="103631" y="0"/>
                </a:lnTo>
                <a:close/>
              </a:path>
            </a:pathLst>
          </a:custGeom>
          <a:ln w="25908">
            <a:solidFill>
              <a:srgbClr val="31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4" name="object 17"/>
          <p:cNvSpPr txBox="1"/>
          <p:nvPr/>
        </p:nvSpPr>
        <p:spPr>
          <a:xfrm>
            <a:off x="3659504" y="706373"/>
            <a:ext cx="1766570" cy="9556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0" marR="456565" indent="-114300">
              <a:lnSpc>
                <a:spcPts val="1250"/>
              </a:lnSpc>
              <a:spcBef>
                <a:spcPts val="300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Arial MT"/>
                <a:cs typeface="Arial MT"/>
              </a:rPr>
              <a:t>Kondisi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eo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dirty="0">
                <a:latin typeface="Arial MT"/>
                <a:cs typeface="Arial MT"/>
              </a:rPr>
              <a:t>ra</a:t>
            </a:r>
            <a:r>
              <a:rPr sz="1200" spc="10" dirty="0">
                <a:latin typeface="Arial MT"/>
                <a:cs typeface="Arial MT"/>
              </a:rPr>
              <a:t>f</a:t>
            </a:r>
            <a:r>
              <a:rPr sz="1200" dirty="0">
                <a:latin typeface="Arial MT"/>
                <a:cs typeface="Arial MT"/>
              </a:rPr>
              <a:t>is/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5" dirty="0">
                <a:latin typeface="Arial MT"/>
                <a:cs typeface="Arial MT"/>
              </a:rPr>
              <a:t>i</a:t>
            </a:r>
            <a:r>
              <a:rPr sz="1200" spc="-10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y</a:t>
            </a:r>
            <a:r>
              <a:rPr sz="1200" spc="-5" dirty="0">
                <a:latin typeface="Arial MT"/>
                <a:cs typeface="Arial MT"/>
              </a:rPr>
              <a:t>ah</a:t>
            </a:r>
            <a:endParaRPr sz="1200">
              <a:latin typeface="Arial MT"/>
              <a:cs typeface="Arial MT"/>
            </a:endParaRPr>
          </a:p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z="1200" dirty="0">
                <a:latin typeface="Arial MT"/>
                <a:cs typeface="Arial MT"/>
              </a:rPr>
              <a:t>Prasarana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alat</a:t>
            </a:r>
            <a:endParaRPr sz="1200">
              <a:latin typeface="Arial MT"/>
              <a:cs typeface="Arial MT"/>
            </a:endParaRPr>
          </a:p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z="1200" spc="-5" dirty="0">
                <a:latin typeface="Arial MT"/>
                <a:cs typeface="Arial MT"/>
              </a:rPr>
              <a:t>SDM</a:t>
            </a:r>
            <a:endParaRPr sz="1200">
              <a:latin typeface="Arial MT"/>
              <a:cs typeface="Arial MT"/>
            </a:endParaRPr>
          </a:p>
          <a:p>
            <a:pPr marL="127000" indent="-114300">
              <a:lnSpc>
                <a:spcPct val="100000"/>
              </a:lnSpc>
              <a:spcBef>
                <a:spcPts val="15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Arial MT"/>
                <a:cs typeface="Arial MT"/>
              </a:rPr>
              <a:t>Anggaran</a:t>
            </a:r>
            <a:endParaRPr sz="1200">
              <a:latin typeface="Arial MT"/>
              <a:cs typeface="Arial MT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Arial MT"/>
                <a:cs typeface="Arial MT"/>
              </a:rPr>
              <a:t>Pelaksanaan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kunjungan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04" name="object 18"/>
          <p:cNvGrpSpPr/>
          <p:nvPr/>
        </p:nvGrpSpPr>
        <p:grpSpPr>
          <a:xfrm>
            <a:off x="3681920" y="1953704"/>
            <a:ext cx="1763395" cy="584200"/>
            <a:chOff x="3681920" y="1953704"/>
            <a:chExt cx="1763395" cy="584200"/>
          </a:xfrm>
        </p:grpSpPr>
        <p:sp>
          <p:nvSpPr>
            <p:cNvPr id="1048835" name="object 19"/>
            <p:cNvSpPr/>
            <p:nvPr/>
          </p:nvSpPr>
          <p:spPr>
            <a:xfrm>
              <a:off x="3694938" y="1966722"/>
              <a:ext cx="1737360" cy="558165"/>
            </a:xfrm>
            <a:custGeom>
              <a:avLst/>
              <a:gdLst/>
              <a:ahLst/>
              <a:cxnLst/>
              <a:rect l="l" t="t" r="r" b="b"/>
              <a:pathLst>
                <a:path w="1737360" h="558164">
                  <a:moveTo>
                    <a:pt x="1737360" y="0"/>
                  </a:moveTo>
                  <a:lnTo>
                    <a:pt x="0" y="0"/>
                  </a:lnTo>
                  <a:lnTo>
                    <a:pt x="0" y="557783"/>
                  </a:lnTo>
                  <a:lnTo>
                    <a:pt x="1737360" y="557783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36" name="object 20"/>
            <p:cNvSpPr/>
            <p:nvPr/>
          </p:nvSpPr>
          <p:spPr>
            <a:xfrm>
              <a:off x="3694938" y="1966722"/>
              <a:ext cx="1737360" cy="558165"/>
            </a:xfrm>
            <a:custGeom>
              <a:avLst/>
              <a:gdLst/>
              <a:ahLst/>
              <a:cxnLst/>
              <a:rect l="l" t="t" r="r" b="b"/>
              <a:pathLst>
                <a:path w="1737360" h="558164">
                  <a:moveTo>
                    <a:pt x="0" y="557783"/>
                  </a:moveTo>
                  <a:lnTo>
                    <a:pt x="1737360" y="557783"/>
                  </a:lnTo>
                  <a:lnTo>
                    <a:pt x="1737360" y="0"/>
                  </a:lnTo>
                  <a:lnTo>
                    <a:pt x="0" y="0"/>
                  </a:lnTo>
                  <a:lnTo>
                    <a:pt x="0" y="557783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37" name="object 21"/>
          <p:cNvSpPr txBox="1"/>
          <p:nvPr/>
        </p:nvSpPr>
        <p:spPr>
          <a:xfrm>
            <a:off x="3731767" y="1948052"/>
            <a:ext cx="1130300" cy="536576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325"/>
              </a:spcBef>
            </a:pP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Kunjungan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Keluarga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dan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 Inter</a:t>
            </a:r>
            <a:r>
              <a:rPr sz="1300" spc="-2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ensi</a:t>
            </a:r>
            <a:r>
              <a:rPr sz="13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300" spc="-20" dirty="0">
                <a:solidFill>
                  <a:srgbClr val="FFFFFF"/>
                </a:solidFill>
                <a:latin typeface="Arial MT"/>
                <a:cs typeface="Arial MT"/>
              </a:rPr>
              <a:t>w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05" name="object 22"/>
          <p:cNvGrpSpPr/>
          <p:nvPr/>
        </p:nvGrpSpPr>
        <p:grpSpPr>
          <a:xfrm>
            <a:off x="4954523" y="2043683"/>
            <a:ext cx="634365" cy="632460"/>
            <a:chOff x="4954523" y="2043683"/>
            <a:chExt cx="634365" cy="632460"/>
          </a:xfrm>
        </p:grpSpPr>
        <p:pic>
          <p:nvPicPr>
            <p:cNvPr id="2097249" name="object 23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7477" y="2056637"/>
              <a:ext cx="608076" cy="606551"/>
            </a:xfrm>
            <a:prstGeom prst="rect">
              <a:avLst/>
            </a:prstGeom>
          </p:spPr>
        </p:pic>
        <p:sp>
          <p:nvSpPr>
            <p:cNvPr id="1048838" name="object 24"/>
            <p:cNvSpPr/>
            <p:nvPr/>
          </p:nvSpPr>
          <p:spPr>
            <a:xfrm>
              <a:off x="4967477" y="2056637"/>
              <a:ext cx="608330" cy="607060"/>
            </a:xfrm>
            <a:custGeom>
              <a:avLst/>
              <a:gdLst/>
              <a:ahLst/>
              <a:cxnLst/>
              <a:rect l="l" t="t" r="r" b="b"/>
              <a:pathLst>
                <a:path w="608329" h="607060">
                  <a:moveTo>
                    <a:pt x="0" y="303275"/>
                  </a:moveTo>
                  <a:lnTo>
                    <a:pt x="3979" y="254078"/>
                  </a:lnTo>
                  <a:lnTo>
                    <a:pt x="15502" y="207410"/>
                  </a:lnTo>
                  <a:lnTo>
                    <a:pt x="33940" y="163895"/>
                  </a:lnTo>
                  <a:lnTo>
                    <a:pt x="58667" y="124157"/>
                  </a:lnTo>
                  <a:lnTo>
                    <a:pt x="89058" y="88820"/>
                  </a:lnTo>
                  <a:lnTo>
                    <a:pt x="124486" y="58509"/>
                  </a:lnTo>
                  <a:lnTo>
                    <a:pt x="164324" y="33847"/>
                  </a:lnTo>
                  <a:lnTo>
                    <a:pt x="207946" y="15459"/>
                  </a:lnTo>
                  <a:lnTo>
                    <a:pt x="254726" y="3968"/>
                  </a:lnTo>
                  <a:lnTo>
                    <a:pt x="304038" y="0"/>
                  </a:lnTo>
                  <a:lnTo>
                    <a:pt x="353349" y="3968"/>
                  </a:lnTo>
                  <a:lnTo>
                    <a:pt x="400129" y="15459"/>
                  </a:lnTo>
                  <a:lnTo>
                    <a:pt x="443751" y="33847"/>
                  </a:lnTo>
                  <a:lnTo>
                    <a:pt x="483589" y="58509"/>
                  </a:lnTo>
                  <a:lnTo>
                    <a:pt x="519017" y="88820"/>
                  </a:lnTo>
                  <a:lnTo>
                    <a:pt x="549408" y="124157"/>
                  </a:lnTo>
                  <a:lnTo>
                    <a:pt x="574135" y="163895"/>
                  </a:lnTo>
                  <a:lnTo>
                    <a:pt x="592573" y="207410"/>
                  </a:lnTo>
                  <a:lnTo>
                    <a:pt x="604096" y="254078"/>
                  </a:lnTo>
                  <a:lnTo>
                    <a:pt x="608076" y="303275"/>
                  </a:lnTo>
                  <a:lnTo>
                    <a:pt x="604096" y="352473"/>
                  </a:lnTo>
                  <a:lnTo>
                    <a:pt x="592573" y="399141"/>
                  </a:lnTo>
                  <a:lnTo>
                    <a:pt x="574135" y="442656"/>
                  </a:lnTo>
                  <a:lnTo>
                    <a:pt x="549408" y="482394"/>
                  </a:lnTo>
                  <a:lnTo>
                    <a:pt x="519017" y="517731"/>
                  </a:lnTo>
                  <a:lnTo>
                    <a:pt x="483589" y="548042"/>
                  </a:lnTo>
                  <a:lnTo>
                    <a:pt x="443751" y="572704"/>
                  </a:lnTo>
                  <a:lnTo>
                    <a:pt x="400129" y="591092"/>
                  </a:lnTo>
                  <a:lnTo>
                    <a:pt x="353349" y="602583"/>
                  </a:lnTo>
                  <a:lnTo>
                    <a:pt x="304038" y="606551"/>
                  </a:lnTo>
                  <a:lnTo>
                    <a:pt x="254726" y="602583"/>
                  </a:lnTo>
                  <a:lnTo>
                    <a:pt x="207946" y="591092"/>
                  </a:lnTo>
                  <a:lnTo>
                    <a:pt x="164324" y="572704"/>
                  </a:lnTo>
                  <a:lnTo>
                    <a:pt x="124486" y="548042"/>
                  </a:lnTo>
                  <a:lnTo>
                    <a:pt x="89058" y="517731"/>
                  </a:lnTo>
                  <a:lnTo>
                    <a:pt x="58667" y="482394"/>
                  </a:lnTo>
                  <a:lnTo>
                    <a:pt x="33940" y="442656"/>
                  </a:lnTo>
                  <a:lnTo>
                    <a:pt x="15502" y="399141"/>
                  </a:lnTo>
                  <a:lnTo>
                    <a:pt x="3979" y="352473"/>
                  </a:lnTo>
                  <a:lnTo>
                    <a:pt x="0" y="303275"/>
                  </a:lnTo>
                  <a:close/>
                </a:path>
              </a:pathLst>
            </a:custGeom>
            <a:ln w="25908">
              <a:solidFill>
                <a:srgbClr val="CDC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39" name="object 25"/>
          <p:cNvSpPr/>
          <p:nvPr/>
        </p:nvSpPr>
        <p:spPr>
          <a:xfrm>
            <a:off x="5726429" y="671322"/>
            <a:ext cx="1736089" cy="1295400"/>
          </a:xfrm>
          <a:custGeom>
            <a:avLst/>
            <a:gdLst/>
            <a:ahLst/>
            <a:cxnLst/>
            <a:rect l="l" t="t" r="r" b="b"/>
            <a:pathLst>
              <a:path w="1736090" h="1295400">
                <a:moveTo>
                  <a:pt x="103632" y="0"/>
                </a:moveTo>
                <a:lnTo>
                  <a:pt x="1632203" y="0"/>
                </a:lnTo>
                <a:lnTo>
                  <a:pt x="1672560" y="8137"/>
                </a:lnTo>
                <a:lnTo>
                  <a:pt x="1705498" y="30337"/>
                </a:lnTo>
                <a:lnTo>
                  <a:pt x="1727698" y="63275"/>
                </a:lnTo>
                <a:lnTo>
                  <a:pt x="1735836" y="103631"/>
                </a:lnTo>
                <a:lnTo>
                  <a:pt x="1735836" y="1295400"/>
                </a:lnTo>
                <a:lnTo>
                  <a:pt x="0" y="1295400"/>
                </a:lnTo>
                <a:lnTo>
                  <a:pt x="0" y="103631"/>
                </a:lnTo>
                <a:lnTo>
                  <a:pt x="8137" y="63275"/>
                </a:lnTo>
                <a:lnTo>
                  <a:pt x="30337" y="30337"/>
                </a:lnTo>
                <a:lnTo>
                  <a:pt x="63275" y="8137"/>
                </a:lnTo>
                <a:lnTo>
                  <a:pt x="103632" y="0"/>
                </a:lnTo>
                <a:close/>
              </a:path>
            </a:pathLst>
          </a:custGeom>
          <a:ln w="25908">
            <a:solidFill>
              <a:srgbClr val="31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0" name="object 26"/>
          <p:cNvSpPr txBox="1"/>
          <p:nvPr/>
        </p:nvSpPr>
        <p:spPr>
          <a:xfrm>
            <a:off x="5761482" y="709421"/>
            <a:ext cx="155448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5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Arial MT"/>
                <a:cs typeface="Arial MT"/>
              </a:rPr>
              <a:t>SDM</a:t>
            </a:r>
            <a:endParaRPr sz="1400">
              <a:latin typeface="Arial MT"/>
              <a:cs typeface="Arial MT"/>
            </a:endParaRPr>
          </a:p>
          <a:p>
            <a:pPr marL="127000" indent="-114300">
              <a:lnSpc>
                <a:spcPts val="1565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 MT"/>
                <a:cs typeface="Arial MT"/>
              </a:rPr>
              <a:t>Pelaksanaan</a:t>
            </a:r>
            <a:endParaRPr sz="1400">
              <a:latin typeface="Arial MT"/>
              <a:cs typeface="Arial MT"/>
            </a:endParaRPr>
          </a:p>
          <a:p>
            <a:pPr marL="127000">
              <a:lnSpc>
                <a:spcPts val="1565"/>
              </a:lnSpc>
            </a:pPr>
            <a:r>
              <a:rPr sz="1400" dirty="0">
                <a:latin typeface="Arial MT"/>
                <a:cs typeface="Arial MT"/>
              </a:rPr>
              <a:t>analisis</a:t>
            </a:r>
            <a:endParaRPr sz="1400">
              <a:latin typeface="Arial MT"/>
              <a:cs typeface="Arial MT"/>
            </a:endParaRPr>
          </a:p>
          <a:p>
            <a:pPr marL="127000" indent="-114300">
              <a:lnSpc>
                <a:spcPct val="100000"/>
              </a:lnSpc>
              <a:spcBef>
                <a:spcPts val="15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Arial MT"/>
                <a:cs typeface="Arial MT"/>
              </a:rPr>
              <a:t>Pengelolaan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Data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06" name="object 27"/>
          <p:cNvGrpSpPr/>
          <p:nvPr/>
        </p:nvGrpSpPr>
        <p:grpSpPr>
          <a:xfrm>
            <a:off x="5713412" y="1953704"/>
            <a:ext cx="1762125" cy="584200"/>
            <a:chOff x="5713412" y="1953704"/>
            <a:chExt cx="1762125" cy="584200"/>
          </a:xfrm>
        </p:grpSpPr>
        <p:sp>
          <p:nvSpPr>
            <p:cNvPr id="1048841" name="object 28"/>
            <p:cNvSpPr/>
            <p:nvPr/>
          </p:nvSpPr>
          <p:spPr>
            <a:xfrm>
              <a:off x="5726429" y="1966722"/>
              <a:ext cx="1736089" cy="558165"/>
            </a:xfrm>
            <a:custGeom>
              <a:avLst/>
              <a:gdLst/>
              <a:ahLst/>
              <a:cxnLst/>
              <a:rect l="l" t="t" r="r" b="b"/>
              <a:pathLst>
                <a:path w="1736090" h="558164">
                  <a:moveTo>
                    <a:pt x="1735835" y="0"/>
                  </a:moveTo>
                  <a:lnTo>
                    <a:pt x="0" y="0"/>
                  </a:lnTo>
                  <a:lnTo>
                    <a:pt x="0" y="557783"/>
                  </a:lnTo>
                  <a:lnTo>
                    <a:pt x="1735835" y="557783"/>
                  </a:lnTo>
                  <a:lnTo>
                    <a:pt x="1735835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42" name="object 29"/>
            <p:cNvSpPr/>
            <p:nvPr/>
          </p:nvSpPr>
          <p:spPr>
            <a:xfrm>
              <a:off x="5726429" y="1966722"/>
              <a:ext cx="1736089" cy="558165"/>
            </a:xfrm>
            <a:custGeom>
              <a:avLst/>
              <a:gdLst/>
              <a:ahLst/>
              <a:cxnLst/>
              <a:rect l="l" t="t" r="r" b="b"/>
              <a:pathLst>
                <a:path w="1736090" h="558164">
                  <a:moveTo>
                    <a:pt x="0" y="557783"/>
                  </a:moveTo>
                  <a:lnTo>
                    <a:pt x="1735835" y="557783"/>
                  </a:lnTo>
                  <a:lnTo>
                    <a:pt x="1735835" y="0"/>
                  </a:lnTo>
                  <a:lnTo>
                    <a:pt x="0" y="0"/>
                  </a:lnTo>
                  <a:lnTo>
                    <a:pt x="0" y="557783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43" name="object 30"/>
          <p:cNvSpPr txBox="1"/>
          <p:nvPr/>
        </p:nvSpPr>
        <p:spPr>
          <a:xfrm>
            <a:off x="5763005" y="2033092"/>
            <a:ext cx="905510" cy="39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55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Analisis</a:t>
            </a:r>
            <a:r>
              <a:rPr sz="13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IKS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ts val="1455"/>
              </a:lnSpc>
            </a:pPr>
            <a:r>
              <a:rPr sz="1300" spc="-15" dirty="0">
                <a:solidFill>
                  <a:srgbClr val="FFFFFF"/>
                </a:solidFill>
                <a:latin typeface="Arial MT"/>
                <a:cs typeface="Arial MT"/>
              </a:rPr>
              <a:t>Awal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07" name="object 31"/>
          <p:cNvGrpSpPr/>
          <p:nvPr/>
        </p:nvGrpSpPr>
        <p:grpSpPr>
          <a:xfrm>
            <a:off x="6984492" y="2043683"/>
            <a:ext cx="634365" cy="632460"/>
            <a:chOff x="6984492" y="2043683"/>
            <a:chExt cx="634365" cy="632460"/>
          </a:xfrm>
        </p:grpSpPr>
        <p:pic>
          <p:nvPicPr>
            <p:cNvPr id="2097250" name="object 32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7446" y="2056637"/>
              <a:ext cx="608076" cy="606551"/>
            </a:xfrm>
            <a:prstGeom prst="rect">
              <a:avLst/>
            </a:prstGeom>
          </p:spPr>
        </p:pic>
        <p:sp>
          <p:nvSpPr>
            <p:cNvPr id="1048844" name="object 33"/>
            <p:cNvSpPr/>
            <p:nvPr/>
          </p:nvSpPr>
          <p:spPr>
            <a:xfrm>
              <a:off x="6997446" y="2056637"/>
              <a:ext cx="608330" cy="607060"/>
            </a:xfrm>
            <a:custGeom>
              <a:avLst/>
              <a:gdLst/>
              <a:ahLst/>
              <a:cxnLst/>
              <a:rect l="l" t="t" r="r" b="b"/>
              <a:pathLst>
                <a:path w="608329" h="607060">
                  <a:moveTo>
                    <a:pt x="0" y="303275"/>
                  </a:moveTo>
                  <a:lnTo>
                    <a:pt x="3979" y="254078"/>
                  </a:lnTo>
                  <a:lnTo>
                    <a:pt x="15502" y="207410"/>
                  </a:lnTo>
                  <a:lnTo>
                    <a:pt x="33940" y="163895"/>
                  </a:lnTo>
                  <a:lnTo>
                    <a:pt x="58667" y="124157"/>
                  </a:lnTo>
                  <a:lnTo>
                    <a:pt x="89058" y="88820"/>
                  </a:lnTo>
                  <a:lnTo>
                    <a:pt x="124486" y="58509"/>
                  </a:lnTo>
                  <a:lnTo>
                    <a:pt x="164324" y="33847"/>
                  </a:lnTo>
                  <a:lnTo>
                    <a:pt x="207946" y="15459"/>
                  </a:lnTo>
                  <a:lnTo>
                    <a:pt x="254726" y="3968"/>
                  </a:lnTo>
                  <a:lnTo>
                    <a:pt x="304037" y="0"/>
                  </a:lnTo>
                  <a:lnTo>
                    <a:pt x="353349" y="3968"/>
                  </a:lnTo>
                  <a:lnTo>
                    <a:pt x="400129" y="15459"/>
                  </a:lnTo>
                  <a:lnTo>
                    <a:pt x="443751" y="33847"/>
                  </a:lnTo>
                  <a:lnTo>
                    <a:pt x="483589" y="58509"/>
                  </a:lnTo>
                  <a:lnTo>
                    <a:pt x="519017" y="88820"/>
                  </a:lnTo>
                  <a:lnTo>
                    <a:pt x="549408" y="124157"/>
                  </a:lnTo>
                  <a:lnTo>
                    <a:pt x="574135" y="163895"/>
                  </a:lnTo>
                  <a:lnTo>
                    <a:pt x="592573" y="207410"/>
                  </a:lnTo>
                  <a:lnTo>
                    <a:pt x="604096" y="254078"/>
                  </a:lnTo>
                  <a:lnTo>
                    <a:pt x="608076" y="303275"/>
                  </a:lnTo>
                  <a:lnTo>
                    <a:pt x="604096" y="352473"/>
                  </a:lnTo>
                  <a:lnTo>
                    <a:pt x="592573" y="399141"/>
                  </a:lnTo>
                  <a:lnTo>
                    <a:pt x="574135" y="442656"/>
                  </a:lnTo>
                  <a:lnTo>
                    <a:pt x="549408" y="482394"/>
                  </a:lnTo>
                  <a:lnTo>
                    <a:pt x="519017" y="517731"/>
                  </a:lnTo>
                  <a:lnTo>
                    <a:pt x="483589" y="548042"/>
                  </a:lnTo>
                  <a:lnTo>
                    <a:pt x="443751" y="572704"/>
                  </a:lnTo>
                  <a:lnTo>
                    <a:pt x="400129" y="591092"/>
                  </a:lnTo>
                  <a:lnTo>
                    <a:pt x="353349" y="602583"/>
                  </a:lnTo>
                  <a:lnTo>
                    <a:pt x="304037" y="606551"/>
                  </a:lnTo>
                  <a:lnTo>
                    <a:pt x="254726" y="602583"/>
                  </a:lnTo>
                  <a:lnTo>
                    <a:pt x="207946" y="591092"/>
                  </a:lnTo>
                  <a:lnTo>
                    <a:pt x="164324" y="572704"/>
                  </a:lnTo>
                  <a:lnTo>
                    <a:pt x="124486" y="548042"/>
                  </a:lnTo>
                  <a:lnTo>
                    <a:pt x="89058" y="517731"/>
                  </a:lnTo>
                  <a:lnTo>
                    <a:pt x="58667" y="482394"/>
                  </a:lnTo>
                  <a:lnTo>
                    <a:pt x="33940" y="442656"/>
                  </a:lnTo>
                  <a:lnTo>
                    <a:pt x="15502" y="399141"/>
                  </a:lnTo>
                  <a:lnTo>
                    <a:pt x="3979" y="352473"/>
                  </a:lnTo>
                  <a:lnTo>
                    <a:pt x="0" y="303275"/>
                  </a:lnTo>
                  <a:close/>
                </a:path>
              </a:pathLst>
            </a:custGeom>
            <a:ln w="25908">
              <a:solidFill>
                <a:srgbClr val="CDC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45" name="object 34"/>
          <p:cNvSpPr/>
          <p:nvPr/>
        </p:nvSpPr>
        <p:spPr>
          <a:xfrm>
            <a:off x="547877" y="2964942"/>
            <a:ext cx="2005964" cy="1297305"/>
          </a:xfrm>
          <a:custGeom>
            <a:avLst/>
            <a:gdLst/>
            <a:ahLst/>
            <a:cxnLst/>
            <a:rect l="l" t="t" r="r" b="b"/>
            <a:pathLst>
              <a:path w="2005964" h="1297304">
                <a:moveTo>
                  <a:pt x="103759" y="0"/>
                </a:moveTo>
                <a:lnTo>
                  <a:pt x="1901825" y="0"/>
                </a:lnTo>
                <a:lnTo>
                  <a:pt x="1942201" y="8157"/>
                </a:lnTo>
                <a:lnTo>
                  <a:pt x="1975183" y="30400"/>
                </a:lnTo>
                <a:lnTo>
                  <a:pt x="1997426" y="63382"/>
                </a:lnTo>
                <a:lnTo>
                  <a:pt x="2005584" y="103758"/>
                </a:lnTo>
                <a:lnTo>
                  <a:pt x="2005584" y="1296923"/>
                </a:lnTo>
                <a:lnTo>
                  <a:pt x="0" y="1296923"/>
                </a:lnTo>
                <a:lnTo>
                  <a:pt x="0" y="103758"/>
                </a:lnTo>
                <a:lnTo>
                  <a:pt x="8154" y="63382"/>
                </a:lnTo>
                <a:lnTo>
                  <a:pt x="30391" y="30400"/>
                </a:lnTo>
                <a:lnTo>
                  <a:pt x="63372" y="8157"/>
                </a:lnTo>
                <a:lnTo>
                  <a:pt x="103759" y="0"/>
                </a:lnTo>
                <a:close/>
              </a:path>
            </a:pathLst>
          </a:custGeom>
          <a:ln w="25908">
            <a:solidFill>
              <a:srgbClr val="31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6" name="object 35"/>
          <p:cNvSpPr txBox="1"/>
          <p:nvPr/>
        </p:nvSpPr>
        <p:spPr>
          <a:xfrm>
            <a:off x="581050" y="3002991"/>
            <a:ext cx="1898650" cy="1193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95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Arial MT"/>
                <a:cs typeface="Arial MT"/>
              </a:rPr>
              <a:t>Kondisi</a:t>
            </a:r>
            <a:r>
              <a:rPr sz="1300" spc="-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wilayah</a:t>
            </a:r>
            <a:endParaRPr sz="1300">
              <a:latin typeface="Arial MT"/>
              <a:cs typeface="Arial MT"/>
            </a:endParaRPr>
          </a:p>
          <a:p>
            <a:pPr marL="127000" indent="-114300">
              <a:lnSpc>
                <a:spcPct val="100000"/>
              </a:lnSpc>
              <a:spcBef>
                <a:spcPts val="15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Arial MT"/>
                <a:cs typeface="Arial MT"/>
              </a:rPr>
              <a:t>SDM</a:t>
            </a:r>
            <a:endParaRPr sz="1300">
              <a:latin typeface="Arial MT"/>
              <a:cs typeface="Arial MT"/>
            </a:endParaRPr>
          </a:p>
          <a:p>
            <a:pPr marL="127000" indent="-114300">
              <a:lnSpc>
                <a:spcPct val="100000"/>
              </a:lnSpc>
              <a:spcBef>
                <a:spcPts val="15"/>
              </a:spcBef>
              <a:buChar char="•"/>
              <a:tabLst>
                <a:tab pos="127000" algn="l"/>
              </a:tabLst>
            </a:pPr>
            <a:r>
              <a:rPr sz="1300" spc="-10" dirty="0">
                <a:latin typeface="Arial MT"/>
                <a:cs typeface="Arial MT"/>
              </a:rPr>
              <a:t>Anggaran</a:t>
            </a:r>
            <a:endParaRPr sz="1300">
              <a:latin typeface="Arial MT"/>
              <a:cs typeface="Arial MT"/>
            </a:endParaRPr>
          </a:p>
          <a:p>
            <a:pPr marL="127000" marR="5080" indent="-114300">
              <a:lnSpc>
                <a:spcPts val="134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300" spc="-10" dirty="0">
                <a:latin typeface="Arial MT"/>
                <a:cs typeface="Arial MT"/>
              </a:rPr>
              <a:t>Pelaksanaan kunjungan </a:t>
            </a:r>
            <a:r>
              <a:rPr sz="1300" spc="-35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intervensi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lanjut</a:t>
            </a:r>
            <a:endParaRPr sz="1300">
              <a:latin typeface="Arial MT"/>
              <a:cs typeface="Arial MT"/>
            </a:endParaRPr>
          </a:p>
          <a:p>
            <a:pPr marL="127000" indent="-114300">
              <a:lnSpc>
                <a:spcPct val="100000"/>
              </a:lnSpc>
              <a:spcBef>
                <a:spcPts val="5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Arial MT"/>
                <a:cs typeface="Arial MT"/>
              </a:rPr>
              <a:t>Pengelolaan</a:t>
            </a:r>
            <a:r>
              <a:rPr sz="1300" spc="-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data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08" name="object 36"/>
          <p:cNvGrpSpPr/>
          <p:nvPr/>
        </p:nvGrpSpPr>
        <p:grpSpPr>
          <a:xfrm>
            <a:off x="668972" y="4248848"/>
            <a:ext cx="1763395" cy="584200"/>
            <a:chOff x="668972" y="4248848"/>
            <a:chExt cx="1763395" cy="584200"/>
          </a:xfrm>
        </p:grpSpPr>
        <p:sp>
          <p:nvSpPr>
            <p:cNvPr id="1048847" name="object 37"/>
            <p:cNvSpPr/>
            <p:nvPr/>
          </p:nvSpPr>
          <p:spPr>
            <a:xfrm>
              <a:off x="681989" y="4261865"/>
              <a:ext cx="1737360" cy="558165"/>
            </a:xfrm>
            <a:custGeom>
              <a:avLst/>
              <a:gdLst/>
              <a:ahLst/>
              <a:cxnLst/>
              <a:rect l="l" t="t" r="r" b="b"/>
              <a:pathLst>
                <a:path w="1737360" h="558164">
                  <a:moveTo>
                    <a:pt x="1737360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737360" y="557784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48" name="object 38"/>
            <p:cNvSpPr/>
            <p:nvPr/>
          </p:nvSpPr>
          <p:spPr>
            <a:xfrm>
              <a:off x="681989" y="4261865"/>
              <a:ext cx="1737360" cy="558165"/>
            </a:xfrm>
            <a:custGeom>
              <a:avLst/>
              <a:gdLst/>
              <a:ahLst/>
              <a:cxnLst/>
              <a:rect l="l" t="t" r="r" b="b"/>
              <a:pathLst>
                <a:path w="1737360" h="558164">
                  <a:moveTo>
                    <a:pt x="0" y="557784"/>
                  </a:moveTo>
                  <a:lnTo>
                    <a:pt x="1737360" y="557784"/>
                  </a:lnTo>
                  <a:lnTo>
                    <a:pt x="1737360" y="0"/>
                  </a:lnTo>
                  <a:lnTo>
                    <a:pt x="0" y="0"/>
                  </a:lnTo>
                  <a:lnTo>
                    <a:pt x="0" y="557784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49" name="object 39"/>
          <p:cNvSpPr txBox="1"/>
          <p:nvPr/>
        </p:nvSpPr>
        <p:spPr>
          <a:xfrm>
            <a:off x="717905" y="4328261"/>
            <a:ext cx="737870" cy="367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5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Inter</a:t>
            </a:r>
            <a:r>
              <a:rPr sz="1300" spc="-2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ensi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ts val="1450"/>
              </a:lnSpc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Lanjut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09" name="object 40"/>
          <p:cNvGrpSpPr/>
          <p:nvPr/>
        </p:nvGrpSpPr>
        <p:grpSpPr>
          <a:xfrm>
            <a:off x="1941576" y="4337303"/>
            <a:ext cx="634365" cy="634365"/>
            <a:chOff x="1941576" y="4337303"/>
            <a:chExt cx="634365" cy="634365"/>
          </a:xfrm>
        </p:grpSpPr>
        <p:pic>
          <p:nvPicPr>
            <p:cNvPr id="2097251" name="object 41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54530" y="4350257"/>
              <a:ext cx="608076" cy="608076"/>
            </a:xfrm>
            <a:prstGeom prst="rect">
              <a:avLst/>
            </a:prstGeom>
          </p:spPr>
        </p:pic>
        <p:sp>
          <p:nvSpPr>
            <p:cNvPr id="1048850" name="object 42"/>
            <p:cNvSpPr/>
            <p:nvPr/>
          </p:nvSpPr>
          <p:spPr>
            <a:xfrm>
              <a:off x="1954530" y="4350257"/>
              <a:ext cx="608330" cy="608330"/>
            </a:xfrm>
            <a:custGeom>
              <a:avLst/>
              <a:gdLst/>
              <a:ahLst/>
              <a:cxnLst/>
              <a:rect l="l" t="t" r="r" b="b"/>
              <a:pathLst>
                <a:path w="608330" h="608329">
                  <a:moveTo>
                    <a:pt x="0" y="304037"/>
                  </a:moveTo>
                  <a:lnTo>
                    <a:pt x="3979" y="254720"/>
                  </a:lnTo>
                  <a:lnTo>
                    <a:pt x="15502" y="207936"/>
                  </a:lnTo>
                  <a:lnTo>
                    <a:pt x="33940" y="164313"/>
                  </a:lnTo>
                  <a:lnTo>
                    <a:pt x="58667" y="124475"/>
                  </a:lnTo>
                  <a:lnTo>
                    <a:pt x="89058" y="89049"/>
                  </a:lnTo>
                  <a:lnTo>
                    <a:pt x="124486" y="58660"/>
                  </a:lnTo>
                  <a:lnTo>
                    <a:pt x="164324" y="33935"/>
                  </a:lnTo>
                  <a:lnTo>
                    <a:pt x="207946" y="15499"/>
                  </a:lnTo>
                  <a:lnTo>
                    <a:pt x="254726" y="3979"/>
                  </a:lnTo>
                  <a:lnTo>
                    <a:pt x="304038" y="0"/>
                  </a:lnTo>
                  <a:lnTo>
                    <a:pt x="353349" y="3979"/>
                  </a:lnTo>
                  <a:lnTo>
                    <a:pt x="400129" y="15499"/>
                  </a:lnTo>
                  <a:lnTo>
                    <a:pt x="443751" y="33935"/>
                  </a:lnTo>
                  <a:lnTo>
                    <a:pt x="483589" y="58660"/>
                  </a:lnTo>
                  <a:lnTo>
                    <a:pt x="519017" y="89049"/>
                  </a:lnTo>
                  <a:lnTo>
                    <a:pt x="549408" y="124475"/>
                  </a:lnTo>
                  <a:lnTo>
                    <a:pt x="574135" y="164313"/>
                  </a:lnTo>
                  <a:lnTo>
                    <a:pt x="592573" y="207936"/>
                  </a:lnTo>
                  <a:lnTo>
                    <a:pt x="604096" y="254720"/>
                  </a:lnTo>
                  <a:lnTo>
                    <a:pt x="608076" y="304037"/>
                  </a:lnTo>
                  <a:lnTo>
                    <a:pt x="604096" y="353355"/>
                  </a:lnTo>
                  <a:lnTo>
                    <a:pt x="592573" y="400139"/>
                  </a:lnTo>
                  <a:lnTo>
                    <a:pt x="574135" y="443762"/>
                  </a:lnTo>
                  <a:lnTo>
                    <a:pt x="549408" y="483600"/>
                  </a:lnTo>
                  <a:lnTo>
                    <a:pt x="519017" y="519026"/>
                  </a:lnTo>
                  <a:lnTo>
                    <a:pt x="483589" y="549415"/>
                  </a:lnTo>
                  <a:lnTo>
                    <a:pt x="443751" y="574140"/>
                  </a:lnTo>
                  <a:lnTo>
                    <a:pt x="400129" y="592576"/>
                  </a:lnTo>
                  <a:lnTo>
                    <a:pt x="353349" y="604096"/>
                  </a:lnTo>
                  <a:lnTo>
                    <a:pt x="304038" y="608075"/>
                  </a:lnTo>
                  <a:lnTo>
                    <a:pt x="254726" y="604096"/>
                  </a:lnTo>
                  <a:lnTo>
                    <a:pt x="207946" y="592576"/>
                  </a:lnTo>
                  <a:lnTo>
                    <a:pt x="164324" y="574140"/>
                  </a:lnTo>
                  <a:lnTo>
                    <a:pt x="124486" y="549415"/>
                  </a:lnTo>
                  <a:lnTo>
                    <a:pt x="89058" y="519026"/>
                  </a:lnTo>
                  <a:lnTo>
                    <a:pt x="58667" y="483600"/>
                  </a:lnTo>
                  <a:lnTo>
                    <a:pt x="33940" y="443762"/>
                  </a:lnTo>
                  <a:lnTo>
                    <a:pt x="15502" y="400139"/>
                  </a:lnTo>
                  <a:lnTo>
                    <a:pt x="3979" y="353355"/>
                  </a:lnTo>
                  <a:lnTo>
                    <a:pt x="0" y="304037"/>
                  </a:lnTo>
                  <a:close/>
                </a:path>
              </a:pathLst>
            </a:custGeom>
            <a:ln w="25908">
              <a:solidFill>
                <a:srgbClr val="CDC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51" name="object 43"/>
          <p:cNvSpPr/>
          <p:nvPr/>
        </p:nvSpPr>
        <p:spPr>
          <a:xfrm>
            <a:off x="2711957" y="2964942"/>
            <a:ext cx="1737360" cy="1297305"/>
          </a:xfrm>
          <a:custGeom>
            <a:avLst/>
            <a:gdLst/>
            <a:ahLst/>
            <a:cxnLst/>
            <a:rect l="l" t="t" r="r" b="b"/>
            <a:pathLst>
              <a:path w="1737360" h="1297304">
                <a:moveTo>
                  <a:pt x="103759" y="0"/>
                </a:moveTo>
                <a:lnTo>
                  <a:pt x="1633601" y="0"/>
                </a:lnTo>
                <a:lnTo>
                  <a:pt x="1673977" y="8157"/>
                </a:lnTo>
                <a:lnTo>
                  <a:pt x="1706959" y="30400"/>
                </a:lnTo>
                <a:lnTo>
                  <a:pt x="1729202" y="63382"/>
                </a:lnTo>
                <a:lnTo>
                  <a:pt x="1737359" y="103758"/>
                </a:lnTo>
                <a:lnTo>
                  <a:pt x="1737359" y="1296923"/>
                </a:lnTo>
                <a:lnTo>
                  <a:pt x="0" y="1296923"/>
                </a:lnTo>
                <a:lnTo>
                  <a:pt x="0" y="103758"/>
                </a:lnTo>
                <a:lnTo>
                  <a:pt x="8157" y="63382"/>
                </a:lnTo>
                <a:lnTo>
                  <a:pt x="30400" y="30400"/>
                </a:lnTo>
                <a:lnTo>
                  <a:pt x="63382" y="8157"/>
                </a:lnTo>
                <a:lnTo>
                  <a:pt x="103759" y="0"/>
                </a:lnTo>
                <a:close/>
              </a:path>
            </a:pathLst>
          </a:custGeom>
          <a:ln w="25907">
            <a:solidFill>
              <a:srgbClr val="31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2" name="object 44"/>
          <p:cNvSpPr txBox="1"/>
          <p:nvPr/>
        </p:nvSpPr>
        <p:spPr>
          <a:xfrm>
            <a:off x="2752725" y="3010280"/>
            <a:ext cx="1517650" cy="814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Arial MT"/>
                <a:cs typeface="Arial MT"/>
              </a:rPr>
              <a:t>SDM</a:t>
            </a:r>
            <a:endParaRPr sz="1800">
              <a:latin typeface="Arial MT"/>
              <a:cs typeface="Arial MT"/>
            </a:endParaRPr>
          </a:p>
          <a:p>
            <a:pPr marL="184785" marR="5080" indent="-172720">
              <a:lnSpc>
                <a:spcPts val="1860"/>
              </a:lnSpc>
              <a:spcBef>
                <a:spcPts val="335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Arial MT"/>
                <a:cs typeface="Arial MT"/>
              </a:rPr>
              <a:t>Pel</a:t>
            </a:r>
            <a:r>
              <a:rPr sz="1800" spc="-15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ksan</a:t>
            </a:r>
            <a:r>
              <a:rPr sz="1800" spc="-15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an  analisis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10" name="object 45"/>
          <p:cNvGrpSpPr/>
          <p:nvPr/>
        </p:nvGrpSpPr>
        <p:grpSpPr>
          <a:xfrm>
            <a:off x="2698940" y="4248848"/>
            <a:ext cx="1763395" cy="584200"/>
            <a:chOff x="2698940" y="4248848"/>
            <a:chExt cx="1763395" cy="584200"/>
          </a:xfrm>
        </p:grpSpPr>
        <p:sp>
          <p:nvSpPr>
            <p:cNvPr id="1048853" name="object 46"/>
            <p:cNvSpPr/>
            <p:nvPr/>
          </p:nvSpPr>
          <p:spPr>
            <a:xfrm>
              <a:off x="2711957" y="4261865"/>
              <a:ext cx="1737360" cy="558165"/>
            </a:xfrm>
            <a:custGeom>
              <a:avLst/>
              <a:gdLst/>
              <a:ahLst/>
              <a:cxnLst/>
              <a:rect l="l" t="t" r="r" b="b"/>
              <a:pathLst>
                <a:path w="1737360" h="558164">
                  <a:moveTo>
                    <a:pt x="1737360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737360" y="557784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54" name="object 47"/>
            <p:cNvSpPr/>
            <p:nvPr/>
          </p:nvSpPr>
          <p:spPr>
            <a:xfrm>
              <a:off x="2711957" y="4261865"/>
              <a:ext cx="1737360" cy="558165"/>
            </a:xfrm>
            <a:custGeom>
              <a:avLst/>
              <a:gdLst/>
              <a:ahLst/>
              <a:cxnLst/>
              <a:rect l="l" t="t" r="r" b="b"/>
              <a:pathLst>
                <a:path w="1737360" h="558164">
                  <a:moveTo>
                    <a:pt x="0" y="557784"/>
                  </a:moveTo>
                  <a:lnTo>
                    <a:pt x="1737360" y="557784"/>
                  </a:lnTo>
                  <a:lnTo>
                    <a:pt x="1737360" y="0"/>
                  </a:lnTo>
                  <a:lnTo>
                    <a:pt x="0" y="0"/>
                  </a:lnTo>
                  <a:lnTo>
                    <a:pt x="0" y="557784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55" name="object 48"/>
          <p:cNvSpPr txBox="1"/>
          <p:nvPr/>
        </p:nvSpPr>
        <p:spPr>
          <a:xfrm>
            <a:off x="2749042" y="4328261"/>
            <a:ext cx="1144905" cy="367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5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Analisis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ts val="1450"/>
              </a:lnSpc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Perubahan</a:t>
            </a:r>
            <a:r>
              <a:rPr sz="13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IKS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11" name="object 49"/>
          <p:cNvGrpSpPr/>
          <p:nvPr/>
        </p:nvGrpSpPr>
        <p:grpSpPr>
          <a:xfrm>
            <a:off x="3971544" y="4337303"/>
            <a:ext cx="634365" cy="634365"/>
            <a:chOff x="3971544" y="4337303"/>
            <a:chExt cx="634365" cy="634365"/>
          </a:xfrm>
        </p:grpSpPr>
        <p:pic>
          <p:nvPicPr>
            <p:cNvPr id="2097252" name="object 5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84498" y="4350257"/>
              <a:ext cx="608076" cy="608076"/>
            </a:xfrm>
            <a:prstGeom prst="rect">
              <a:avLst/>
            </a:prstGeom>
          </p:spPr>
        </p:pic>
        <p:sp>
          <p:nvSpPr>
            <p:cNvPr id="1048856" name="object 51"/>
            <p:cNvSpPr/>
            <p:nvPr/>
          </p:nvSpPr>
          <p:spPr>
            <a:xfrm>
              <a:off x="3984498" y="4350257"/>
              <a:ext cx="608330" cy="608330"/>
            </a:xfrm>
            <a:custGeom>
              <a:avLst/>
              <a:gdLst/>
              <a:ahLst/>
              <a:cxnLst/>
              <a:rect l="l" t="t" r="r" b="b"/>
              <a:pathLst>
                <a:path w="608329" h="608329">
                  <a:moveTo>
                    <a:pt x="0" y="304037"/>
                  </a:moveTo>
                  <a:lnTo>
                    <a:pt x="3979" y="254720"/>
                  </a:lnTo>
                  <a:lnTo>
                    <a:pt x="15502" y="207936"/>
                  </a:lnTo>
                  <a:lnTo>
                    <a:pt x="33940" y="164313"/>
                  </a:lnTo>
                  <a:lnTo>
                    <a:pt x="58667" y="124475"/>
                  </a:lnTo>
                  <a:lnTo>
                    <a:pt x="89058" y="89049"/>
                  </a:lnTo>
                  <a:lnTo>
                    <a:pt x="124486" y="58660"/>
                  </a:lnTo>
                  <a:lnTo>
                    <a:pt x="164324" y="33935"/>
                  </a:lnTo>
                  <a:lnTo>
                    <a:pt x="207946" y="15499"/>
                  </a:lnTo>
                  <a:lnTo>
                    <a:pt x="254726" y="3979"/>
                  </a:lnTo>
                  <a:lnTo>
                    <a:pt x="304038" y="0"/>
                  </a:lnTo>
                  <a:lnTo>
                    <a:pt x="353349" y="3979"/>
                  </a:lnTo>
                  <a:lnTo>
                    <a:pt x="400129" y="15499"/>
                  </a:lnTo>
                  <a:lnTo>
                    <a:pt x="443751" y="33935"/>
                  </a:lnTo>
                  <a:lnTo>
                    <a:pt x="483589" y="58660"/>
                  </a:lnTo>
                  <a:lnTo>
                    <a:pt x="519017" y="89049"/>
                  </a:lnTo>
                  <a:lnTo>
                    <a:pt x="549408" y="124475"/>
                  </a:lnTo>
                  <a:lnTo>
                    <a:pt x="574135" y="164313"/>
                  </a:lnTo>
                  <a:lnTo>
                    <a:pt x="592573" y="207936"/>
                  </a:lnTo>
                  <a:lnTo>
                    <a:pt x="604096" y="254720"/>
                  </a:lnTo>
                  <a:lnTo>
                    <a:pt x="608076" y="304037"/>
                  </a:lnTo>
                  <a:lnTo>
                    <a:pt x="604096" y="353355"/>
                  </a:lnTo>
                  <a:lnTo>
                    <a:pt x="592573" y="400139"/>
                  </a:lnTo>
                  <a:lnTo>
                    <a:pt x="574135" y="443762"/>
                  </a:lnTo>
                  <a:lnTo>
                    <a:pt x="549408" y="483600"/>
                  </a:lnTo>
                  <a:lnTo>
                    <a:pt x="519017" y="519026"/>
                  </a:lnTo>
                  <a:lnTo>
                    <a:pt x="483589" y="549415"/>
                  </a:lnTo>
                  <a:lnTo>
                    <a:pt x="443751" y="574140"/>
                  </a:lnTo>
                  <a:lnTo>
                    <a:pt x="400129" y="592576"/>
                  </a:lnTo>
                  <a:lnTo>
                    <a:pt x="353349" y="604096"/>
                  </a:lnTo>
                  <a:lnTo>
                    <a:pt x="304038" y="608075"/>
                  </a:lnTo>
                  <a:lnTo>
                    <a:pt x="254726" y="604096"/>
                  </a:lnTo>
                  <a:lnTo>
                    <a:pt x="207946" y="592576"/>
                  </a:lnTo>
                  <a:lnTo>
                    <a:pt x="164324" y="574140"/>
                  </a:lnTo>
                  <a:lnTo>
                    <a:pt x="124486" y="549415"/>
                  </a:lnTo>
                  <a:lnTo>
                    <a:pt x="89058" y="519026"/>
                  </a:lnTo>
                  <a:lnTo>
                    <a:pt x="58667" y="483600"/>
                  </a:lnTo>
                  <a:lnTo>
                    <a:pt x="33940" y="443762"/>
                  </a:lnTo>
                  <a:lnTo>
                    <a:pt x="15502" y="400139"/>
                  </a:lnTo>
                  <a:lnTo>
                    <a:pt x="3979" y="353355"/>
                  </a:lnTo>
                  <a:lnTo>
                    <a:pt x="0" y="304037"/>
                  </a:lnTo>
                  <a:close/>
                </a:path>
              </a:pathLst>
            </a:custGeom>
            <a:ln w="25908">
              <a:solidFill>
                <a:srgbClr val="CDC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57" name="object 52"/>
          <p:cNvSpPr/>
          <p:nvPr/>
        </p:nvSpPr>
        <p:spPr>
          <a:xfrm>
            <a:off x="4743450" y="2964942"/>
            <a:ext cx="1737360" cy="1297305"/>
          </a:xfrm>
          <a:custGeom>
            <a:avLst/>
            <a:gdLst/>
            <a:ahLst/>
            <a:cxnLst/>
            <a:rect l="l" t="t" r="r" b="b"/>
            <a:pathLst>
              <a:path w="1737360" h="1297304">
                <a:moveTo>
                  <a:pt x="103759" y="0"/>
                </a:moveTo>
                <a:lnTo>
                  <a:pt x="1633601" y="0"/>
                </a:lnTo>
                <a:lnTo>
                  <a:pt x="1673977" y="8157"/>
                </a:lnTo>
                <a:lnTo>
                  <a:pt x="1706959" y="30400"/>
                </a:lnTo>
                <a:lnTo>
                  <a:pt x="1729202" y="63382"/>
                </a:lnTo>
                <a:lnTo>
                  <a:pt x="1737360" y="103758"/>
                </a:lnTo>
                <a:lnTo>
                  <a:pt x="1737360" y="1296923"/>
                </a:lnTo>
                <a:lnTo>
                  <a:pt x="0" y="1296923"/>
                </a:lnTo>
                <a:lnTo>
                  <a:pt x="0" y="103758"/>
                </a:lnTo>
                <a:lnTo>
                  <a:pt x="8157" y="63382"/>
                </a:lnTo>
                <a:lnTo>
                  <a:pt x="30400" y="30400"/>
                </a:lnTo>
                <a:lnTo>
                  <a:pt x="63382" y="8157"/>
                </a:lnTo>
                <a:lnTo>
                  <a:pt x="103759" y="0"/>
                </a:lnTo>
                <a:close/>
              </a:path>
            </a:pathLst>
          </a:custGeom>
          <a:ln w="25907">
            <a:solidFill>
              <a:srgbClr val="31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8" name="object 53"/>
          <p:cNvSpPr txBox="1"/>
          <p:nvPr/>
        </p:nvSpPr>
        <p:spPr>
          <a:xfrm>
            <a:off x="4783963" y="3010280"/>
            <a:ext cx="1463675" cy="81406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84785" marR="5080" indent="-172720">
              <a:lnSpc>
                <a:spcPts val="1870"/>
              </a:lnSpc>
              <a:spcBef>
                <a:spcPts val="400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Arial MT"/>
                <a:cs typeface="Arial MT"/>
              </a:rPr>
              <a:t>P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n</a:t>
            </a:r>
            <a:r>
              <a:rPr sz="1800" spc="-15" dirty="0">
                <a:latin typeface="Arial MT"/>
                <a:cs typeface="Arial MT"/>
              </a:rPr>
              <a:t>g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5" dirty="0">
                <a:latin typeface="Arial MT"/>
                <a:cs typeface="Arial MT"/>
              </a:rPr>
              <a:t>l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-15" dirty="0">
                <a:latin typeface="Arial MT"/>
                <a:cs typeface="Arial MT"/>
              </a:rPr>
              <a:t>l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n  data</a:t>
            </a:r>
            <a:endParaRPr sz="18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Arial MT"/>
                <a:cs typeface="Arial MT"/>
              </a:rPr>
              <a:t>SDM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12" name="object 54"/>
          <p:cNvGrpSpPr/>
          <p:nvPr/>
        </p:nvGrpSpPr>
        <p:grpSpPr>
          <a:xfrm>
            <a:off x="4730432" y="4248848"/>
            <a:ext cx="1763395" cy="584200"/>
            <a:chOff x="4730432" y="4248848"/>
            <a:chExt cx="1763395" cy="584200"/>
          </a:xfrm>
        </p:grpSpPr>
        <p:sp>
          <p:nvSpPr>
            <p:cNvPr id="1048859" name="object 55"/>
            <p:cNvSpPr/>
            <p:nvPr/>
          </p:nvSpPr>
          <p:spPr>
            <a:xfrm>
              <a:off x="4743450" y="4261865"/>
              <a:ext cx="1737360" cy="558165"/>
            </a:xfrm>
            <a:custGeom>
              <a:avLst/>
              <a:gdLst/>
              <a:ahLst/>
              <a:cxnLst/>
              <a:rect l="l" t="t" r="r" b="b"/>
              <a:pathLst>
                <a:path w="1737360" h="558164">
                  <a:moveTo>
                    <a:pt x="1737360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737360" y="557784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60" name="object 56"/>
            <p:cNvSpPr/>
            <p:nvPr/>
          </p:nvSpPr>
          <p:spPr>
            <a:xfrm>
              <a:off x="4743450" y="4261865"/>
              <a:ext cx="1737360" cy="558165"/>
            </a:xfrm>
            <a:custGeom>
              <a:avLst/>
              <a:gdLst/>
              <a:ahLst/>
              <a:cxnLst/>
              <a:rect l="l" t="t" r="r" b="b"/>
              <a:pathLst>
                <a:path w="1737360" h="558164">
                  <a:moveTo>
                    <a:pt x="0" y="557784"/>
                  </a:moveTo>
                  <a:lnTo>
                    <a:pt x="1737360" y="557784"/>
                  </a:lnTo>
                  <a:lnTo>
                    <a:pt x="1737360" y="0"/>
                  </a:lnTo>
                  <a:lnTo>
                    <a:pt x="0" y="0"/>
                  </a:lnTo>
                  <a:lnTo>
                    <a:pt x="0" y="557784"/>
                  </a:lnTo>
                  <a:close/>
                </a:path>
              </a:pathLst>
            </a:custGeom>
            <a:ln w="25908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61" name="object 57"/>
          <p:cNvSpPr txBox="1"/>
          <p:nvPr/>
        </p:nvSpPr>
        <p:spPr>
          <a:xfrm>
            <a:off x="4780279" y="4328261"/>
            <a:ext cx="1003935" cy="367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5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Pemanfaatan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ts val="1450"/>
              </a:lnSpc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Raw</a:t>
            </a:r>
            <a:r>
              <a:rPr sz="13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Data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13" name="object 58"/>
          <p:cNvGrpSpPr/>
          <p:nvPr/>
        </p:nvGrpSpPr>
        <p:grpSpPr>
          <a:xfrm>
            <a:off x="6003035" y="4337303"/>
            <a:ext cx="634365" cy="634365"/>
            <a:chOff x="6003035" y="4337303"/>
            <a:chExt cx="634365" cy="634365"/>
          </a:xfrm>
        </p:grpSpPr>
        <p:pic>
          <p:nvPicPr>
            <p:cNvPr id="2097253" name="object 59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5989" y="4350257"/>
              <a:ext cx="608076" cy="608076"/>
            </a:xfrm>
            <a:prstGeom prst="rect">
              <a:avLst/>
            </a:prstGeom>
          </p:spPr>
        </p:pic>
        <p:sp>
          <p:nvSpPr>
            <p:cNvPr id="1048862" name="object 60"/>
            <p:cNvSpPr/>
            <p:nvPr/>
          </p:nvSpPr>
          <p:spPr>
            <a:xfrm>
              <a:off x="6015989" y="4350257"/>
              <a:ext cx="608330" cy="608330"/>
            </a:xfrm>
            <a:custGeom>
              <a:avLst/>
              <a:gdLst/>
              <a:ahLst/>
              <a:cxnLst/>
              <a:rect l="l" t="t" r="r" b="b"/>
              <a:pathLst>
                <a:path w="608329" h="608329">
                  <a:moveTo>
                    <a:pt x="0" y="304037"/>
                  </a:moveTo>
                  <a:lnTo>
                    <a:pt x="3979" y="254720"/>
                  </a:lnTo>
                  <a:lnTo>
                    <a:pt x="15502" y="207936"/>
                  </a:lnTo>
                  <a:lnTo>
                    <a:pt x="33940" y="164313"/>
                  </a:lnTo>
                  <a:lnTo>
                    <a:pt x="58667" y="124475"/>
                  </a:lnTo>
                  <a:lnTo>
                    <a:pt x="89058" y="89049"/>
                  </a:lnTo>
                  <a:lnTo>
                    <a:pt x="124486" y="58660"/>
                  </a:lnTo>
                  <a:lnTo>
                    <a:pt x="164324" y="33935"/>
                  </a:lnTo>
                  <a:lnTo>
                    <a:pt x="207946" y="15499"/>
                  </a:lnTo>
                  <a:lnTo>
                    <a:pt x="254726" y="3979"/>
                  </a:lnTo>
                  <a:lnTo>
                    <a:pt x="304038" y="0"/>
                  </a:lnTo>
                  <a:lnTo>
                    <a:pt x="353349" y="3979"/>
                  </a:lnTo>
                  <a:lnTo>
                    <a:pt x="400129" y="15499"/>
                  </a:lnTo>
                  <a:lnTo>
                    <a:pt x="443751" y="33935"/>
                  </a:lnTo>
                  <a:lnTo>
                    <a:pt x="483589" y="58660"/>
                  </a:lnTo>
                  <a:lnTo>
                    <a:pt x="519017" y="89049"/>
                  </a:lnTo>
                  <a:lnTo>
                    <a:pt x="549408" y="124475"/>
                  </a:lnTo>
                  <a:lnTo>
                    <a:pt x="574135" y="164313"/>
                  </a:lnTo>
                  <a:lnTo>
                    <a:pt x="592573" y="207936"/>
                  </a:lnTo>
                  <a:lnTo>
                    <a:pt x="604096" y="254720"/>
                  </a:lnTo>
                  <a:lnTo>
                    <a:pt x="608076" y="304037"/>
                  </a:lnTo>
                  <a:lnTo>
                    <a:pt x="604096" y="353355"/>
                  </a:lnTo>
                  <a:lnTo>
                    <a:pt x="592573" y="400139"/>
                  </a:lnTo>
                  <a:lnTo>
                    <a:pt x="574135" y="443762"/>
                  </a:lnTo>
                  <a:lnTo>
                    <a:pt x="549408" y="483600"/>
                  </a:lnTo>
                  <a:lnTo>
                    <a:pt x="519017" y="519026"/>
                  </a:lnTo>
                  <a:lnTo>
                    <a:pt x="483589" y="549415"/>
                  </a:lnTo>
                  <a:lnTo>
                    <a:pt x="443751" y="574140"/>
                  </a:lnTo>
                  <a:lnTo>
                    <a:pt x="400129" y="592576"/>
                  </a:lnTo>
                  <a:lnTo>
                    <a:pt x="353349" y="604096"/>
                  </a:lnTo>
                  <a:lnTo>
                    <a:pt x="304038" y="608075"/>
                  </a:lnTo>
                  <a:lnTo>
                    <a:pt x="254726" y="604096"/>
                  </a:lnTo>
                  <a:lnTo>
                    <a:pt x="207946" y="592576"/>
                  </a:lnTo>
                  <a:lnTo>
                    <a:pt x="164324" y="574140"/>
                  </a:lnTo>
                  <a:lnTo>
                    <a:pt x="124486" y="549415"/>
                  </a:lnTo>
                  <a:lnTo>
                    <a:pt x="89058" y="519026"/>
                  </a:lnTo>
                  <a:lnTo>
                    <a:pt x="58667" y="483600"/>
                  </a:lnTo>
                  <a:lnTo>
                    <a:pt x="33940" y="443762"/>
                  </a:lnTo>
                  <a:lnTo>
                    <a:pt x="15502" y="400139"/>
                  </a:lnTo>
                  <a:lnTo>
                    <a:pt x="3979" y="353355"/>
                  </a:lnTo>
                  <a:lnTo>
                    <a:pt x="0" y="304037"/>
                  </a:lnTo>
                  <a:close/>
                </a:path>
              </a:pathLst>
            </a:custGeom>
            <a:ln w="25908">
              <a:solidFill>
                <a:srgbClr val="CDC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63" name="object 61"/>
          <p:cNvSpPr/>
          <p:nvPr/>
        </p:nvSpPr>
        <p:spPr>
          <a:xfrm>
            <a:off x="6773418" y="2964942"/>
            <a:ext cx="1737360" cy="1297305"/>
          </a:xfrm>
          <a:custGeom>
            <a:avLst/>
            <a:gdLst/>
            <a:ahLst/>
            <a:cxnLst/>
            <a:rect l="l" t="t" r="r" b="b"/>
            <a:pathLst>
              <a:path w="1737359" h="1297304">
                <a:moveTo>
                  <a:pt x="103758" y="0"/>
                </a:moveTo>
                <a:lnTo>
                  <a:pt x="1633601" y="0"/>
                </a:lnTo>
                <a:lnTo>
                  <a:pt x="1673977" y="8157"/>
                </a:lnTo>
                <a:lnTo>
                  <a:pt x="1706959" y="30400"/>
                </a:lnTo>
                <a:lnTo>
                  <a:pt x="1729202" y="63382"/>
                </a:lnTo>
                <a:lnTo>
                  <a:pt x="1737359" y="103758"/>
                </a:lnTo>
                <a:lnTo>
                  <a:pt x="1737359" y="1296923"/>
                </a:lnTo>
                <a:lnTo>
                  <a:pt x="0" y="1296923"/>
                </a:lnTo>
                <a:lnTo>
                  <a:pt x="0" y="103758"/>
                </a:lnTo>
                <a:lnTo>
                  <a:pt x="8157" y="63382"/>
                </a:lnTo>
                <a:lnTo>
                  <a:pt x="30400" y="30400"/>
                </a:lnTo>
                <a:lnTo>
                  <a:pt x="63382" y="8157"/>
                </a:lnTo>
                <a:lnTo>
                  <a:pt x="103758" y="0"/>
                </a:lnTo>
                <a:close/>
              </a:path>
            </a:pathLst>
          </a:custGeom>
          <a:ln w="25908">
            <a:solidFill>
              <a:srgbClr val="31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64" name="object 62"/>
          <p:cNvSpPr txBox="1"/>
          <p:nvPr/>
        </p:nvSpPr>
        <p:spPr>
          <a:xfrm>
            <a:off x="6812660" y="3008756"/>
            <a:ext cx="1649095" cy="724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Arial MT"/>
                <a:cs typeface="Arial MT"/>
              </a:rPr>
              <a:t>SDM</a:t>
            </a:r>
            <a:endParaRPr sz="1600">
              <a:latin typeface="Arial MT"/>
              <a:cs typeface="Arial MT"/>
            </a:endParaRPr>
          </a:p>
          <a:p>
            <a:pPr marL="184785" indent="-172720">
              <a:lnSpc>
                <a:spcPts val="1789"/>
              </a:lnSpc>
              <a:spcBef>
                <a:spcPts val="10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Arial MT"/>
                <a:cs typeface="Arial MT"/>
              </a:rPr>
              <a:t>Kondisi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wilayah/</a:t>
            </a:r>
            <a:endParaRPr sz="1600">
              <a:latin typeface="Arial MT"/>
              <a:cs typeface="Arial MT"/>
            </a:endParaRPr>
          </a:p>
          <a:p>
            <a:pPr marL="184785">
              <a:lnSpc>
                <a:spcPts val="1789"/>
              </a:lnSpc>
            </a:pPr>
            <a:r>
              <a:rPr sz="1600" spc="-5" dirty="0">
                <a:latin typeface="Arial MT"/>
                <a:cs typeface="Arial MT"/>
              </a:rPr>
              <a:t>geografis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14" name="object 63"/>
          <p:cNvGrpSpPr/>
          <p:nvPr/>
        </p:nvGrpSpPr>
        <p:grpSpPr>
          <a:xfrm>
            <a:off x="6760400" y="4248848"/>
            <a:ext cx="1763395" cy="584200"/>
            <a:chOff x="6760400" y="4248848"/>
            <a:chExt cx="1763395" cy="584200"/>
          </a:xfrm>
        </p:grpSpPr>
        <p:sp>
          <p:nvSpPr>
            <p:cNvPr id="1048865" name="object 64"/>
            <p:cNvSpPr/>
            <p:nvPr/>
          </p:nvSpPr>
          <p:spPr>
            <a:xfrm>
              <a:off x="6773418" y="4261865"/>
              <a:ext cx="1737360" cy="558165"/>
            </a:xfrm>
            <a:custGeom>
              <a:avLst/>
              <a:gdLst/>
              <a:ahLst/>
              <a:cxnLst/>
              <a:rect l="l" t="t" r="r" b="b"/>
              <a:pathLst>
                <a:path w="1737359" h="558164">
                  <a:moveTo>
                    <a:pt x="1737360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737360" y="557784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66" name="object 65"/>
            <p:cNvSpPr/>
            <p:nvPr/>
          </p:nvSpPr>
          <p:spPr>
            <a:xfrm>
              <a:off x="6773418" y="4261865"/>
              <a:ext cx="1737360" cy="558165"/>
            </a:xfrm>
            <a:custGeom>
              <a:avLst/>
              <a:gdLst/>
              <a:ahLst/>
              <a:cxnLst/>
              <a:rect l="l" t="t" r="r" b="b"/>
              <a:pathLst>
                <a:path w="1737359" h="558164">
                  <a:moveTo>
                    <a:pt x="0" y="557784"/>
                  </a:moveTo>
                  <a:lnTo>
                    <a:pt x="1737360" y="557784"/>
                  </a:lnTo>
                  <a:lnTo>
                    <a:pt x="1737360" y="0"/>
                  </a:lnTo>
                  <a:lnTo>
                    <a:pt x="0" y="0"/>
                  </a:lnTo>
                  <a:lnTo>
                    <a:pt x="0" y="557784"/>
                  </a:lnTo>
                  <a:close/>
                </a:path>
              </a:pathLst>
            </a:custGeom>
            <a:ln w="25907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67" name="object 66"/>
          <p:cNvSpPr txBox="1"/>
          <p:nvPr/>
        </p:nvSpPr>
        <p:spPr>
          <a:xfrm>
            <a:off x="6811518" y="4413910"/>
            <a:ext cx="6838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8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erifikasi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15" name="object 67"/>
          <p:cNvGrpSpPr/>
          <p:nvPr/>
        </p:nvGrpSpPr>
        <p:grpSpPr>
          <a:xfrm>
            <a:off x="8033004" y="4337303"/>
            <a:ext cx="634365" cy="634365"/>
            <a:chOff x="8033004" y="4337303"/>
            <a:chExt cx="634365" cy="634365"/>
          </a:xfrm>
        </p:grpSpPr>
        <p:pic>
          <p:nvPicPr>
            <p:cNvPr id="2097254" name="object 68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45958" y="4350257"/>
              <a:ext cx="608076" cy="608076"/>
            </a:xfrm>
            <a:prstGeom prst="rect">
              <a:avLst/>
            </a:prstGeom>
          </p:spPr>
        </p:pic>
        <p:sp>
          <p:nvSpPr>
            <p:cNvPr id="1048868" name="object 69"/>
            <p:cNvSpPr/>
            <p:nvPr/>
          </p:nvSpPr>
          <p:spPr>
            <a:xfrm>
              <a:off x="8045958" y="4350257"/>
              <a:ext cx="608330" cy="608330"/>
            </a:xfrm>
            <a:custGeom>
              <a:avLst/>
              <a:gdLst/>
              <a:ahLst/>
              <a:cxnLst/>
              <a:rect l="l" t="t" r="r" b="b"/>
              <a:pathLst>
                <a:path w="608329" h="608329">
                  <a:moveTo>
                    <a:pt x="0" y="304037"/>
                  </a:moveTo>
                  <a:lnTo>
                    <a:pt x="3979" y="254720"/>
                  </a:lnTo>
                  <a:lnTo>
                    <a:pt x="15502" y="207936"/>
                  </a:lnTo>
                  <a:lnTo>
                    <a:pt x="33940" y="164313"/>
                  </a:lnTo>
                  <a:lnTo>
                    <a:pt x="58667" y="124475"/>
                  </a:lnTo>
                  <a:lnTo>
                    <a:pt x="89058" y="89049"/>
                  </a:lnTo>
                  <a:lnTo>
                    <a:pt x="124486" y="58660"/>
                  </a:lnTo>
                  <a:lnTo>
                    <a:pt x="164324" y="33935"/>
                  </a:lnTo>
                  <a:lnTo>
                    <a:pt x="207946" y="15499"/>
                  </a:lnTo>
                  <a:lnTo>
                    <a:pt x="254726" y="3979"/>
                  </a:lnTo>
                  <a:lnTo>
                    <a:pt x="304038" y="0"/>
                  </a:lnTo>
                  <a:lnTo>
                    <a:pt x="353349" y="3979"/>
                  </a:lnTo>
                  <a:lnTo>
                    <a:pt x="400129" y="15499"/>
                  </a:lnTo>
                  <a:lnTo>
                    <a:pt x="443751" y="33935"/>
                  </a:lnTo>
                  <a:lnTo>
                    <a:pt x="483589" y="58660"/>
                  </a:lnTo>
                  <a:lnTo>
                    <a:pt x="519017" y="89049"/>
                  </a:lnTo>
                  <a:lnTo>
                    <a:pt x="549408" y="124475"/>
                  </a:lnTo>
                  <a:lnTo>
                    <a:pt x="574135" y="164313"/>
                  </a:lnTo>
                  <a:lnTo>
                    <a:pt x="592573" y="207936"/>
                  </a:lnTo>
                  <a:lnTo>
                    <a:pt x="604096" y="254720"/>
                  </a:lnTo>
                  <a:lnTo>
                    <a:pt x="608076" y="304037"/>
                  </a:lnTo>
                  <a:lnTo>
                    <a:pt x="604096" y="353355"/>
                  </a:lnTo>
                  <a:lnTo>
                    <a:pt x="592573" y="400139"/>
                  </a:lnTo>
                  <a:lnTo>
                    <a:pt x="574135" y="443762"/>
                  </a:lnTo>
                  <a:lnTo>
                    <a:pt x="549408" y="483600"/>
                  </a:lnTo>
                  <a:lnTo>
                    <a:pt x="519017" y="519026"/>
                  </a:lnTo>
                  <a:lnTo>
                    <a:pt x="483589" y="549415"/>
                  </a:lnTo>
                  <a:lnTo>
                    <a:pt x="443751" y="574140"/>
                  </a:lnTo>
                  <a:lnTo>
                    <a:pt x="400129" y="592576"/>
                  </a:lnTo>
                  <a:lnTo>
                    <a:pt x="353349" y="604096"/>
                  </a:lnTo>
                  <a:lnTo>
                    <a:pt x="304038" y="608075"/>
                  </a:lnTo>
                  <a:lnTo>
                    <a:pt x="254726" y="604096"/>
                  </a:lnTo>
                  <a:lnTo>
                    <a:pt x="207946" y="592576"/>
                  </a:lnTo>
                  <a:lnTo>
                    <a:pt x="164324" y="574140"/>
                  </a:lnTo>
                  <a:lnTo>
                    <a:pt x="124486" y="549415"/>
                  </a:lnTo>
                  <a:lnTo>
                    <a:pt x="89058" y="519026"/>
                  </a:lnTo>
                  <a:lnTo>
                    <a:pt x="58667" y="483600"/>
                  </a:lnTo>
                  <a:lnTo>
                    <a:pt x="33940" y="443762"/>
                  </a:lnTo>
                  <a:lnTo>
                    <a:pt x="15502" y="400139"/>
                  </a:lnTo>
                  <a:lnTo>
                    <a:pt x="3979" y="353355"/>
                  </a:lnTo>
                  <a:lnTo>
                    <a:pt x="0" y="304037"/>
                  </a:lnTo>
                  <a:close/>
                </a:path>
              </a:pathLst>
            </a:custGeom>
            <a:ln w="25908">
              <a:solidFill>
                <a:srgbClr val="CDC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02" cy="483108"/>
          </a:xfrm>
          <a:prstGeom prst="rect">
            <a:avLst/>
          </a:prstGeom>
        </p:spPr>
      </p:pic>
      <p:grpSp>
        <p:nvGrpSpPr>
          <p:cNvPr id="42" name="object 3"/>
          <p:cNvGrpSpPr/>
          <p:nvPr/>
        </p:nvGrpSpPr>
        <p:grpSpPr>
          <a:xfrm>
            <a:off x="8666988" y="0"/>
            <a:ext cx="477520" cy="1114425"/>
            <a:chOff x="8666988" y="0"/>
            <a:chExt cx="477520" cy="1114425"/>
          </a:xfrm>
        </p:grpSpPr>
        <p:pic>
          <p:nvPicPr>
            <p:cNvPr id="2097160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8176" y="0"/>
              <a:ext cx="15240" cy="1114043"/>
            </a:xfrm>
            <a:prstGeom prst="rect">
              <a:avLst/>
            </a:prstGeom>
          </p:spPr>
        </p:pic>
        <p:pic>
          <p:nvPicPr>
            <p:cNvPr id="2097161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6988" y="0"/>
              <a:ext cx="477011" cy="1008888"/>
            </a:xfrm>
            <a:prstGeom prst="rect">
              <a:avLst/>
            </a:prstGeom>
          </p:spPr>
        </p:pic>
      </p:grpSp>
      <p:pic>
        <p:nvPicPr>
          <p:cNvPr id="2097162" name="object 6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46947" y="4047744"/>
            <a:ext cx="797051" cy="1095754"/>
          </a:xfrm>
          <a:prstGeom prst="rect">
            <a:avLst/>
          </a:prstGeom>
        </p:spPr>
      </p:pic>
      <p:pic>
        <p:nvPicPr>
          <p:cNvPr id="2097163" name="object 7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77511"/>
            <a:ext cx="733043" cy="665986"/>
          </a:xfrm>
          <a:prstGeom prst="rect">
            <a:avLst/>
          </a:prstGeom>
        </p:spPr>
      </p:pic>
      <p:grpSp>
        <p:nvGrpSpPr>
          <p:cNvPr id="43" name="object 8"/>
          <p:cNvGrpSpPr/>
          <p:nvPr/>
        </p:nvGrpSpPr>
        <p:grpSpPr>
          <a:xfrm>
            <a:off x="8519159" y="4052335"/>
            <a:ext cx="635000" cy="1101090"/>
            <a:chOff x="8519159" y="4052335"/>
            <a:chExt cx="635000" cy="1101090"/>
          </a:xfrm>
        </p:grpSpPr>
        <p:sp>
          <p:nvSpPr>
            <p:cNvPr id="1048590" name="object 9"/>
            <p:cNvSpPr/>
            <p:nvPr/>
          </p:nvSpPr>
          <p:spPr>
            <a:xfrm>
              <a:off x="8564112" y="4062241"/>
              <a:ext cx="580390" cy="1081405"/>
            </a:xfrm>
            <a:custGeom>
              <a:avLst/>
              <a:gdLst/>
              <a:ahLst/>
              <a:cxnLst/>
              <a:rect l="l" t="t" r="r" b="b"/>
              <a:pathLst>
                <a:path w="580390" h="1081404">
                  <a:moveTo>
                    <a:pt x="0" y="1081258"/>
                  </a:moveTo>
                  <a:lnTo>
                    <a:pt x="579887" y="0"/>
                  </a:lnTo>
                </a:path>
              </a:pathLst>
            </a:custGeom>
            <a:ln w="19812">
              <a:solidFill>
                <a:srgbClr val="004F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64" name="object 10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19159" y="4160520"/>
              <a:ext cx="624839" cy="982979"/>
            </a:xfrm>
            <a:prstGeom prst="rect">
              <a:avLst/>
            </a:prstGeom>
          </p:spPr>
        </p:pic>
      </p:grpSp>
      <p:sp>
        <p:nvSpPr>
          <p:cNvPr id="1048591" name="object 11"/>
          <p:cNvSpPr txBox="1">
            <a:spLocks noGrp="1"/>
          </p:cNvSpPr>
          <p:nvPr>
            <p:ph type="title"/>
          </p:nvPr>
        </p:nvSpPr>
        <p:spPr>
          <a:xfrm>
            <a:off x="3192907" y="57353"/>
            <a:ext cx="2131695" cy="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5" dirty="0">
                <a:solidFill>
                  <a:srgbClr val="313366"/>
                </a:solidFill>
                <a:latin typeface="Verdana"/>
                <a:cs typeface="Verdana"/>
              </a:rPr>
              <a:t>Ou</a:t>
            </a:r>
            <a:r>
              <a:rPr sz="4200" spc="-50" dirty="0">
                <a:solidFill>
                  <a:srgbClr val="313366"/>
                </a:solidFill>
                <a:latin typeface="Verdana"/>
                <a:cs typeface="Verdana"/>
              </a:rPr>
              <a:t>t</a:t>
            </a:r>
            <a:r>
              <a:rPr sz="4200" spc="-100" dirty="0">
                <a:solidFill>
                  <a:srgbClr val="313366"/>
                </a:solidFill>
                <a:latin typeface="Verdana"/>
                <a:cs typeface="Verdana"/>
              </a:rPr>
              <a:t>line</a:t>
            </a:r>
            <a:endParaRPr sz="4200">
              <a:latin typeface="Verdana"/>
              <a:cs typeface="Verdana"/>
            </a:endParaRPr>
          </a:p>
        </p:txBody>
      </p:sp>
      <p:grpSp>
        <p:nvGrpSpPr>
          <p:cNvPr id="44" name="object 12"/>
          <p:cNvGrpSpPr/>
          <p:nvPr/>
        </p:nvGrpSpPr>
        <p:grpSpPr>
          <a:xfrm>
            <a:off x="1453896" y="838200"/>
            <a:ext cx="6332220" cy="661670"/>
            <a:chOff x="1453896" y="838200"/>
            <a:chExt cx="6332220" cy="661670"/>
          </a:xfrm>
        </p:grpSpPr>
        <p:sp>
          <p:nvSpPr>
            <p:cNvPr id="1048592" name="object 13"/>
            <p:cNvSpPr/>
            <p:nvPr/>
          </p:nvSpPr>
          <p:spPr>
            <a:xfrm>
              <a:off x="1918716" y="954023"/>
              <a:ext cx="5867400" cy="520065"/>
            </a:xfrm>
            <a:custGeom>
              <a:avLst/>
              <a:gdLst/>
              <a:ahLst/>
              <a:cxnLst/>
              <a:rect l="l" t="t" r="r" b="b"/>
              <a:pathLst>
                <a:path w="5867400" h="520065">
                  <a:moveTo>
                    <a:pt x="5607558" y="0"/>
                  </a:moveTo>
                  <a:lnTo>
                    <a:pt x="0" y="0"/>
                  </a:lnTo>
                  <a:lnTo>
                    <a:pt x="0" y="519684"/>
                  </a:lnTo>
                  <a:lnTo>
                    <a:pt x="5607558" y="519684"/>
                  </a:lnTo>
                  <a:lnTo>
                    <a:pt x="5867400" y="259841"/>
                  </a:lnTo>
                  <a:lnTo>
                    <a:pt x="5607558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593" name="object 14"/>
            <p:cNvSpPr/>
            <p:nvPr/>
          </p:nvSpPr>
          <p:spPr>
            <a:xfrm>
              <a:off x="1919478" y="909065"/>
              <a:ext cx="5716905" cy="521334"/>
            </a:xfrm>
            <a:custGeom>
              <a:avLst/>
              <a:gdLst/>
              <a:ahLst/>
              <a:cxnLst/>
              <a:rect l="l" t="t" r="r" b="b"/>
              <a:pathLst>
                <a:path w="5716905" h="521334">
                  <a:moveTo>
                    <a:pt x="5455920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5455920" y="521208"/>
                  </a:lnTo>
                  <a:lnTo>
                    <a:pt x="5716524" y="260604"/>
                  </a:lnTo>
                  <a:lnTo>
                    <a:pt x="5455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594" name="object 15"/>
            <p:cNvSpPr/>
            <p:nvPr/>
          </p:nvSpPr>
          <p:spPr>
            <a:xfrm>
              <a:off x="1919478" y="909065"/>
              <a:ext cx="5716905" cy="521334"/>
            </a:xfrm>
            <a:custGeom>
              <a:avLst/>
              <a:gdLst/>
              <a:ahLst/>
              <a:cxnLst/>
              <a:rect l="l" t="t" r="r" b="b"/>
              <a:pathLst>
                <a:path w="5716905" h="521334">
                  <a:moveTo>
                    <a:pt x="0" y="0"/>
                  </a:moveTo>
                  <a:lnTo>
                    <a:pt x="5455920" y="0"/>
                  </a:lnTo>
                  <a:lnTo>
                    <a:pt x="5716524" y="260604"/>
                  </a:lnTo>
                  <a:lnTo>
                    <a:pt x="5455920" y="521208"/>
                  </a:lnTo>
                  <a:lnTo>
                    <a:pt x="0" y="52120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31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595" name="object 16"/>
            <p:cNvSpPr/>
            <p:nvPr/>
          </p:nvSpPr>
          <p:spPr>
            <a:xfrm>
              <a:off x="1453896" y="838200"/>
              <a:ext cx="882650" cy="661670"/>
            </a:xfrm>
            <a:custGeom>
              <a:avLst/>
              <a:gdLst/>
              <a:ahLst/>
              <a:cxnLst/>
              <a:rect l="l" t="t" r="r" b="b"/>
              <a:pathLst>
                <a:path w="882650" h="661669">
                  <a:moveTo>
                    <a:pt x="441197" y="0"/>
                  </a:moveTo>
                  <a:lnTo>
                    <a:pt x="0" y="330708"/>
                  </a:lnTo>
                  <a:lnTo>
                    <a:pt x="441197" y="661415"/>
                  </a:lnTo>
                  <a:lnTo>
                    <a:pt x="882396" y="330708"/>
                  </a:lnTo>
                  <a:lnTo>
                    <a:pt x="441197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596" name="object 17"/>
          <p:cNvSpPr txBox="1"/>
          <p:nvPr/>
        </p:nvSpPr>
        <p:spPr>
          <a:xfrm>
            <a:off x="1808733" y="100749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597" name="object 18"/>
          <p:cNvSpPr txBox="1"/>
          <p:nvPr/>
        </p:nvSpPr>
        <p:spPr>
          <a:xfrm>
            <a:off x="2621407" y="1001395"/>
            <a:ext cx="148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0" dirty="0">
                <a:solidFill>
                  <a:srgbClr val="404040"/>
                </a:solidFill>
                <a:latin typeface="Trebuchet MS"/>
                <a:cs typeface="Trebuchet MS"/>
              </a:rPr>
              <a:t>Pendahuluan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45" name="object 19"/>
          <p:cNvGrpSpPr/>
          <p:nvPr/>
        </p:nvGrpSpPr>
        <p:grpSpPr>
          <a:xfrm>
            <a:off x="1444752" y="1661160"/>
            <a:ext cx="6341745" cy="661670"/>
            <a:chOff x="1444752" y="1661160"/>
            <a:chExt cx="6341745" cy="661670"/>
          </a:xfrm>
        </p:grpSpPr>
        <p:sp>
          <p:nvSpPr>
            <p:cNvPr id="1048598" name="object 20"/>
            <p:cNvSpPr/>
            <p:nvPr/>
          </p:nvSpPr>
          <p:spPr>
            <a:xfrm>
              <a:off x="1911096" y="1776984"/>
              <a:ext cx="5875020" cy="520065"/>
            </a:xfrm>
            <a:custGeom>
              <a:avLst/>
              <a:gdLst/>
              <a:ahLst/>
              <a:cxnLst/>
              <a:rect l="l" t="t" r="r" b="b"/>
              <a:pathLst>
                <a:path w="5875020" h="520064">
                  <a:moveTo>
                    <a:pt x="5615178" y="0"/>
                  </a:moveTo>
                  <a:lnTo>
                    <a:pt x="0" y="0"/>
                  </a:lnTo>
                  <a:lnTo>
                    <a:pt x="0" y="519683"/>
                  </a:lnTo>
                  <a:lnTo>
                    <a:pt x="5615178" y="519683"/>
                  </a:lnTo>
                  <a:lnTo>
                    <a:pt x="5875020" y="259841"/>
                  </a:lnTo>
                  <a:lnTo>
                    <a:pt x="5615178" y="0"/>
                  </a:lnTo>
                  <a:close/>
                </a:path>
              </a:pathLst>
            </a:custGeom>
            <a:solidFill>
              <a:srgbClr val="004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599" name="object 21"/>
            <p:cNvSpPr/>
            <p:nvPr/>
          </p:nvSpPr>
          <p:spPr>
            <a:xfrm>
              <a:off x="1911858" y="1732026"/>
              <a:ext cx="5724525" cy="521334"/>
            </a:xfrm>
            <a:custGeom>
              <a:avLst/>
              <a:gdLst/>
              <a:ahLst/>
              <a:cxnLst/>
              <a:rect l="l" t="t" r="r" b="b"/>
              <a:pathLst>
                <a:path w="5724525" h="521335">
                  <a:moveTo>
                    <a:pt x="5463540" y="0"/>
                  </a:moveTo>
                  <a:lnTo>
                    <a:pt x="0" y="0"/>
                  </a:lnTo>
                  <a:lnTo>
                    <a:pt x="0" y="521207"/>
                  </a:lnTo>
                  <a:lnTo>
                    <a:pt x="5463540" y="521207"/>
                  </a:lnTo>
                  <a:lnTo>
                    <a:pt x="5724144" y="260604"/>
                  </a:lnTo>
                  <a:lnTo>
                    <a:pt x="5463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0" name="object 22"/>
            <p:cNvSpPr/>
            <p:nvPr/>
          </p:nvSpPr>
          <p:spPr>
            <a:xfrm>
              <a:off x="1911858" y="1732026"/>
              <a:ext cx="5724525" cy="521334"/>
            </a:xfrm>
            <a:custGeom>
              <a:avLst/>
              <a:gdLst/>
              <a:ahLst/>
              <a:cxnLst/>
              <a:rect l="l" t="t" r="r" b="b"/>
              <a:pathLst>
                <a:path w="5724525" h="521335">
                  <a:moveTo>
                    <a:pt x="0" y="0"/>
                  </a:moveTo>
                  <a:lnTo>
                    <a:pt x="5463540" y="0"/>
                  </a:lnTo>
                  <a:lnTo>
                    <a:pt x="5724144" y="260604"/>
                  </a:lnTo>
                  <a:lnTo>
                    <a:pt x="5463540" y="521207"/>
                  </a:lnTo>
                  <a:lnTo>
                    <a:pt x="0" y="52120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4F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1" name="object 23"/>
            <p:cNvSpPr/>
            <p:nvPr/>
          </p:nvSpPr>
          <p:spPr>
            <a:xfrm>
              <a:off x="1444752" y="1661160"/>
              <a:ext cx="883919" cy="661670"/>
            </a:xfrm>
            <a:custGeom>
              <a:avLst/>
              <a:gdLst/>
              <a:ahLst/>
              <a:cxnLst/>
              <a:rect l="l" t="t" r="r" b="b"/>
              <a:pathLst>
                <a:path w="883919" h="661669">
                  <a:moveTo>
                    <a:pt x="441959" y="0"/>
                  </a:moveTo>
                  <a:lnTo>
                    <a:pt x="0" y="330707"/>
                  </a:lnTo>
                  <a:lnTo>
                    <a:pt x="441959" y="661415"/>
                  </a:lnTo>
                  <a:lnTo>
                    <a:pt x="883920" y="330707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004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24"/>
          <p:cNvGrpSpPr/>
          <p:nvPr/>
        </p:nvGrpSpPr>
        <p:grpSpPr>
          <a:xfrm>
            <a:off x="1444752" y="2525267"/>
            <a:ext cx="6341745" cy="660400"/>
            <a:chOff x="1444752" y="2525267"/>
            <a:chExt cx="6341745" cy="660400"/>
          </a:xfrm>
        </p:grpSpPr>
        <p:sp>
          <p:nvSpPr>
            <p:cNvPr id="1048602" name="object 25"/>
            <p:cNvSpPr/>
            <p:nvPr/>
          </p:nvSpPr>
          <p:spPr>
            <a:xfrm>
              <a:off x="1911096" y="2639567"/>
              <a:ext cx="5875020" cy="521334"/>
            </a:xfrm>
            <a:custGeom>
              <a:avLst/>
              <a:gdLst/>
              <a:ahLst/>
              <a:cxnLst/>
              <a:rect l="l" t="t" r="r" b="b"/>
              <a:pathLst>
                <a:path w="5875020" h="521335">
                  <a:moveTo>
                    <a:pt x="5614415" y="0"/>
                  </a:moveTo>
                  <a:lnTo>
                    <a:pt x="0" y="0"/>
                  </a:lnTo>
                  <a:lnTo>
                    <a:pt x="0" y="521207"/>
                  </a:lnTo>
                  <a:lnTo>
                    <a:pt x="5614415" y="521207"/>
                  </a:lnTo>
                  <a:lnTo>
                    <a:pt x="5875020" y="260604"/>
                  </a:lnTo>
                  <a:lnTo>
                    <a:pt x="5614415" y="0"/>
                  </a:lnTo>
                  <a:close/>
                </a:path>
              </a:pathLst>
            </a:custGeom>
            <a:solidFill>
              <a:srgbClr val="F9B4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3" name="object 26"/>
            <p:cNvSpPr/>
            <p:nvPr/>
          </p:nvSpPr>
          <p:spPr>
            <a:xfrm>
              <a:off x="1911858" y="2596133"/>
              <a:ext cx="5724525" cy="520065"/>
            </a:xfrm>
            <a:custGeom>
              <a:avLst/>
              <a:gdLst/>
              <a:ahLst/>
              <a:cxnLst/>
              <a:rect l="l" t="t" r="r" b="b"/>
              <a:pathLst>
                <a:path w="5724525" h="520064">
                  <a:moveTo>
                    <a:pt x="5464302" y="0"/>
                  </a:moveTo>
                  <a:lnTo>
                    <a:pt x="0" y="0"/>
                  </a:lnTo>
                  <a:lnTo>
                    <a:pt x="0" y="519684"/>
                  </a:lnTo>
                  <a:lnTo>
                    <a:pt x="5464302" y="519684"/>
                  </a:lnTo>
                  <a:lnTo>
                    <a:pt x="5724144" y="259842"/>
                  </a:lnTo>
                  <a:lnTo>
                    <a:pt x="5464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4" name="object 27"/>
            <p:cNvSpPr/>
            <p:nvPr/>
          </p:nvSpPr>
          <p:spPr>
            <a:xfrm>
              <a:off x="1911858" y="2596133"/>
              <a:ext cx="5724525" cy="520065"/>
            </a:xfrm>
            <a:custGeom>
              <a:avLst/>
              <a:gdLst/>
              <a:ahLst/>
              <a:cxnLst/>
              <a:rect l="l" t="t" r="r" b="b"/>
              <a:pathLst>
                <a:path w="5724525" h="520064">
                  <a:moveTo>
                    <a:pt x="0" y="0"/>
                  </a:moveTo>
                  <a:lnTo>
                    <a:pt x="5464302" y="0"/>
                  </a:lnTo>
                  <a:lnTo>
                    <a:pt x="5724144" y="259842"/>
                  </a:lnTo>
                  <a:lnTo>
                    <a:pt x="5464302" y="519684"/>
                  </a:lnTo>
                  <a:lnTo>
                    <a:pt x="0" y="51968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9B4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5" name="object 28"/>
            <p:cNvSpPr/>
            <p:nvPr/>
          </p:nvSpPr>
          <p:spPr>
            <a:xfrm>
              <a:off x="1444752" y="2525267"/>
              <a:ext cx="883919" cy="660400"/>
            </a:xfrm>
            <a:custGeom>
              <a:avLst/>
              <a:gdLst/>
              <a:ahLst/>
              <a:cxnLst/>
              <a:rect l="l" t="t" r="r" b="b"/>
              <a:pathLst>
                <a:path w="883919" h="660400">
                  <a:moveTo>
                    <a:pt x="441959" y="0"/>
                  </a:moveTo>
                  <a:lnTo>
                    <a:pt x="0" y="329945"/>
                  </a:lnTo>
                  <a:lnTo>
                    <a:pt x="441959" y="659892"/>
                  </a:lnTo>
                  <a:lnTo>
                    <a:pt x="883920" y="329945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F9B4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/>
          <p:cNvGrpSpPr/>
          <p:nvPr/>
        </p:nvGrpSpPr>
        <p:grpSpPr>
          <a:xfrm>
            <a:off x="1444752" y="3342132"/>
            <a:ext cx="6341745" cy="660400"/>
            <a:chOff x="1444752" y="3342132"/>
            <a:chExt cx="6341745" cy="660400"/>
          </a:xfrm>
        </p:grpSpPr>
        <p:sp>
          <p:nvSpPr>
            <p:cNvPr id="1048606" name="object 30"/>
            <p:cNvSpPr/>
            <p:nvPr/>
          </p:nvSpPr>
          <p:spPr>
            <a:xfrm>
              <a:off x="1911096" y="3456432"/>
              <a:ext cx="5875020" cy="521334"/>
            </a:xfrm>
            <a:custGeom>
              <a:avLst/>
              <a:gdLst/>
              <a:ahLst/>
              <a:cxnLst/>
              <a:rect l="l" t="t" r="r" b="b"/>
              <a:pathLst>
                <a:path w="5875020" h="521335">
                  <a:moveTo>
                    <a:pt x="5614415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5614415" y="521208"/>
                  </a:lnTo>
                  <a:lnTo>
                    <a:pt x="5875020" y="260604"/>
                  </a:lnTo>
                  <a:lnTo>
                    <a:pt x="5614415" y="0"/>
                  </a:lnTo>
                  <a:close/>
                </a:path>
              </a:pathLst>
            </a:custGeom>
            <a:solidFill>
              <a:srgbClr val="F9B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7" name="object 31"/>
            <p:cNvSpPr/>
            <p:nvPr/>
          </p:nvSpPr>
          <p:spPr>
            <a:xfrm>
              <a:off x="1911858" y="3412998"/>
              <a:ext cx="5724525" cy="520065"/>
            </a:xfrm>
            <a:custGeom>
              <a:avLst/>
              <a:gdLst/>
              <a:ahLst/>
              <a:cxnLst/>
              <a:rect l="l" t="t" r="r" b="b"/>
              <a:pathLst>
                <a:path w="5724525" h="520064">
                  <a:moveTo>
                    <a:pt x="5464302" y="0"/>
                  </a:moveTo>
                  <a:lnTo>
                    <a:pt x="0" y="0"/>
                  </a:lnTo>
                  <a:lnTo>
                    <a:pt x="0" y="519683"/>
                  </a:lnTo>
                  <a:lnTo>
                    <a:pt x="5464302" y="519683"/>
                  </a:lnTo>
                  <a:lnTo>
                    <a:pt x="5724144" y="259841"/>
                  </a:lnTo>
                  <a:lnTo>
                    <a:pt x="5464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8" name="object 32"/>
            <p:cNvSpPr/>
            <p:nvPr/>
          </p:nvSpPr>
          <p:spPr>
            <a:xfrm>
              <a:off x="1911858" y="3412998"/>
              <a:ext cx="5724525" cy="520065"/>
            </a:xfrm>
            <a:custGeom>
              <a:avLst/>
              <a:gdLst/>
              <a:ahLst/>
              <a:cxnLst/>
              <a:rect l="l" t="t" r="r" b="b"/>
              <a:pathLst>
                <a:path w="5724525" h="520064">
                  <a:moveTo>
                    <a:pt x="0" y="0"/>
                  </a:moveTo>
                  <a:lnTo>
                    <a:pt x="5464302" y="0"/>
                  </a:lnTo>
                  <a:lnTo>
                    <a:pt x="5724144" y="259841"/>
                  </a:lnTo>
                  <a:lnTo>
                    <a:pt x="5464302" y="519683"/>
                  </a:lnTo>
                  <a:lnTo>
                    <a:pt x="0" y="51968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9BD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9" name="object 33"/>
            <p:cNvSpPr/>
            <p:nvPr/>
          </p:nvSpPr>
          <p:spPr>
            <a:xfrm>
              <a:off x="1444752" y="3342132"/>
              <a:ext cx="883919" cy="660400"/>
            </a:xfrm>
            <a:custGeom>
              <a:avLst/>
              <a:gdLst/>
              <a:ahLst/>
              <a:cxnLst/>
              <a:rect l="l" t="t" r="r" b="b"/>
              <a:pathLst>
                <a:path w="883919" h="660400">
                  <a:moveTo>
                    <a:pt x="441959" y="0"/>
                  </a:moveTo>
                  <a:lnTo>
                    <a:pt x="0" y="329946"/>
                  </a:lnTo>
                  <a:lnTo>
                    <a:pt x="441959" y="659892"/>
                  </a:lnTo>
                  <a:lnTo>
                    <a:pt x="883920" y="329946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F9B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10" name="object 34"/>
          <p:cNvSpPr txBox="1"/>
          <p:nvPr/>
        </p:nvSpPr>
        <p:spPr>
          <a:xfrm>
            <a:off x="1802638" y="183222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611" name="object 35"/>
          <p:cNvSpPr txBox="1"/>
          <p:nvPr/>
        </p:nvSpPr>
        <p:spPr>
          <a:xfrm>
            <a:off x="1805685" y="269722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612" name="object 36"/>
          <p:cNvSpPr txBox="1"/>
          <p:nvPr/>
        </p:nvSpPr>
        <p:spPr>
          <a:xfrm>
            <a:off x="1808733" y="3515309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613" name="object 37"/>
          <p:cNvSpPr txBox="1"/>
          <p:nvPr/>
        </p:nvSpPr>
        <p:spPr>
          <a:xfrm>
            <a:off x="2313559" y="1829765"/>
            <a:ext cx="523024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45" dirty="0">
                <a:solidFill>
                  <a:srgbClr val="404040"/>
                </a:solidFill>
                <a:latin typeface="Trebuchet MS"/>
                <a:cs typeface="Trebuchet MS"/>
              </a:rPr>
              <a:t>Evaluasi</a:t>
            </a:r>
            <a:r>
              <a:rPr sz="1600" b="1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55" dirty="0" err="1">
                <a:solidFill>
                  <a:srgbClr val="404040"/>
                </a:solidFill>
                <a:latin typeface="Trebuchet MS"/>
                <a:cs typeface="Trebuchet MS"/>
              </a:rPr>
              <a:t>Pelaksanaan</a:t>
            </a:r>
            <a:r>
              <a:rPr sz="1600" b="1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80" dirty="0">
                <a:solidFill>
                  <a:srgbClr val="404040"/>
                </a:solidFill>
                <a:latin typeface="Trebuchet MS"/>
                <a:cs typeface="Trebuchet MS"/>
              </a:rPr>
              <a:t>PIS-PK</a:t>
            </a:r>
            <a:r>
              <a:rPr lang="en-US" sz="1600" b="1" spc="-130" dirty="0">
                <a:solidFill>
                  <a:srgbClr val="404040"/>
                </a:solidFill>
                <a:latin typeface="Trebuchet MS"/>
                <a:cs typeface="Trebuchet MS"/>
              </a:rPr>
              <a:t> Th 2021 dan </a:t>
            </a:r>
            <a:r>
              <a:rPr lang="en-US" sz="1600" b="1" spc="-130" dirty="0" err="1">
                <a:solidFill>
                  <a:srgbClr val="404040"/>
                </a:solidFill>
                <a:latin typeface="Trebuchet MS"/>
                <a:cs typeface="Trebuchet MS"/>
              </a:rPr>
              <a:t>Triwulan</a:t>
            </a:r>
            <a:r>
              <a:rPr lang="en-US" sz="1600" b="1" spc="-130" dirty="0">
                <a:solidFill>
                  <a:srgbClr val="404040"/>
                </a:solidFill>
                <a:latin typeface="Trebuchet MS"/>
                <a:cs typeface="Trebuchet MS"/>
              </a:rPr>
              <a:t> I 2022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048614" name="object 38"/>
          <p:cNvSpPr txBox="1"/>
          <p:nvPr/>
        </p:nvSpPr>
        <p:spPr>
          <a:xfrm>
            <a:off x="2621407" y="2659126"/>
            <a:ext cx="3223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404040"/>
                </a:solidFill>
                <a:latin typeface="Trebuchet MS"/>
                <a:cs typeface="Trebuchet MS"/>
              </a:rPr>
              <a:t>Review</a:t>
            </a:r>
            <a:r>
              <a:rPr sz="1800" b="1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404040"/>
                </a:solidFill>
                <a:latin typeface="Trebuchet MS"/>
                <a:cs typeface="Trebuchet MS"/>
              </a:rPr>
              <a:t>Hambatan</a:t>
            </a:r>
            <a:r>
              <a:rPr sz="1800" b="1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404040"/>
                </a:solidFill>
                <a:latin typeface="Trebuchet MS"/>
                <a:cs typeface="Trebuchet MS"/>
              </a:rPr>
              <a:t>dan</a:t>
            </a:r>
            <a:r>
              <a:rPr sz="1800" b="1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404040"/>
                </a:solidFill>
                <a:latin typeface="Trebuchet MS"/>
                <a:cs typeface="Trebuchet MS"/>
              </a:rPr>
              <a:t>Solusi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048615" name="object 39"/>
          <p:cNvSpPr txBox="1"/>
          <p:nvPr/>
        </p:nvSpPr>
        <p:spPr>
          <a:xfrm>
            <a:off x="2621407" y="3487928"/>
            <a:ext cx="795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b="1" spc="60" dirty="0">
                <a:solidFill>
                  <a:srgbClr val="404040"/>
                </a:solidFill>
                <a:latin typeface="Trebuchet MS"/>
                <a:cs typeface="Trebuchet MS"/>
              </a:rPr>
              <a:t>ov</a:t>
            </a:r>
            <a:r>
              <a:rPr sz="1800" b="1" spc="5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b="1" spc="15" dirty="0">
                <a:solidFill>
                  <a:srgbClr val="404040"/>
                </a:solidFill>
                <a:latin typeface="Trebuchet MS"/>
                <a:cs typeface="Trebuchet MS"/>
              </a:rPr>
              <a:t>si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8" name="object 40"/>
          <p:cNvGrpSpPr/>
          <p:nvPr/>
        </p:nvGrpSpPr>
        <p:grpSpPr>
          <a:xfrm>
            <a:off x="1432560" y="4116323"/>
            <a:ext cx="6367780" cy="685800"/>
            <a:chOff x="1432560" y="4116323"/>
            <a:chExt cx="6367780" cy="685800"/>
          </a:xfrm>
        </p:grpSpPr>
        <p:sp>
          <p:nvSpPr>
            <p:cNvPr id="1048616" name="object 41"/>
            <p:cNvSpPr/>
            <p:nvPr/>
          </p:nvSpPr>
          <p:spPr>
            <a:xfrm>
              <a:off x="1911858" y="4243577"/>
              <a:ext cx="5875020" cy="520065"/>
            </a:xfrm>
            <a:custGeom>
              <a:avLst/>
              <a:gdLst/>
              <a:ahLst/>
              <a:cxnLst/>
              <a:rect l="l" t="t" r="r" b="b"/>
              <a:pathLst>
                <a:path w="5875020" h="520064">
                  <a:moveTo>
                    <a:pt x="5615178" y="0"/>
                  </a:moveTo>
                  <a:lnTo>
                    <a:pt x="0" y="0"/>
                  </a:lnTo>
                  <a:lnTo>
                    <a:pt x="0" y="519684"/>
                  </a:lnTo>
                  <a:lnTo>
                    <a:pt x="5615178" y="519684"/>
                  </a:lnTo>
                  <a:lnTo>
                    <a:pt x="5875020" y="259842"/>
                  </a:lnTo>
                  <a:lnTo>
                    <a:pt x="5615178" y="0"/>
                  </a:lnTo>
                  <a:close/>
                </a:path>
              </a:pathLst>
            </a:custGeom>
            <a:solidFill>
              <a:srgbClr val="004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17" name="object 42"/>
            <p:cNvSpPr/>
            <p:nvPr/>
          </p:nvSpPr>
          <p:spPr>
            <a:xfrm>
              <a:off x="1911858" y="4243577"/>
              <a:ext cx="5875020" cy="520065"/>
            </a:xfrm>
            <a:custGeom>
              <a:avLst/>
              <a:gdLst/>
              <a:ahLst/>
              <a:cxnLst/>
              <a:rect l="l" t="t" r="r" b="b"/>
              <a:pathLst>
                <a:path w="5875020" h="520064">
                  <a:moveTo>
                    <a:pt x="0" y="0"/>
                  </a:moveTo>
                  <a:lnTo>
                    <a:pt x="5615178" y="0"/>
                  </a:lnTo>
                  <a:lnTo>
                    <a:pt x="5875020" y="259842"/>
                  </a:lnTo>
                  <a:lnTo>
                    <a:pt x="5615178" y="519684"/>
                  </a:lnTo>
                  <a:lnTo>
                    <a:pt x="0" y="51968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6C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18" name="object 43"/>
            <p:cNvSpPr/>
            <p:nvPr/>
          </p:nvSpPr>
          <p:spPr>
            <a:xfrm>
              <a:off x="1911858" y="4199381"/>
              <a:ext cx="5724525" cy="520065"/>
            </a:xfrm>
            <a:custGeom>
              <a:avLst/>
              <a:gdLst/>
              <a:ahLst/>
              <a:cxnLst/>
              <a:rect l="l" t="t" r="r" b="b"/>
              <a:pathLst>
                <a:path w="5724525" h="520064">
                  <a:moveTo>
                    <a:pt x="5464302" y="0"/>
                  </a:moveTo>
                  <a:lnTo>
                    <a:pt x="0" y="0"/>
                  </a:lnTo>
                  <a:lnTo>
                    <a:pt x="0" y="519684"/>
                  </a:lnTo>
                  <a:lnTo>
                    <a:pt x="5464302" y="519684"/>
                  </a:lnTo>
                  <a:lnTo>
                    <a:pt x="5724144" y="259842"/>
                  </a:lnTo>
                  <a:lnTo>
                    <a:pt x="5464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19" name="object 44"/>
            <p:cNvSpPr/>
            <p:nvPr/>
          </p:nvSpPr>
          <p:spPr>
            <a:xfrm>
              <a:off x="1911858" y="4199381"/>
              <a:ext cx="5724525" cy="520065"/>
            </a:xfrm>
            <a:custGeom>
              <a:avLst/>
              <a:gdLst/>
              <a:ahLst/>
              <a:cxnLst/>
              <a:rect l="l" t="t" r="r" b="b"/>
              <a:pathLst>
                <a:path w="5724525" h="520064">
                  <a:moveTo>
                    <a:pt x="0" y="0"/>
                  </a:moveTo>
                  <a:lnTo>
                    <a:pt x="5464302" y="0"/>
                  </a:lnTo>
                  <a:lnTo>
                    <a:pt x="5724144" y="259842"/>
                  </a:lnTo>
                  <a:lnTo>
                    <a:pt x="5464302" y="519684"/>
                  </a:lnTo>
                  <a:lnTo>
                    <a:pt x="0" y="51968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6C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0" name="object 45"/>
            <p:cNvSpPr/>
            <p:nvPr/>
          </p:nvSpPr>
          <p:spPr>
            <a:xfrm>
              <a:off x="1445514" y="4129277"/>
              <a:ext cx="883919" cy="660400"/>
            </a:xfrm>
            <a:custGeom>
              <a:avLst/>
              <a:gdLst/>
              <a:ahLst/>
              <a:cxnLst/>
              <a:rect l="l" t="t" r="r" b="b"/>
              <a:pathLst>
                <a:path w="883919" h="660400">
                  <a:moveTo>
                    <a:pt x="441960" y="0"/>
                  </a:moveTo>
                  <a:lnTo>
                    <a:pt x="0" y="329946"/>
                  </a:lnTo>
                  <a:lnTo>
                    <a:pt x="441960" y="659892"/>
                  </a:lnTo>
                  <a:lnTo>
                    <a:pt x="883919" y="329946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006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1" name="object 46"/>
            <p:cNvSpPr/>
            <p:nvPr/>
          </p:nvSpPr>
          <p:spPr>
            <a:xfrm>
              <a:off x="1445514" y="4129277"/>
              <a:ext cx="883919" cy="660400"/>
            </a:xfrm>
            <a:custGeom>
              <a:avLst/>
              <a:gdLst/>
              <a:ahLst/>
              <a:cxnLst/>
              <a:rect l="l" t="t" r="r" b="b"/>
              <a:pathLst>
                <a:path w="883919" h="660400">
                  <a:moveTo>
                    <a:pt x="0" y="329946"/>
                  </a:moveTo>
                  <a:lnTo>
                    <a:pt x="441960" y="0"/>
                  </a:lnTo>
                  <a:lnTo>
                    <a:pt x="883919" y="329946"/>
                  </a:lnTo>
                  <a:lnTo>
                    <a:pt x="441960" y="659892"/>
                  </a:lnTo>
                  <a:lnTo>
                    <a:pt x="0" y="329946"/>
                  </a:lnTo>
                  <a:close/>
                </a:path>
              </a:pathLst>
            </a:custGeom>
            <a:ln w="25908">
              <a:solidFill>
                <a:srgbClr val="006C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22" name="object 47"/>
          <p:cNvSpPr txBox="1"/>
          <p:nvPr/>
        </p:nvSpPr>
        <p:spPr>
          <a:xfrm>
            <a:off x="1808733" y="430204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623" name="object 48"/>
          <p:cNvSpPr txBox="1"/>
          <p:nvPr/>
        </p:nvSpPr>
        <p:spPr>
          <a:xfrm>
            <a:off x="2621407" y="4316679"/>
            <a:ext cx="959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800" b="1" spc="3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b="1" spc="3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b="1" spc="15" dirty="0">
                <a:solidFill>
                  <a:srgbClr val="404040"/>
                </a:solidFill>
                <a:latin typeface="Trebuchet MS"/>
                <a:cs typeface="Trebuchet MS"/>
              </a:rPr>
              <a:t>ut</a:t>
            </a:r>
            <a:r>
              <a:rPr sz="1800" b="1" spc="70" dirty="0">
                <a:solidFill>
                  <a:srgbClr val="404040"/>
                </a:solidFill>
                <a:latin typeface="Trebuchet MS"/>
                <a:cs typeface="Trebuchet MS"/>
              </a:rPr>
              <a:t>up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5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grpSp>
        <p:nvGrpSpPr>
          <p:cNvPr id="117" name="object 3"/>
          <p:cNvGrpSpPr/>
          <p:nvPr/>
        </p:nvGrpSpPr>
        <p:grpSpPr>
          <a:xfrm>
            <a:off x="0" y="0"/>
            <a:ext cx="865505" cy="980440"/>
            <a:chOff x="0" y="0"/>
            <a:chExt cx="865505" cy="980440"/>
          </a:xfrm>
        </p:grpSpPr>
        <p:pic>
          <p:nvPicPr>
            <p:cNvPr id="2097256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65450" cy="979932"/>
            </a:xfrm>
            <a:prstGeom prst="rect">
              <a:avLst/>
            </a:prstGeom>
          </p:spPr>
        </p:pic>
        <p:sp>
          <p:nvSpPr>
            <p:cNvPr id="1048869" name="object 5"/>
            <p:cNvSpPr/>
            <p:nvPr/>
          </p:nvSpPr>
          <p:spPr>
            <a:xfrm>
              <a:off x="100584" y="0"/>
              <a:ext cx="0" cy="660400"/>
            </a:xfrm>
            <a:custGeom>
              <a:avLst/>
              <a:gdLst/>
              <a:ahLst/>
              <a:cxnLst/>
              <a:rect l="l" t="t" r="r" b="b"/>
              <a:pathLst>
                <a:path h="660400">
                  <a:moveTo>
                    <a:pt x="0" y="0"/>
                  </a:moveTo>
                  <a:lnTo>
                    <a:pt x="1" y="660146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70" name="object 6"/>
          <p:cNvSpPr txBox="1">
            <a:spLocks noGrp="1"/>
          </p:cNvSpPr>
          <p:nvPr>
            <p:ph type="title"/>
          </p:nvPr>
        </p:nvSpPr>
        <p:spPr>
          <a:xfrm>
            <a:off x="2633598" y="68071"/>
            <a:ext cx="1680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0" dirty="0">
                <a:solidFill>
                  <a:srgbClr val="313366"/>
                </a:solidFill>
                <a:latin typeface="Verdana"/>
                <a:cs typeface="Verdana"/>
              </a:rPr>
              <a:t>1.</a:t>
            </a:r>
            <a:r>
              <a:rPr sz="1800" spc="-9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313366"/>
                </a:solidFill>
                <a:latin typeface="Verdana"/>
                <a:cs typeface="Verdana"/>
              </a:rPr>
              <a:t>P</a:t>
            </a:r>
            <a:r>
              <a:rPr sz="1800" spc="-95" dirty="0">
                <a:solidFill>
                  <a:srgbClr val="313366"/>
                </a:solidFill>
                <a:latin typeface="Verdana"/>
                <a:cs typeface="Verdana"/>
              </a:rPr>
              <a:t>ERSIAP</a:t>
            </a:r>
            <a:r>
              <a:rPr sz="1800" spc="-30" dirty="0">
                <a:solidFill>
                  <a:srgbClr val="313366"/>
                </a:solidFill>
                <a:latin typeface="Verdana"/>
                <a:cs typeface="Verdana"/>
              </a:rPr>
              <a:t>AN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48871" name="object 7"/>
          <p:cNvSpPr txBox="1"/>
          <p:nvPr/>
        </p:nvSpPr>
        <p:spPr>
          <a:xfrm>
            <a:off x="439673" y="508254"/>
            <a:ext cx="1468120" cy="370205"/>
          </a:xfrm>
          <a:prstGeom prst="rect">
            <a:avLst/>
          </a:prstGeom>
          <a:solidFill>
            <a:srgbClr val="313366"/>
          </a:solidFill>
          <a:ln w="25908">
            <a:solidFill>
              <a:srgbClr val="212248"/>
            </a:solidFill>
          </a:ln>
        </p:spPr>
        <p:txBody>
          <a:bodyPr vert="horz" wrap="square" lIns="0" tIns="141605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111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Geografis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48872" name="object 8"/>
          <p:cNvSpPr txBox="1"/>
          <p:nvPr/>
        </p:nvSpPr>
        <p:spPr>
          <a:xfrm>
            <a:off x="2151126" y="400050"/>
            <a:ext cx="3088005" cy="530225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63525" indent="-17272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Char char="•"/>
              <a:tabLst>
                <a:tab pos="262890" algn="l"/>
                <a:tab pos="263525" algn="l"/>
              </a:tabLst>
            </a:pP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Kendala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 transportasi</a:t>
            </a:r>
            <a:r>
              <a:rPr sz="10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dan </a:t>
            </a:r>
            <a:r>
              <a:rPr sz="1000" spc="-5" dirty="0" err="1">
                <a:solidFill>
                  <a:srgbClr val="585858"/>
                </a:solidFill>
                <a:latin typeface="Arial MT"/>
                <a:cs typeface="Arial MT"/>
              </a:rPr>
              <a:t>cuaca</a:t>
            </a:r>
            <a:endParaRPr sz="1000" dirty="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  <a:tab pos="263525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Letak</a:t>
            </a:r>
            <a:r>
              <a:rPr sz="10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geografis</a:t>
            </a:r>
            <a:r>
              <a:rPr sz="10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Arial MT"/>
                <a:cs typeface="Arial MT"/>
              </a:rPr>
              <a:t>wilayah</a:t>
            </a:r>
            <a:endParaRPr sz="1000" dirty="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  <a:tab pos="263525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Masa</a:t>
            </a:r>
            <a:r>
              <a:rPr sz="10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pandemik</a:t>
            </a:r>
            <a:r>
              <a:rPr sz="10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covid-19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1048873" name="object 9"/>
          <p:cNvSpPr txBox="1"/>
          <p:nvPr/>
        </p:nvSpPr>
        <p:spPr>
          <a:xfrm>
            <a:off x="5726429" y="217170"/>
            <a:ext cx="3088005" cy="910506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3525" indent="-172720">
              <a:lnSpc>
                <a:spcPts val="1115"/>
              </a:lnSpc>
              <a:buClr>
                <a:srgbClr val="000000"/>
              </a:buClr>
              <a:buChar char="•"/>
              <a:tabLst>
                <a:tab pos="262890" algn="l"/>
                <a:tab pos="263525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Merencanakan</a:t>
            </a:r>
            <a:r>
              <a:rPr sz="10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kegiatan</a:t>
            </a:r>
            <a:r>
              <a:rPr sz="10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PISPK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menyesuaikan</a:t>
            </a:r>
            <a:endParaRPr sz="1000" dirty="0">
              <a:latin typeface="Arial MT"/>
              <a:cs typeface="Arial MT"/>
            </a:endParaRPr>
          </a:p>
          <a:p>
            <a:pPr marL="263525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dengan</a:t>
            </a:r>
            <a:r>
              <a:rPr sz="10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kondisi</a:t>
            </a:r>
            <a:r>
              <a:rPr sz="10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lapangan</a:t>
            </a:r>
            <a:endParaRPr sz="1000" dirty="0">
              <a:latin typeface="Arial MT"/>
              <a:cs typeface="Arial MT"/>
            </a:endParaRPr>
          </a:p>
          <a:p>
            <a:pPr marL="263525" marR="845819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  <a:tab pos="263525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Pembentukan</a:t>
            </a:r>
            <a:r>
              <a:rPr sz="1000" spc="-5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kader</a:t>
            </a:r>
            <a:r>
              <a:rPr sz="10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pis</a:t>
            </a:r>
            <a:r>
              <a:rPr sz="10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pk</a:t>
            </a:r>
            <a:r>
              <a:rPr sz="10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sebagai </a:t>
            </a:r>
            <a:r>
              <a:rPr sz="1000" spc="-2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perpanjangan</a:t>
            </a:r>
            <a:r>
              <a:rPr sz="10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tangan</a:t>
            </a:r>
            <a:r>
              <a:rPr sz="10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puskesmas</a:t>
            </a:r>
            <a:endParaRPr sz="1000" dirty="0">
              <a:latin typeface="Arial MT"/>
              <a:cs typeface="Arial MT"/>
            </a:endParaRPr>
          </a:p>
          <a:p>
            <a:pPr marL="263525" marR="8636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  <a:tab pos="263525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Melaksanakan</a:t>
            </a:r>
            <a:r>
              <a:rPr sz="10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PISPK</a:t>
            </a:r>
            <a:r>
              <a:rPr sz="10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sesuai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juknis 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PISPK</a:t>
            </a:r>
            <a:r>
              <a:rPr sz="10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masa </a:t>
            </a:r>
            <a:r>
              <a:rPr sz="1000" spc="-26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pandemi</a:t>
            </a:r>
            <a:endParaRPr sz="1000" dirty="0">
              <a:latin typeface="Arial MT"/>
              <a:cs typeface="Arial MT"/>
            </a:endParaRPr>
          </a:p>
        </p:txBody>
      </p:sp>
      <p:grpSp>
        <p:nvGrpSpPr>
          <p:cNvPr id="118" name="object 10"/>
          <p:cNvGrpSpPr/>
          <p:nvPr/>
        </p:nvGrpSpPr>
        <p:grpSpPr>
          <a:xfrm>
            <a:off x="5379720" y="548640"/>
            <a:ext cx="307975" cy="253365"/>
            <a:chOff x="5379720" y="548640"/>
            <a:chExt cx="307975" cy="253365"/>
          </a:xfrm>
        </p:grpSpPr>
        <p:sp>
          <p:nvSpPr>
            <p:cNvPr id="1048874" name="object 11"/>
            <p:cNvSpPr/>
            <p:nvPr/>
          </p:nvSpPr>
          <p:spPr>
            <a:xfrm>
              <a:off x="5392674" y="561594"/>
              <a:ext cx="281940" cy="227329"/>
            </a:xfrm>
            <a:custGeom>
              <a:avLst/>
              <a:gdLst/>
              <a:ahLst/>
              <a:cxnLst/>
              <a:rect l="l" t="t" r="r" b="b"/>
              <a:pathLst>
                <a:path w="281939" h="227329">
                  <a:moveTo>
                    <a:pt x="168401" y="0"/>
                  </a:moveTo>
                  <a:lnTo>
                    <a:pt x="168401" y="56768"/>
                  </a:lnTo>
                  <a:lnTo>
                    <a:pt x="0" y="56768"/>
                  </a:lnTo>
                  <a:lnTo>
                    <a:pt x="0" y="170306"/>
                  </a:lnTo>
                  <a:lnTo>
                    <a:pt x="168401" y="170306"/>
                  </a:lnTo>
                  <a:lnTo>
                    <a:pt x="168401" y="227075"/>
                  </a:lnTo>
                  <a:lnTo>
                    <a:pt x="281939" y="113537"/>
                  </a:lnTo>
                  <a:lnTo>
                    <a:pt x="168401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75" name="object 12"/>
            <p:cNvSpPr/>
            <p:nvPr/>
          </p:nvSpPr>
          <p:spPr>
            <a:xfrm>
              <a:off x="5392674" y="561594"/>
              <a:ext cx="281940" cy="227329"/>
            </a:xfrm>
            <a:custGeom>
              <a:avLst/>
              <a:gdLst/>
              <a:ahLst/>
              <a:cxnLst/>
              <a:rect l="l" t="t" r="r" b="b"/>
              <a:pathLst>
                <a:path w="281939" h="227329">
                  <a:moveTo>
                    <a:pt x="0" y="56768"/>
                  </a:moveTo>
                  <a:lnTo>
                    <a:pt x="168401" y="56768"/>
                  </a:lnTo>
                  <a:lnTo>
                    <a:pt x="168401" y="0"/>
                  </a:lnTo>
                  <a:lnTo>
                    <a:pt x="281939" y="113537"/>
                  </a:lnTo>
                  <a:lnTo>
                    <a:pt x="168401" y="227075"/>
                  </a:lnTo>
                  <a:lnTo>
                    <a:pt x="168401" y="170306"/>
                  </a:lnTo>
                  <a:lnTo>
                    <a:pt x="0" y="170306"/>
                  </a:lnTo>
                  <a:lnTo>
                    <a:pt x="0" y="56768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76" name="object 13"/>
          <p:cNvSpPr txBox="1"/>
          <p:nvPr/>
        </p:nvSpPr>
        <p:spPr>
          <a:xfrm>
            <a:off x="450341" y="1358646"/>
            <a:ext cx="1468120" cy="369571"/>
          </a:xfrm>
          <a:prstGeom prst="rect">
            <a:avLst/>
          </a:prstGeom>
          <a:solidFill>
            <a:srgbClr val="313366"/>
          </a:solidFill>
          <a:ln w="25908">
            <a:solidFill>
              <a:srgbClr val="212248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11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Prasarana</a:t>
            </a:r>
            <a:r>
              <a:rPr sz="1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alat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48877" name="object 14"/>
          <p:cNvSpPr txBox="1"/>
          <p:nvPr/>
        </p:nvSpPr>
        <p:spPr>
          <a:xfrm>
            <a:off x="2172461" y="1329689"/>
            <a:ext cx="3088005" cy="351790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262890" indent="-172720">
              <a:lnSpc>
                <a:spcPct val="100000"/>
              </a:lnSpc>
              <a:spcBef>
                <a:spcPts val="170"/>
              </a:spcBef>
              <a:buClr>
                <a:srgbClr val="000000"/>
              </a:buClr>
              <a:buChar char="•"/>
              <a:tabLst>
                <a:tab pos="262255" algn="l"/>
                <a:tab pos="262890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Tidak</a:t>
            </a:r>
            <a:r>
              <a:rPr sz="10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ada</a:t>
            </a:r>
            <a:r>
              <a:rPr sz="10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instrument</a:t>
            </a:r>
            <a:r>
              <a:rPr sz="10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awal</a:t>
            </a:r>
            <a:endParaRPr sz="100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255" algn="l"/>
                <a:tab pos="262890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Jaringan</a:t>
            </a:r>
            <a:r>
              <a:rPr sz="10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internet</a:t>
            </a:r>
            <a:r>
              <a:rPr sz="10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tidak</a:t>
            </a:r>
            <a:r>
              <a:rPr sz="10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bagus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48878" name="object 15"/>
          <p:cNvSpPr/>
          <p:nvPr/>
        </p:nvSpPr>
        <p:spPr>
          <a:xfrm>
            <a:off x="5685282" y="1358646"/>
            <a:ext cx="3088005" cy="508000"/>
          </a:xfrm>
          <a:custGeom>
            <a:avLst/>
            <a:gdLst/>
            <a:ahLst/>
            <a:cxnLst/>
            <a:rect l="l" t="t" r="r" b="b"/>
            <a:pathLst>
              <a:path w="3088004" h="508000">
                <a:moveTo>
                  <a:pt x="0" y="507491"/>
                </a:moveTo>
                <a:lnTo>
                  <a:pt x="3087623" y="507491"/>
                </a:lnTo>
                <a:lnTo>
                  <a:pt x="3087623" y="0"/>
                </a:lnTo>
                <a:lnTo>
                  <a:pt x="0" y="0"/>
                </a:lnTo>
                <a:lnTo>
                  <a:pt x="0" y="507491"/>
                </a:lnTo>
                <a:close/>
              </a:path>
            </a:pathLst>
          </a:custGeom>
          <a:ln w="25908">
            <a:solidFill>
              <a:srgbClr val="009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79" name="object 16"/>
          <p:cNvSpPr txBox="1"/>
          <p:nvPr/>
        </p:nvSpPr>
        <p:spPr>
          <a:xfrm>
            <a:off x="5698235" y="1367790"/>
            <a:ext cx="3061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0190" indent="-17272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249554" algn="l"/>
                <a:tab pos="250190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Pengadaan</a:t>
            </a:r>
            <a:r>
              <a:rPr sz="10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instrument</a:t>
            </a:r>
            <a:endParaRPr sz="1000">
              <a:latin typeface="Arial MT"/>
              <a:cs typeface="Arial MT"/>
            </a:endParaRPr>
          </a:p>
          <a:p>
            <a:pPr marL="2501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49554" algn="l"/>
                <a:tab pos="250190" algn="l"/>
              </a:tabLst>
            </a:pP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Menggunakan</a:t>
            </a:r>
            <a:r>
              <a:rPr sz="10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hot</a:t>
            </a:r>
            <a:r>
              <a:rPr sz="10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spot 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pribadi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19" name="object 17"/>
          <p:cNvGrpSpPr/>
          <p:nvPr/>
        </p:nvGrpSpPr>
        <p:grpSpPr>
          <a:xfrm>
            <a:off x="5315711" y="1479803"/>
            <a:ext cx="307975" cy="251460"/>
            <a:chOff x="5315711" y="1479803"/>
            <a:chExt cx="307975" cy="251460"/>
          </a:xfrm>
        </p:grpSpPr>
        <p:sp>
          <p:nvSpPr>
            <p:cNvPr id="1048880" name="object 18"/>
            <p:cNvSpPr/>
            <p:nvPr/>
          </p:nvSpPr>
          <p:spPr>
            <a:xfrm>
              <a:off x="5328665" y="1492757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60">
                  <a:moveTo>
                    <a:pt x="169163" y="0"/>
                  </a:moveTo>
                  <a:lnTo>
                    <a:pt x="169163" y="56387"/>
                  </a:lnTo>
                  <a:lnTo>
                    <a:pt x="0" y="56387"/>
                  </a:lnTo>
                  <a:lnTo>
                    <a:pt x="0" y="169163"/>
                  </a:lnTo>
                  <a:lnTo>
                    <a:pt x="169163" y="169163"/>
                  </a:lnTo>
                  <a:lnTo>
                    <a:pt x="169163" y="225551"/>
                  </a:lnTo>
                  <a:lnTo>
                    <a:pt x="281939" y="112775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81" name="object 19"/>
            <p:cNvSpPr/>
            <p:nvPr/>
          </p:nvSpPr>
          <p:spPr>
            <a:xfrm>
              <a:off x="5328665" y="1492757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60">
                  <a:moveTo>
                    <a:pt x="0" y="56387"/>
                  </a:moveTo>
                  <a:lnTo>
                    <a:pt x="169163" y="56387"/>
                  </a:lnTo>
                  <a:lnTo>
                    <a:pt x="169163" y="0"/>
                  </a:lnTo>
                  <a:lnTo>
                    <a:pt x="281939" y="112775"/>
                  </a:lnTo>
                  <a:lnTo>
                    <a:pt x="169163" y="225551"/>
                  </a:lnTo>
                  <a:lnTo>
                    <a:pt x="169163" y="169163"/>
                  </a:lnTo>
                  <a:lnTo>
                    <a:pt x="0" y="169163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82" name="object 20"/>
          <p:cNvSpPr txBox="1"/>
          <p:nvPr/>
        </p:nvSpPr>
        <p:spPr>
          <a:xfrm>
            <a:off x="439673" y="2157222"/>
            <a:ext cx="1468120" cy="370205"/>
          </a:xfrm>
          <a:prstGeom prst="rect">
            <a:avLst/>
          </a:prstGeom>
          <a:solidFill>
            <a:srgbClr val="313366"/>
          </a:solidFill>
          <a:ln w="25908">
            <a:solidFill>
              <a:srgbClr val="212248"/>
            </a:solidFill>
          </a:ln>
        </p:spPr>
        <p:txBody>
          <a:bodyPr vert="horz" wrap="square" lIns="0" tIns="14160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1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SDM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48883" name="object 21"/>
          <p:cNvSpPr txBox="1"/>
          <p:nvPr/>
        </p:nvSpPr>
        <p:spPr>
          <a:xfrm>
            <a:off x="2172461" y="1898142"/>
            <a:ext cx="3088005" cy="910506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2890" indent="-172720">
              <a:lnSpc>
                <a:spcPts val="1125"/>
              </a:lnSpc>
              <a:buClr>
                <a:srgbClr val="000000"/>
              </a:buClr>
              <a:buChar char="•"/>
              <a:tabLst>
                <a:tab pos="262255" algn="l"/>
                <a:tab pos="262890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Mutasi</a:t>
            </a:r>
            <a:r>
              <a:rPr sz="10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petugas</a:t>
            </a:r>
            <a:endParaRPr sz="1000" dirty="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255" algn="l"/>
                <a:tab pos="262890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Pekerjaan</a:t>
            </a:r>
            <a:r>
              <a:rPr sz="10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Arial MT"/>
                <a:cs typeface="Arial MT"/>
              </a:rPr>
              <a:t>yang</a:t>
            </a:r>
            <a:r>
              <a:rPr sz="10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tumpang</a:t>
            </a:r>
            <a:r>
              <a:rPr sz="10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tindih</a:t>
            </a:r>
            <a:endParaRPr sz="1000" dirty="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255" algn="l"/>
                <a:tab pos="262890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Honor</a:t>
            </a:r>
            <a:r>
              <a:rPr sz="10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Arial MT"/>
                <a:cs typeface="Arial MT"/>
              </a:rPr>
              <a:t>yang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 tidak</a:t>
            </a:r>
            <a:r>
              <a:rPr sz="10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ada</a:t>
            </a:r>
            <a:endParaRPr sz="1000" dirty="0">
              <a:latin typeface="Arial MT"/>
              <a:cs typeface="Arial MT"/>
            </a:endParaRPr>
          </a:p>
          <a:p>
            <a:pPr marL="262255" marR="38481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255" algn="l"/>
                <a:tab pos="262890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Masih ada anggota keluarga </a:t>
            </a:r>
            <a:r>
              <a:rPr sz="1000" spc="-15" dirty="0">
                <a:solidFill>
                  <a:srgbClr val="585858"/>
                </a:solidFill>
                <a:latin typeface="Arial MT"/>
                <a:cs typeface="Arial MT"/>
              </a:rPr>
              <a:t>yang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data </a:t>
            </a:r>
            <a:r>
              <a:rPr sz="10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kunjungannya</a:t>
            </a:r>
            <a:r>
              <a:rPr sz="10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belum</a:t>
            </a:r>
            <a:r>
              <a:rPr sz="10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mencapai</a:t>
            </a:r>
            <a:r>
              <a:rPr sz="10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12</a:t>
            </a:r>
            <a:r>
              <a:rPr sz="10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indikator</a:t>
            </a:r>
            <a:endParaRPr sz="1000" dirty="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255" algn="l"/>
                <a:tab pos="262890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Masih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ada</a:t>
            </a:r>
            <a:r>
              <a:rPr sz="10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Arial MT"/>
                <a:cs typeface="Arial MT"/>
              </a:rPr>
              <a:t>yang</a:t>
            </a:r>
            <a:r>
              <a:rPr sz="10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belum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terdata.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1048884" name="object 22"/>
          <p:cNvSpPr/>
          <p:nvPr/>
        </p:nvSpPr>
        <p:spPr>
          <a:xfrm>
            <a:off x="5685282" y="1910333"/>
            <a:ext cx="3221990" cy="1056640"/>
          </a:xfrm>
          <a:custGeom>
            <a:avLst/>
            <a:gdLst/>
            <a:ahLst/>
            <a:cxnLst/>
            <a:rect l="l" t="t" r="r" b="b"/>
            <a:pathLst>
              <a:path w="3221990" h="1056639">
                <a:moveTo>
                  <a:pt x="0" y="1056132"/>
                </a:moveTo>
                <a:lnTo>
                  <a:pt x="3221736" y="1056132"/>
                </a:lnTo>
                <a:lnTo>
                  <a:pt x="3221736" y="0"/>
                </a:lnTo>
                <a:lnTo>
                  <a:pt x="0" y="0"/>
                </a:lnTo>
                <a:lnTo>
                  <a:pt x="0" y="1056132"/>
                </a:lnTo>
                <a:close/>
              </a:path>
            </a:pathLst>
          </a:custGeom>
          <a:ln w="25907">
            <a:solidFill>
              <a:srgbClr val="009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85" name="object 23"/>
          <p:cNvSpPr txBox="1"/>
          <p:nvPr/>
        </p:nvSpPr>
        <p:spPr>
          <a:xfrm>
            <a:off x="5763514" y="1965705"/>
            <a:ext cx="2821305" cy="83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  <a:tab pos="185420" algn="l"/>
              </a:tabLst>
            </a:pPr>
            <a:r>
              <a:rPr sz="1000" spc="-10" dirty="0">
                <a:latin typeface="Arial MT"/>
                <a:cs typeface="Arial MT"/>
              </a:rPr>
              <a:t>Pelatihan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ulang, OJT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ke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Puskesmas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lain</a:t>
            </a:r>
            <a:endParaRPr sz="1000">
              <a:latin typeface="Arial MT"/>
              <a:cs typeface="Arial MT"/>
            </a:endParaRPr>
          </a:p>
          <a:p>
            <a:pPr marL="184785" marR="5080" indent="-172720">
              <a:lnSpc>
                <a:spcPct val="100000"/>
              </a:lnSpc>
              <a:buChar char="•"/>
              <a:tabLst>
                <a:tab pos="184785" algn="l"/>
                <a:tab pos="185420" algn="l"/>
              </a:tabLst>
            </a:pPr>
            <a:r>
              <a:rPr sz="1000" spc="-10" dirty="0">
                <a:latin typeface="Arial MT"/>
                <a:cs typeface="Arial MT"/>
              </a:rPr>
              <a:t>Menyesuaikan </a:t>
            </a:r>
            <a:r>
              <a:rPr sz="1000" spc="-5" dirty="0">
                <a:latin typeface="Arial MT"/>
                <a:cs typeface="Arial MT"/>
              </a:rPr>
              <a:t>jadual turun, </a:t>
            </a:r>
            <a:r>
              <a:rPr sz="1000" dirty="0">
                <a:latin typeface="Arial MT"/>
                <a:cs typeface="Arial MT"/>
              </a:rPr>
              <a:t>melakukan </a:t>
            </a:r>
            <a:r>
              <a:rPr sz="1000" spc="-5" dirty="0">
                <a:latin typeface="Arial MT"/>
                <a:cs typeface="Arial MT"/>
              </a:rPr>
              <a:t>analisa </a:t>
            </a:r>
            <a:r>
              <a:rPr sz="1000" spc="-27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beban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kerja</a:t>
            </a:r>
            <a:endParaRPr sz="10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4785" algn="l"/>
                <a:tab pos="185420" algn="l"/>
              </a:tabLst>
            </a:pPr>
            <a:r>
              <a:rPr sz="1000" spc="-5" dirty="0">
                <a:latin typeface="Arial MT"/>
                <a:cs typeface="Arial MT"/>
              </a:rPr>
              <a:t>Kolaborasi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dengan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program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perkesmas</a:t>
            </a:r>
            <a:endParaRPr sz="10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4785" algn="l"/>
                <a:tab pos="185420" algn="l"/>
              </a:tabLst>
            </a:pPr>
            <a:r>
              <a:rPr sz="1000" spc="-5" dirty="0">
                <a:latin typeface="Arial MT"/>
                <a:cs typeface="Arial MT"/>
              </a:rPr>
              <a:t>Melakukan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intervensi </a:t>
            </a:r>
            <a:r>
              <a:rPr sz="1000" spc="-10" dirty="0">
                <a:latin typeface="Arial MT"/>
                <a:cs typeface="Arial MT"/>
              </a:rPr>
              <a:t>ulang</a:t>
            </a:r>
            <a:endParaRPr sz="10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4785" algn="l"/>
                <a:tab pos="185420" algn="l"/>
              </a:tabLst>
            </a:pPr>
            <a:r>
              <a:rPr sz="1000" spc="-10" dirty="0">
                <a:latin typeface="Arial MT"/>
                <a:cs typeface="Arial MT"/>
              </a:rPr>
              <a:t>Penjadwalan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kunjungan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keluarga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20" name="object 24"/>
          <p:cNvGrpSpPr/>
          <p:nvPr/>
        </p:nvGrpSpPr>
        <p:grpSpPr>
          <a:xfrm>
            <a:off x="5332476" y="2243327"/>
            <a:ext cx="309880" cy="251460"/>
            <a:chOff x="5332476" y="2243327"/>
            <a:chExt cx="309880" cy="251460"/>
          </a:xfrm>
        </p:grpSpPr>
        <p:sp>
          <p:nvSpPr>
            <p:cNvPr id="1048886" name="object 25"/>
            <p:cNvSpPr/>
            <p:nvPr/>
          </p:nvSpPr>
          <p:spPr>
            <a:xfrm>
              <a:off x="5345430" y="2256281"/>
              <a:ext cx="283845" cy="226060"/>
            </a:xfrm>
            <a:custGeom>
              <a:avLst/>
              <a:gdLst/>
              <a:ahLst/>
              <a:cxnLst/>
              <a:rect l="l" t="t" r="r" b="b"/>
              <a:pathLst>
                <a:path w="283845" h="226060">
                  <a:moveTo>
                    <a:pt x="170687" y="0"/>
                  </a:moveTo>
                  <a:lnTo>
                    <a:pt x="170687" y="56387"/>
                  </a:lnTo>
                  <a:lnTo>
                    <a:pt x="0" y="56387"/>
                  </a:lnTo>
                  <a:lnTo>
                    <a:pt x="0" y="169163"/>
                  </a:lnTo>
                  <a:lnTo>
                    <a:pt x="170687" y="169163"/>
                  </a:lnTo>
                  <a:lnTo>
                    <a:pt x="170687" y="225551"/>
                  </a:lnTo>
                  <a:lnTo>
                    <a:pt x="283464" y="112775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87" name="object 26"/>
            <p:cNvSpPr/>
            <p:nvPr/>
          </p:nvSpPr>
          <p:spPr>
            <a:xfrm>
              <a:off x="5345430" y="2256281"/>
              <a:ext cx="283845" cy="226060"/>
            </a:xfrm>
            <a:custGeom>
              <a:avLst/>
              <a:gdLst/>
              <a:ahLst/>
              <a:cxnLst/>
              <a:rect l="l" t="t" r="r" b="b"/>
              <a:pathLst>
                <a:path w="283845" h="226060">
                  <a:moveTo>
                    <a:pt x="0" y="56387"/>
                  </a:moveTo>
                  <a:lnTo>
                    <a:pt x="170687" y="56387"/>
                  </a:lnTo>
                  <a:lnTo>
                    <a:pt x="170687" y="0"/>
                  </a:lnTo>
                  <a:lnTo>
                    <a:pt x="283464" y="112775"/>
                  </a:lnTo>
                  <a:lnTo>
                    <a:pt x="170687" y="225551"/>
                  </a:lnTo>
                  <a:lnTo>
                    <a:pt x="170687" y="169163"/>
                  </a:lnTo>
                  <a:lnTo>
                    <a:pt x="0" y="169163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88" name="object 27"/>
          <p:cNvSpPr txBox="1"/>
          <p:nvPr/>
        </p:nvSpPr>
        <p:spPr>
          <a:xfrm>
            <a:off x="186944" y="3080766"/>
            <a:ext cx="626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solidFill>
                  <a:srgbClr val="313366"/>
                </a:solidFill>
                <a:latin typeface="Verdana"/>
                <a:cs typeface="Verdana"/>
              </a:rPr>
              <a:t>2.</a:t>
            </a:r>
            <a:r>
              <a:rPr sz="1800" b="1" spc="-9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b="1" spc="-45" dirty="0">
                <a:solidFill>
                  <a:srgbClr val="313366"/>
                </a:solidFill>
                <a:latin typeface="Verdana"/>
                <a:cs typeface="Verdana"/>
              </a:rPr>
              <a:t>KUNJUNGAN</a:t>
            </a:r>
            <a:r>
              <a:rPr sz="1800" b="1" spc="-12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b="1" spc="-35" dirty="0">
                <a:solidFill>
                  <a:srgbClr val="313366"/>
                </a:solidFill>
                <a:latin typeface="Verdana"/>
                <a:cs typeface="Verdana"/>
              </a:rPr>
              <a:t>KELUARGA</a:t>
            </a:r>
            <a:r>
              <a:rPr sz="1800" b="1" spc="-11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b="1" spc="-25" dirty="0">
                <a:solidFill>
                  <a:srgbClr val="313366"/>
                </a:solidFill>
                <a:latin typeface="Verdana"/>
                <a:cs typeface="Verdana"/>
              </a:rPr>
              <a:t>DAN</a:t>
            </a:r>
            <a:r>
              <a:rPr sz="1800" b="1" spc="-9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b="1" spc="-125" dirty="0">
                <a:solidFill>
                  <a:srgbClr val="313366"/>
                </a:solidFill>
                <a:latin typeface="Verdana"/>
                <a:cs typeface="Verdana"/>
              </a:rPr>
              <a:t>INTERVENSI</a:t>
            </a:r>
            <a:r>
              <a:rPr sz="1800" b="1" spc="-8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b="1" spc="20" dirty="0">
                <a:solidFill>
                  <a:srgbClr val="313366"/>
                </a:solidFill>
                <a:latin typeface="Verdana"/>
                <a:cs typeface="Verdana"/>
              </a:rPr>
              <a:t>AWAL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48889" name="object 28"/>
          <p:cNvSpPr txBox="1"/>
          <p:nvPr/>
        </p:nvSpPr>
        <p:spPr>
          <a:xfrm>
            <a:off x="108965" y="3528821"/>
            <a:ext cx="1234440" cy="370840"/>
          </a:xfrm>
          <a:prstGeom prst="rect">
            <a:avLst/>
          </a:prstGeom>
          <a:solidFill>
            <a:srgbClr val="313366"/>
          </a:solidFill>
          <a:ln w="25907">
            <a:solidFill>
              <a:srgbClr val="212248"/>
            </a:solidFill>
          </a:ln>
        </p:spPr>
        <p:txBody>
          <a:bodyPr vert="horz" wrap="square" lIns="0" tIns="14224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12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Pelaksanaan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48890" name="object 29"/>
          <p:cNvSpPr txBox="1"/>
          <p:nvPr/>
        </p:nvSpPr>
        <p:spPr>
          <a:xfrm>
            <a:off x="1600200" y="3452403"/>
            <a:ext cx="3380173" cy="1527341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262255" marR="17018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255" algn="l"/>
                <a:tab pos="262890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Keluarga </a:t>
            </a:r>
            <a:r>
              <a:rPr sz="1000" spc="-15" dirty="0">
                <a:solidFill>
                  <a:srgbClr val="585858"/>
                </a:solidFill>
                <a:latin typeface="Arial MT"/>
                <a:cs typeface="Arial MT"/>
              </a:rPr>
              <a:t>yang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dikunjungi tidak berada di </a:t>
            </a:r>
            <a:r>
              <a:rPr sz="1000" dirty="0">
                <a:solidFill>
                  <a:srgbClr val="585858"/>
                </a:solidFill>
                <a:latin typeface="Arial MT"/>
                <a:cs typeface="Arial MT"/>
              </a:rPr>
              <a:t>rumah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saat </a:t>
            </a:r>
            <a:r>
              <a:rPr sz="1000" spc="-26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pendataan</a:t>
            </a:r>
            <a:endParaRPr sz="1000" dirty="0">
              <a:latin typeface="Arial MT"/>
              <a:cs typeface="Arial MT"/>
            </a:endParaRPr>
          </a:p>
          <a:p>
            <a:pPr marL="26225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255" algn="l"/>
                <a:tab pos="262890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Tidak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sesuai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85858"/>
                </a:solidFill>
                <a:latin typeface="Arial MT"/>
                <a:cs typeface="Arial MT"/>
              </a:rPr>
              <a:t>jumlah</a:t>
            </a:r>
            <a:r>
              <a:rPr sz="10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KK</a:t>
            </a:r>
            <a:r>
              <a:rPr sz="10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real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dengan</a:t>
            </a:r>
            <a:r>
              <a:rPr sz="1000" spc="-15" dirty="0">
                <a:solidFill>
                  <a:srgbClr val="585858"/>
                </a:solidFill>
                <a:latin typeface="Arial MT"/>
                <a:cs typeface="Arial MT"/>
              </a:rPr>
              <a:t> yang</a:t>
            </a:r>
            <a:r>
              <a:rPr sz="10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tercatat,.</a:t>
            </a:r>
            <a:endParaRPr sz="1000" dirty="0">
              <a:latin typeface="Arial MT"/>
              <a:cs typeface="Arial MT"/>
            </a:endParaRPr>
          </a:p>
          <a:p>
            <a:pPr marL="26225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255" algn="l"/>
                <a:tab pos="262890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jaringan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internet di</a:t>
            </a:r>
            <a:r>
              <a:rPr sz="1000" spc="-15" dirty="0">
                <a:solidFill>
                  <a:srgbClr val="585858"/>
                </a:solidFill>
                <a:latin typeface="Arial MT"/>
                <a:cs typeface="Arial MT"/>
              </a:rPr>
              <a:t> wilayah</a:t>
            </a:r>
            <a:r>
              <a:rPr sz="1000" spc="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85858"/>
                </a:solidFill>
                <a:latin typeface="Arial MT"/>
                <a:cs typeface="Arial MT"/>
              </a:rPr>
              <a:t>kerja</a:t>
            </a:r>
            <a:r>
              <a:rPr sz="10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kurang</a:t>
            </a:r>
            <a:r>
              <a:rPr sz="10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85858"/>
                </a:solidFill>
                <a:latin typeface="Arial MT"/>
                <a:cs typeface="Arial MT"/>
              </a:rPr>
              <a:t>memadai</a:t>
            </a:r>
            <a:endParaRPr sz="1000" dirty="0">
              <a:latin typeface="Arial MT"/>
              <a:cs typeface="Arial MT"/>
            </a:endParaRPr>
          </a:p>
          <a:p>
            <a:pPr marL="26225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255" algn="l"/>
                <a:tab pos="262890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BPJS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dan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 KK </a:t>
            </a:r>
            <a:r>
              <a:rPr sz="1000" spc="-20" dirty="0">
                <a:solidFill>
                  <a:srgbClr val="585858"/>
                </a:solidFill>
                <a:latin typeface="Arial MT"/>
                <a:cs typeface="Arial MT"/>
              </a:rPr>
              <a:t>yg</a:t>
            </a:r>
            <a:r>
              <a:rPr sz="10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tidak 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valid</a:t>
            </a:r>
            <a:r>
              <a:rPr sz="10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atau</a:t>
            </a:r>
            <a:r>
              <a:rPr sz="10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tidak lengkap</a:t>
            </a:r>
            <a:endParaRPr sz="1000" dirty="0">
              <a:latin typeface="Arial MT"/>
              <a:cs typeface="Arial MT"/>
            </a:endParaRPr>
          </a:p>
          <a:p>
            <a:pPr marL="262255" marR="2374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255" algn="l"/>
                <a:tab pos="262890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tidak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 adanya</a:t>
            </a:r>
            <a:r>
              <a:rPr sz="10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dukungan</a:t>
            </a:r>
            <a:r>
              <a:rPr sz="10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dari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pemegang</a:t>
            </a:r>
            <a:r>
              <a:rPr sz="10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85858"/>
                </a:solidFill>
                <a:latin typeface="Arial MT"/>
                <a:cs typeface="Arial MT"/>
              </a:rPr>
              <a:t>kebijakan</a:t>
            </a:r>
            <a:r>
              <a:rPr sz="10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di </a:t>
            </a:r>
            <a:r>
              <a:rPr sz="1000" spc="-26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desa</a:t>
            </a:r>
            <a:endParaRPr sz="1000" dirty="0">
              <a:latin typeface="Arial MT"/>
              <a:cs typeface="Arial MT"/>
            </a:endParaRPr>
          </a:p>
          <a:p>
            <a:pPr marL="262255" marR="29019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255" algn="l"/>
                <a:tab pos="262890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Keluarga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tidak bersedia dilakukan</a:t>
            </a:r>
            <a:r>
              <a:rPr sz="10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kunjungan</a:t>
            </a:r>
            <a:r>
              <a:rPr sz="10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pada </a:t>
            </a:r>
            <a:r>
              <a:rPr sz="1000" spc="-26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saat</a:t>
            </a:r>
            <a:r>
              <a:rPr sz="10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pandemi</a:t>
            </a:r>
            <a:r>
              <a:rPr sz="10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covid-19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1048891" name="object 30"/>
          <p:cNvSpPr/>
          <p:nvPr/>
        </p:nvSpPr>
        <p:spPr>
          <a:xfrm>
            <a:off x="5446014" y="3472434"/>
            <a:ext cx="3566160" cy="1508760"/>
          </a:xfrm>
          <a:custGeom>
            <a:avLst/>
            <a:gdLst/>
            <a:ahLst/>
            <a:cxnLst/>
            <a:rect l="l" t="t" r="r" b="b"/>
            <a:pathLst>
              <a:path w="3566159" h="1508760">
                <a:moveTo>
                  <a:pt x="3566160" y="0"/>
                </a:moveTo>
                <a:lnTo>
                  <a:pt x="0" y="0"/>
                </a:lnTo>
                <a:lnTo>
                  <a:pt x="0" y="1508759"/>
                </a:lnTo>
                <a:lnTo>
                  <a:pt x="3566160" y="1508759"/>
                </a:lnTo>
                <a:lnTo>
                  <a:pt x="3566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92" name="object 31"/>
          <p:cNvSpPr txBox="1"/>
          <p:nvPr/>
        </p:nvSpPr>
        <p:spPr>
          <a:xfrm>
            <a:off x="5446014" y="3472434"/>
            <a:ext cx="3566160" cy="1372171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2890" indent="-172720">
              <a:lnSpc>
                <a:spcPts val="1120"/>
              </a:lnSpc>
              <a:buClr>
                <a:srgbClr val="000000"/>
              </a:buClr>
              <a:buChar char="•"/>
              <a:tabLst>
                <a:tab pos="262890" algn="l"/>
                <a:tab pos="263525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Melaksanakan</a:t>
            </a:r>
            <a:r>
              <a:rPr sz="10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kunjungan</a:t>
            </a:r>
            <a:r>
              <a:rPr sz="10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dengan</a:t>
            </a:r>
            <a:r>
              <a:rPr sz="10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janji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85858"/>
                </a:solidFill>
                <a:latin typeface="Arial MT"/>
                <a:cs typeface="Arial MT"/>
              </a:rPr>
              <a:t>temu</a:t>
            </a:r>
            <a:endParaRPr sz="1000" dirty="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  <a:tab pos="263525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Koordinasi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lintas sektor</a:t>
            </a:r>
            <a:r>
              <a:rPr sz="10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terkait</a:t>
            </a:r>
            <a:endParaRPr sz="1000" dirty="0">
              <a:latin typeface="Arial MT"/>
              <a:cs typeface="Arial MT"/>
            </a:endParaRPr>
          </a:p>
          <a:p>
            <a:pPr marL="262890" marR="850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  <a:tab pos="263525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Input</a:t>
            </a:r>
            <a:r>
              <a:rPr sz="10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 err="1">
                <a:solidFill>
                  <a:srgbClr val="585858"/>
                </a:solidFill>
                <a:latin typeface="Arial MT"/>
                <a:cs typeface="Arial MT"/>
              </a:rPr>
              <a:t>dilakukan</a:t>
            </a:r>
            <a:r>
              <a:rPr sz="10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0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 err="1">
                <a:solidFill>
                  <a:srgbClr val="585858"/>
                </a:solidFill>
                <a:latin typeface="Arial MT"/>
                <a:cs typeface="Arial MT"/>
              </a:rPr>
              <a:t>atas</a:t>
            </a:r>
            <a:r>
              <a:rPr sz="1000" spc="27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lang="en-US" sz="1000" spc="270" dirty="0" err="1">
                <a:solidFill>
                  <a:srgbClr val="585858"/>
                </a:solidFill>
                <a:latin typeface="Arial MT"/>
                <a:cs typeface="Arial MT"/>
              </a:rPr>
              <a:t>pukul</a:t>
            </a:r>
            <a:r>
              <a:rPr lang="en-US" sz="1000" spc="27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24.00</a:t>
            </a:r>
            <a:r>
              <a:rPr sz="10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5" dirty="0">
                <a:solidFill>
                  <a:srgbClr val="585858"/>
                </a:solidFill>
                <a:latin typeface="Arial MT"/>
                <a:cs typeface="Arial MT"/>
              </a:rPr>
              <a:t>WIB,</a:t>
            </a:r>
            <a:r>
              <a:rPr sz="10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melakukan </a:t>
            </a:r>
            <a:r>
              <a:rPr sz="1000" spc="-26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cleaning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double data</a:t>
            </a:r>
            <a:r>
              <a:rPr sz="10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KK</a:t>
            </a:r>
            <a:endParaRPr sz="1000" dirty="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  <a:tab pos="263525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Mengarahkan</a:t>
            </a:r>
            <a:r>
              <a:rPr sz="10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masyarakat</a:t>
            </a:r>
            <a:r>
              <a:rPr sz="10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mengurus</a:t>
            </a:r>
            <a:r>
              <a:rPr sz="10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KK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 dan BPJS</a:t>
            </a:r>
            <a:endParaRPr sz="1000" dirty="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  <a:tab pos="263525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Sosialisasi</a:t>
            </a:r>
            <a:r>
              <a:rPr sz="10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PISPK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 di</a:t>
            </a:r>
            <a:r>
              <a:rPr sz="10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pertemuan</a:t>
            </a:r>
            <a:r>
              <a:rPr sz="10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lintas</a:t>
            </a:r>
            <a:r>
              <a:rPr sz="10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sektor</a:t>
            </a:r>
            <a:endParaRPr sz="1000" dirty="0">
              <a:latin typeface="Arial MT"/>
              <a:cs typeface="Arial MT"/>
            </a:endParaRPr>
          </a:p>
          <a:p>
            <a:pPr marL="262890" marR="30988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  <a:tab pos="263525" algn="l"/>
              </a:tabLst>
            </a:pP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Kunjungan</a:t>
            </a:r>
            <a:r>
              <a:rPr sz="10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keluarga</a:t>
            </a:r>
            <a:r>
              <a:rPr sz="10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dilaksanakan</a:t>
            </a:r>
            <a:r>
              <a:rPr sz="10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 MT"/>
                <a:cs typeface="Arial MT"/>
              </a:rPr>
              <a:t>dengan</a:t>
            </a:r>
            <a:r>
              <a:rPr sz="10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penerapan </a:t>
            </a:r>
            <a:r>
              <a:rPr sz="1000" spc="-26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85858"/>
                </a:solidFill>
                <a:latin typeface="Arial MT"/>
                <a:cs typeface="Arial MT"/>
              </a:rPr>
              <a:t>prokes,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bekerjasama dengan lintas sektor dan kader </a:t>
            </a:r>
            <a:r>
              <a:rPr sz="10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desa</a:t>
            </a:r>
            <a:r>
              <a:rPr sz="10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dalam</a:t>
            </a:r>
            <a:r>
              <a:rPr sz="10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585858"/>
                </a:solidFill>
                <a:latin typeface="Arial MT"/>
                <a:cs typeface="Arial MT"/>
              </a:rPr>
              <a:t>melakukan</a:t>
            </a:r>
            <a:r>
              <a:rPr sz="10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pendekatan</a:t>
            </a:r>
            <a:r>
              <a:rPr sz="10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 MT"/>
                <a:cs typeface="Arial MT"/>
              </a:rPr>
              <a:t>keluarga</a:t>
            </a:r>
            <a:endParaRPr sz="1000" dirty="0">
              <a:latin typeface="Arial MT"/>
              <a:cs typeface="Arial MT"/>
            </a:endParaRPr>
          </a:p>
        </p:txBody>
      </p:sp>
      <p:grpSp>
        <p:nvGrpSpPr>
          <p:cNvPr id="121" name="object 32"/>
          <p:cNvGrpSpPr/>
          <p:nvPr/>
        </p:nvGrpSpPr>
        <p:grpSpPr>
          <a:xfrm>
            <a:off x="5084064" y="3685032"/>
            <a:ext cx="309880" cy="251460"/>
            <a:chOff x="5084064" y="3685032"/>
            <a:chExt cx="309880" cy="251460"/>
          </a:xfrm>
        </p:grpSpPr>
        <p:sp>
          <p:nvSpPr>
            <p:cNvPr id="1048893" name="object 33"/>
            <p:cNvSpPr/>
            <p:nvPr/>
          </p:nvSpPr>
          <p:spPr>
            <a:xfrm>
              <a:off x="5097018" y="3697986"/>
              <a:ext cx="283845" cy="226060"/>
            </a:xfrm>
            <a:custGeom>
              <a:avLst/>
              <a:gdLst/>
              <a:ahLst/>
              <a:cxnLst/>
              <a:rect l="l" t="t" r="r" b="b"/>
              <a:pathLst>
                <a:path w="283845" h="226060">
                  <a:moveTo>
                    <a:pt x="170687" y="0"/>
                  </a:moveTo>
                  <a:lnTo>
                    <a:pt x="170687" y="56387"/>
                  </a:lnTo>
                  <a:lnTo>
                    <a:pt x="0" y="56387"/>
                  </a:lnTo>
                  <a:lnTo>
                    <a:pt x="0" y="169163"/>
                  </a:lnTo>
                  <a:lnTo>
                    <a:pt x="170687" y="169163"/>
                  </a:lnTo>
                  <a:lnTo>
                    <a:pt x="170687" y="225551"/>
                  </a:lnTo>
                  <a:lnTo>
                    <a:pt x="283464" y="112775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94" name="object 34"/>
            <p:cNvSpPr/>
            <p:nvPr/>
          </p:nvSpPr>
          <p:spPr>
            <a:xfrm>
              <a:off x="5097018" y="3697986"/>
              <a:ext cx="283845" cy="226060"/>
            </a:xfrm>
            <a:custGeom>
              <a:avLst/>
              <a:gdLst/>
              <a:ahLst/>
              <a:cxnLst/>
              <a:rect l="l" t="t" r="r" b="b"/>
              <a:pathLst>
                <a:path w="283845" h="226060">
                  <a:moveTo>
                    <a:pt x="0" y="56387"/>
                  </a:moveTo>
                  <a:lnTo>
                    <a:pt x="170687" y="56387"/>
                  </a:lnTo>
                  <a:lnTo>
                    <a:pt x="170687" y="0"/>
                  </a:lnTo>
                  <a:lnTo>
                    <a:pt x="283464" y="112775"/>
                  </a:lnTo>
                  <a:lnTo>
                    <a:pt x="170687" y="225551"/>
                  </a:lnTo>
                  <a:lnTo>
                    <a:pt x="170687" y="169163"/>
                  </a:lnTo>
                  <a:lnTo>
                    <a:pt x="0" y="169163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7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grpSp>
        <p:nvGrpSpPr>
          <p:cNvPr id="123" name="object 3"/>
          <p:cNvGrpSpPr/>
          <p:nvPr/>
        </p:nvGrpSpPr>
        <p:grpSpPr>
          <a:xfrm>
            <a:off x="0" y="0"/>
            <a:ext cx="865505" cy="980440"/>
            <a:chOff x="0" y="0"/>
            <a:chExt cx="865505" cy="980440"/>
          </a:xfrm>
        </p:grpSpPr>
        <p:pic>
          <p:nvPicPr>
            <p:cNvPr id="2097258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65450" cy="979932"/>
            </a:xfrm>
            <a:prstGeom prst="rect">
              <a:avLst/>
            </a:prstGeom>
          </p:spPr>
        </p:pic>
        <p:sp>
          <p:nvSpPr>
            <p:cNvPr id="1048895" name="object 5"/>
            <p:cNvSpPr/>
            <p:nvPr/>
          </p:nvSpPr>
          <p:spPr>
            <a:xfrm>
              <a:off x="100584" y="0"/>
              <a:ext cx="0" cy="660400"/>
            </a:xfrm>
            <a:custGeom>
              <a:avLst/>
              <a:gdLst/>
              <a:ahLst/>
              <a:cxnLst/>
              <a:rect l="l" t="t" r="r" b="b"/>
              <a:pathLst>
                <a:path h="660400">
                  <a:moveTo>
                    <a:pt x="0" y="0"/>
                  </a:moveTo>
                  <a:lnTo>
                    <a:pt x="1" y="660146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96" name="object 6"/>
          <p:cNvSpPr txBox="1">
            <a:spLocks noGrp="1"/>
          </p:cNvSpPr>
          <p:nvPr>
            <p:ph type="title"/>
          </p:nvPr>
        </p:nvSpPr>
        <p:spPr>
          <a:xfrm>
            <a:off x="1881632" y="248792"/>
            <a:ext cx="626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313366"/>
                </a:solidFill>
                <a:latin typeface="Verdana"/>
                <a:cs typeface="Verdana"/>
              </a:rPr>
              <a:t>2.</a:t>
            </a:r>
            <a:r>
              <a:rPr sz="1800" spc="-9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313366"/>
                </a:solidFill>
                <a:latin typeface="Verdana"/>
                <a:cs typeface="Verdana"/>
              </a:rPr>
              <a:t>KUNJUNGAN</a:t>
            </a:r>
            <a:r>
              <a:rPr sz="1800" spc="-12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313366"/>
                </a:solidFill>
                <a:latin typeface="Verdana"/>
                <a:cs typeface="Verdana"/>
              </a:rPr>
              <a:t>KELUARGA</a:t>
            </a:r>
            <a:r>
              <a:rPr sz="1800" spc="-11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313366"/>
                </a:solidFill>
                <a:latin typeface="Verdana"/>
                <a:cs typeface="Verdana"/>
              </a:rPr>
              <a:t>DAN</a:t>
            </a:r>
            <a:r>
              <a:rPr sz="1800" spc="-9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313366"/>
                </a:solidFill>
                <a:latin typeface="Verdana"/>
                <a:cs typeface="Verdana"/>
              </a:rPr>
              <a:t>INTERVENSI</a:t>
            </a:r>
            <a:r>
              <a:rPr sz="1800" spc="-8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313366"/>
                </a:solidFill>
                <a:latin typeface="Verdana"/>
                <a:cs typeface="Verdana"/>
              </a:rPr>
              <a:t>AWAL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48897" name="object 7"/>
          <p:cNvSpPr txBox="1"/>
          <p:nvPr/>
        </p:nvSpPr>
        <p:spPr>
          <a:xfrm>
            <a:off x="133350" y="782573"/>
            <a:ext cx="1236345" cy="446406"/>
          </a:xfrm>
          <a:prstGeom prst="rect">
            <a:avLst/>
          </a:prstGeom>
          <a:solidFill>
            <a:srgbClr val="313366"/>
          </a:solidFill>
          <a:ln w="25907">
            <a:solidFill>
              <a:srgbClr val="212248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Prasarana</a:t>
            </a:r>
            <a:r>
              <a:rPr sz="12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alat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898" name="object 8"/>
          <p:cNvSpPr txBox="1"/>
          <p:nvPr/>
        </p:nvSpPr>
        <p:spPr>
          <a:xfrm>
            <a:off x="1576577" y="767333"/>
            <a:ext cx="3385185" cy="427991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 marR="212090">
              <a:lnSpc>
                <a:spcPct val="100000"/>
              </a:lnSpc>
              <a:spcBef>
                <a:spcPts val="370"/>
              </a:spcBef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Belum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tersedianya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instrumen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untuk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intervensi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awal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maupun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lanjutan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899" name="object 9"/>
          <p:cNvSpPr txBox="1"/>
          <p:nvPr/>
        </p:nvSpPr>
        <p:spPr>
          <a:xfrm>
            <a:off x="5446014" y="787145"/>
            <a:ext cx="3566160" cy="318770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1282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10"/>
              </a:spcBef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Pengajuan</a:t>
            </a:r>
            <a:r>
              <a:rPr sz="12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instrumen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dalam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RUK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tahun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2022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24" name="object 10"/>
          <p:cNvGrpSpPr/>
          <p:nvPr/>
        </p:nvGrpSpPr>
        <p:grpSpPr>
          <a:xfrm>
            <a:off x="5084064" y="999744"/>
            <a:ext cx="309880" cy="251460"/>
            <a:chOff x="5084064" y="999744"/>
            <a:chExt cx="309880" cy="251460"/>
          </a:xfrm>
        </p:grpSpPr>
        <p:sp>
          <p:nvSpPr>
            <p:cNvPr id="1048900" name="object 11"/>
            <p:cNvSpPr/>
            <p:nvPr/>
          </p:nvSpPr>
          <p:spPr>
            <a:xfrm>
              <a:off x="5097018" y="1012698"/>
              <a:ext cx="283845" cy="226060"/>
            </a:xfrm>
            <a:custGeom>
              <a:avLst/>
              <a:gdLst/>
              <a:ahLst/>
              <a:cxnLst/>
              <a:rect l="l" t="t" r="r" b="b"/>
              <a:pathLst>
                <a:path w="283845" h="226059">
                  <a:moveTo>
                    <a:pt x="170687" y="0"/>
                  </a:moveTo>
                  <a:lnTo>
                    <a:pt x="170687" y="56387"/>
                  </a:lnTo>
                  <a:lnTo>
                    <a:pt x="0" y="56387"/>
                  </a:lnTo>
                  <a:lnTo>
                    <a:pt x="0" y="169163"/>
                  </a:lnTo>
                  <a:lnTo>
                    <a:pt x="170687" y="169163"/>
                  </a:lnTo>
                  <a:lnTo>
                    <a:pt x="170687" y="225551"/>
                  </a:lnTo>
                  <a:lnTo>
                    <a:pt x="283464" y="112775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01" name="object 12"/>
            <p:cNvSpPr/>
            <p:nvPr/>
          </p:nvSpPr>
          <p:spPr>
            <a:xfrm>
              <a:off x="5097018" y="1012698"/>
              <a:ext cx="283845" cy="226060"/>
            </a:xfrm>
            <a:custGeom>
              <a:avLst/>
              <a:gdLst/>
              <a:ahLst/>
              <a:cxnLst/>
              <a:rect l="l" t="t" r="r" b="b"/>
              <a:pathLst>
                <a:path w="283845" h="226059">
                  <a:moveTo>
                    <a:pt x="0" y="56387"/>
                  </a:moveTo>
                  <a:lnTo>
                    <a:pt x="170687" y="56387"/>
                  </a:lnTo>
                  <a:lnTo>
                    <a:pt x="170687" y="0"/>
                  </a:lnTo>
                  <a:lnTo>
                    <a:pt x="283464" y="112775"/>
                  </a:lnTo>
                  <a:lnTo>
                    <a:pt x="170687" y="225551"/>
                  </a:lnTo>
                  <a:lnTo>
                    <a:pt x="170687" y="169163"/>
                  </a:lnTo>
                  <a:lnTo>
                    <a:pt x="0" y="169163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02" name="object 13"/>
          <p:cNvSpPr txBox="1"/>
          <p:nvPr/>
        </p:nvSpPr>
        <p:spPr>
          <a:xfrm>
            <a:off x="133350" y="1514094"/>
            <a:ext cx="1236345" cy="360045"/>
          </a:xfrm>
          <a:prstGeom prst="rect">
            <a:avLst/>
          </a:prstGeom>
          <a:solidFill>
            <a:srgbClr val="313366"/>
          </a:solidFill>
          <a:ln w="25907">
            <a:solidFill>
              <a:srgbClr val="212248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28511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Geografis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03" name="object 14"/>
          <p:cNvSpPr txBox="1"/>
          <p:nvPr/>
        </p:nvSpPr>
        <p:spPr>
          <a:xfrm>
            <a:off x="1576577" y="1498853"/>
            <a:ext cx="3385185" cy="329566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95"/>
              </a:spcBef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Wilayah</a:t>
            </a:r>
            <a:r>
              <a:rPr sz="1200" spc="-7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kerja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luas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04" name="object 15"/>
          <p:cNvSpPr txBox="1"/>
          <p:nvPr/>
        </p:nvSpPr>
        <p:spPr>
          <a:xfrm>
            <a:off x="5446014" y="1518666"/>
            <a:ext cx="3566160" cy="409575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 marR="419100">
              <a:lnSpc>
                <a:spcPct val="100000"/>
              </a:lnSpc>
              <a:spcBef>
                <a:spcPts val="225"/>
              </a:spcBef>
            </a:pPr>
            <a:r>
              <a:rPr sz="1200" spc="-5" dirty="0">
                <a:latin typeface="Arial MT"/>
                <a:cs typeface="Arial MT"/>
              </a:rPr>
              <a:t>Menyusun rencana strategi kunjungan </a:t>
            </a:r>
            <a:r>
              <a:rPr sz="1200" dirty="0">
                <a:latin typeface="Arial MT"/>
                <a:cs typeface="Arial MT"/>
              </a:rPr>
              <a:t>rumah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dengan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penerapan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binwil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25" name="object 16"/>
          <p:cNvGrpSpPr/>
          <p:nvPr/>
        </p:nvGrpSpPr>
        <p:grpSpPr>
          <a:xfrm>
            <a:off x="5084064" y="1642872"/>
            <a:ext cx="309880" cy="251460"/>
            <a:chOff x="5084064" y="1642872"/>
            <a:chExt cx="309880" cy="251460"/>
          </a:xfrm>
        </p:grpSpPr>
        <p:sp>
          <p:nvSpPr>
            <p:cNvPr id="1048905" name="object 17"/>
            <p:cNvSpPr/>
            <p:nvPr/>
          </p:nvSpPr>
          <p:spPr>
            <a:xfrm>
              <a:off x="5097018" y="1655826"/>
              <a:ext cx="283845" cy="226060"/>
            </a:xfrm>
            <a:custGeom>
              <a:avLst/>
              <a:gdLst/>
              <a:ahLst/>
              <a:cxnLst/>
              <a:rect l="l" t="t" r="r" b="b"/>
              <a:pathLst>
                <a:path w="283845" h="226060">
                  <a:moveTo>
                    <a:pt x="170687" y="0"/>
                  </a:moveTo>
                  <a:lnTo>
                    <a:pt x="170687" y="56387"/>
                  </a:lnTo>
                  <a:lnTo>
                    <a:pt x="0" y="56387"/>
                  </a:lnTo>
                  <a:lnTo>
                    <a:pt x="0" y="169163"/>
                  </a:lnTo>
                  <a:lnTo>
                    <a:pt x="170687" y="169163"/>
                  </a:lnTo>
                  <a:lnTo>
                    <a:pt x="170687" y="225551"/>
                  </a:lnTo>
                  <a:lnTo>
                    <a:pt x="283464" y="112775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06" name="object 18"/>
            <p:cNvSpPr/>
            <p:nvPr/>
          </p:nvSpPr>
          <p:spPr>
            <a:xfrm>
              <a:off x="5097018" y="1655826"/>
              <a:ext cx="283845" cy="226060"/>
            </a:xfrm>
            <a:custGeom>
              <a:avLst/>
              <a:gdLst/>
              <a:ahLst/>
              <a:cxnLst/>
              <a:rect l="l" t="t" r="r" b="b"/>
              <a:pathLst>
                <a:path w="283845" h="226060">
                  <a:moveTo>
                    <a:pt x="0" y="56387"/>
                  </a:moveTo>
                  <a:lnTo>
                    <a:pt x="170687" y="56387"/>
                  </a:lnTo>
                  <a:lnTo>
                    <a:pt x="170687" y="0"/>
                  </a:lnTo>
                  <a:lnTo>
                    <a:pt x="283464" y="112775"/>
                  </a:lnTo>
                  <a:lnTo>
                    <a:pt x="170687" y="225551"/>
                  </a:lnTo>
                  <a:lnTo>
                    <a:pt x="170687" y="169163"/>
                  </a:lnTo>
                  <a:lnTo>
                    <a:pt x="0" y="169163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07" name="object 19"/>
          <p:cNvSpPr txBox="1"/>
          <p:nvPr/>
        </p:nvSpPr>
        <p:spPr>
          <a:xfrm>
            <a:off x="133350" y="2209038"/>
            <a:ext cx="1236345" cy="360681"/>
          </a:xfrm>
          <a:prstGeom prst="rect">
            <a:avLst/>
          </a:prstGeom>
          <a:solidFill>
            <a:srgbClr val="313366"/>
          </a:solidFill>
          <a:ln w="25907">
            <a:solidFill>
              <a:srgbClr val="21224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Anggaran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08" name="object 20"/>
          <p:cNvSpPr txBox="1"/>
          <p:nvPr/>
        </p:nvSpPr>
        <p:spPr>
          <a:xfrm>
            <a:off x="1576577" y="2193798"/>
            <a:ext cx="3385185" cy="330201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100"/>
              </a:spcBef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Keterbatasan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anggaran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09" name="object 21"/>
          <p:cNvSpPr txBox="1"/>
          <p:nvPr/>
        </p:nvSpPr>
        <p:spPr>
          <a:xfrm>
            <a:off x="5446014" y="2163317"/>
            <a:ext cx="3566160" cy="554990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355"/>
              </a:lnSpc>
            </a:pPr>
            <a:r>
              <a:rPr sz="1200" spc="-5" dirty="0">
                <a:latin typeface="Arial MT"/>
                <a:cs typeface="Arial MT"/>
              </a:rPr>
              <a:t>Memotivasi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pelaksanaan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kunjungan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keluarga</a:t>
            </a:r>
            <a:endParaRPr sz="1200">
              <a:latin typeface="Arial MT"/>
              <a:cs typeface="Arial MT"/>
            </a:endParaRPr>
          </a:p>
          <a:p>
            <a:pPr marL="90805" marR="36957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mesti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tidak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</a:t>
            </a:r>
            <a:r>
              <a:rPr sz="1200" spc="-15" dirty="0">
                <a:latin typeface="Arial MT"/>
                <a:cs typeface="Arial MT"/>
              </a:rPr>
              <a:t> honor,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perencanaan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anggaran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kunjungan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rumah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RUK </a:t>
            </a:r>
            <a:r>
              <a:rPr sz="1200" dirty="0">
                <a:latin typeface="Arial MT"/>
                <a:cs typeface="Arial MT"/>
              </a:rPr>
              <a:t>2022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26" name="object 22"/>
          <p:cNvGrpSpPr/>
          <p:nvPr/>
        </p:nvGrpSpPr>
        <p:grpSpPr>
          <a:xfrm>
            <a:off x="5084064" y="2308860"/>
            <a:ext cx="309880" cy="253365"/>
            <a:chOff x="5084064" y="2308860"/>
            <a:chExt cx="309880" cy="253365"/>
          </a:xfrm>
        </p:grpSpPr>
        <p:sp>
          <p:nvSpPr>
            <p:cNvPr id="1048910" name="object 23"/>
            <p:cNvSpPr/>
            <p:nvPr/>
          </p:nvSpPr>
          <p:spPr>
            <a:xfrm>
              <a:off x="5097018" y="2321814"/>
              <a:ext cx="283845" cy="227329"/>
            </a:xfrm>
            <a:custGeom>
              <a:avLst/>
              <a:gdLst/>
              <a:ahLst/>
              <a:cxnLst/>
              <a:rect l="l" t="t" r="r" b="b"/>
              <a:pathLst>
                <a:path w="283845" h="227330">
                  <a:moveTo>
                    <a:pt x="169926" y="0"/>
                  </a:moveTo>
                  <a:lnTo>
                    <a:pt x="169926" y="56768"/>
                  </a:lnTo>
                  <a:lnTo>
                    <a:pt x="0" y="56768"/>
                  </a:lnTo>
                  <a:lnTo>
                    <a:pt x="0" y="170306"/>
                  </a:lnTo>
                  <a:lnTo>
                    <a:pt x="169926" y="170306"/>
                  </a:lnTo>
                  <a:lnTo>
                    <a:pt x="169926" y="227075"/>
                  </a:lnTo>
                  <a:lnTo>
                    <a:pt x="283464" y="113537"/>
                  </a:lnTo>
                  <a:lnTo>
                    <a:pt x="169926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11" name="object 24"/>
            <p:cNvSpPr/>
            <p:nvPr/>
          </p:nvSpPr>
          <p:spPr>
            <a:xfrm>
              <a:off x="5097018" y="2321814"/>
              <a:ext cx="283845" cy="227329"/>
            </a:xfrm>
            <a:custGeom>
              <a:avLst/>
              <a:gdLst/>
              <a:ahLst/>
              <a:cxnLst/>
              <a:rect l="l" t="t" r="r" b="b"/>
              <a:pathLst>
                <a:path w="283845" h="227330">
                  <a:moveTo>
                    <a:pt x="0" y="56768"/>
                  </a:moveTo>
                  <a:lnTo>
                    <a:pt x="169926" y="56768"/>
                  </a:lnTo>
                  <a:lnTo>
                    <a:pt x="169926" y="0"/>
                  </a:lnTo>
                  <a:lnTo>
                    <a:pt x="283464" y="113537"/>
                  </a:lnTo>
                  <a:lnTo>
                    <a:pt x="169926" y="227075"/>
                  </a:lnTo>
                  <a:lnTo>
                    <a:pt x="169926" y="170306"/>
                  </a:lnTo>
                  <a:lnTo>
                    <a:pt x="0" y="170306"/>
                  </a:lnTo>
                  <a:lnTo>
                    <a:pt x="0" y="56768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12" name="object 25"/>
          <p:cNvSpPr txBox="1"/>
          <p:nvPr/>
        </p:nvSpPr>
        <p:spPr>
          <a:xfrm>
            <a:off x="122681" y="2977133"/>
            <a:ext cx="1234440" cy="360045"/>
          </a:xfrm>
          <a:prstGeom prst="rect">
            <a:avLst/>
          </a:prstGeom>
          <a:solidFill>
            <a:srgbClr val="313366"/>
          </a:solidFill>
          <a:ln w="25907">
            <a:solidFill>
              <a:srgbClr val="212248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SDM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13" name="object 26"/>
          <p:cNvSpPr txBox="1"/>
          <p:nvPr/>
        </p:nvSpPr>
        <p:spPr>
          <a:xfrm>
            <a:off x="1576577" y="2977133"/>
            <a:ext cx="3385185" cy="1718419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262255" marR="163195" indent="-172720">
              <a:lnSpc>
                <a:spcPct val="100000"/>
              </a:lnSpc>
              <a:spcBef>
                <a:spcPts val="440"/>
              </a:spcBef>
              <a:buClr>
                <a:srgbClr val="000000"/>
              </a:buClr>
              <a:buChar char="•"/>
              <a:tabLst>
                <a:tab pos="26289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Distribusi data dari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tim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pembina keluarga ke </a:t>
            </a:r>
            <a:r>
              <a:rPr sz="1200" spc="-3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pengelola</a:t>
            </a:r>
            <a:r>
              <a:rPr sz="12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lama</a:t>
            </a:r>
            <a:endParaRPr sz="1200" dirty="0">
              <a:latin typeface="Arial MT"/>
              <a:cs typeface="Arial MT"/>
            </a:endParaRPr>
          </a:p>
          <a:p>
            <a:pPr marL="262255" marR="35750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Adanya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bias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informasi</a:t>
            </a:r>
            <a:r>
              <a:rPr sz="12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(miss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komunikasi) </a:t>
            </a:r>
            <a:r>
              <a:rPr sz="1200" spc="-3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antara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surveyor dengan koordinatoor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sehingga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yang diinput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tidak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sesuai</a:t>
            </a:r>
            <a:endParaRPr sz="1200" dirty="0">
              <a:latin typeface="Arial MT"/>
              <a:cs typeface="Arial MT"/>
            </a:endParaRPr>
          </a:p>
          <a:p>
            <a:pPr marL="26225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26289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Keterbatasan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jumlah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SDM Puskesmas</a:t>
            </a:r>
            <a:endParaRPr sz="1200" dirty="0">
              <a:latin typeface="Arial MT"/>
              <a:cs typeface="Arial MT"/>
            </a:endParaRPr>
          </a:p>
          <a:p>
            <a:pPr marL="262255" marR="4152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PJ PISPK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baru, kurangnya pemahaman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dalam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pelaksanaan kunjungan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dan </a:t>
            </a:r>
            <a:r>
              <a:rPr sz="12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intervensi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awal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048914" name="object 27"/>
          <p:cNvSpPr txBox="1"/>
          <p:nvPr/>
        </p:nvSpPr>
        <p:spPr>
          <a:xfrm>
            <a:off x="5433821" y="2981705"/>
            <a:ext cx="3566160" cy="1521570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64160" marR="391160" indent="-172720">
              <a:lnSpc>
                <a:spcPct val="100000"/>
              </a:lnSpc>
              <a:spcBef>
                <a:spcPts val="345"/>
              </a:spcBef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Melakukan koordinasi dan evaluasi internal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Puskesmas</a:t>
            </a:r>
          </a:p>
          <a:p>
            <a:pPr marL="264160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dirty="0">
                <a:latin typeface="Arial MT"/>
                <a:cs typeface="Arial MT"/>
              </a:rPr>
              <a:t>Melakukan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rapat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lintas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program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dengan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tim</a:t>
            </a:r>
          </a:p>
          <a:p>
            <a:pPr marL="26416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keluarga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sehat</a:t>
            </a:r>
            <a:endParaRPr sz="1200" dirty="0">
              <a:latin typeface="Arial MT"/>
              <a:cs typeface="Arial MT"/>
            </a:endParaRPr>
          </a:p>
          <a:p>
            <a:pPr marL="264160" marR="262890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Membuat jadwal agar bisa </a:t>
            </a:r>
            <a:r>
              <a:rPr sz="1200" dirty="0">
                <a:latin typeface="Arial MT"/>
                <a:cs typeface="Arial MT"/>
              </a:rPr>
              <a:t>turun </a:t>
            </a:r>
            <a:r>
              <a:rPr sz="1200" spc="-5" dirty="0">
                <a:latin typeface="Arial MT"/>
                <a:cs typeface="Arial MT"/>
              </a:rPr>
              <a:t>ke lapangan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sesuai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dengan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program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bermasalah</a:t>
            </a:r>
            <a:endParaRPr sz="1200" dirty="0">
              <a:latin typeface="Arial MT"/>
              <a:cs typeface="Arial MT"/>
            </a:endParaRPr>
          </a:p>
          <a:p>
            <a:pPr marL="264160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Meminta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bimbingan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teknis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Dinas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Kesehatan</a:t>
            </a:r>
            <a:endParaRPr sz="1200" dirty="0">
              <a:latin typeface="Arial MT"/>
              <a:cs typeface="Arial MT"/>
            </a:endParaRPr>
          </a:p>
          <a:p>
            <a:pPr marL="26416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Kabupaten/Kota,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OJT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Puskesmas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lain</a:t>
            </a:r>
          </a:p>
        </p:txBody>
      </p:sp>
      <p:grpSp>
        <p:nvGrpSpPr>
          <p:cNvPr id="127" name="object 28"/>
          <p:cNvGrpSpPr/>
          <p:nvPr/>
        </p:nvGrpSpPr>
        <p:grpSpPr>
          <a:xfrm>
            <a:off x="5045964" y="3471671"/>
            <a:ext cx="307975" cy="251460"/>
            <a:chOff x="5045964" y="3471671"/>
            <a:chExt cx="307975" cy="251460"/>
          </a:xfrm>
        </p:grpSpPr>
        <p:sp>
          <p:nvSpPr>
            <p:cNvPr id="1048915" name="object 29"/>
            <p:cNvSpPr/>
            <p:nvPr/>
          </p:nvSpPr>
          <p:spPr>
            <a:xfrm>
              <a:off x="5058918" y="3484625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60">
                  <a:moveTo>
                    <a:pt x="169164" y="0"/>
                  </a:moveTo>
                  <a:lnTo>
                    <a:pt x="169164" y="56387"/>
                  </a:lnTo>
                  <a:lnTo>
                    <a:pt x="0" y="56387"/>
                  </a:lnTo>
                  <a:lnTo>
                    <a:pt x="0" y="169164"/>
                  </a:lnTo>
                  <a:lnTo>
                    <a:pt x="169164" y="169164"/>
                  </a:lnTo>
                  <a:lnTo>
                    <a:pt x="169164" y="225552"/>
                  </a:lnTo>
                  <a:lnTo>
                    <a:pt x="281940" y="112776"/>
                  </a:lnTo>
                  <a:lnTo>
                    <a:pt x="169164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16" name="object 30"/>
            <p:cNvSpPr/>
            <p:nvPr/>
          </p:nvSpPr>
          <p:spPr>
            <a:xfrm>
              <a:off x="5058918" y="3484625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60">
                  <a:moveTo>
                    <a:pt x="0" y="56387"/>
                  </a:moveTo>
                  <a:lnTo>
                    <a:pt x="169164" y="56387"/>
                  </a:lnTo>
                  <a:lnTo>
                    <a:pt x="169164" y="0"/>
                  </a:lnTo>
                  <a:lnTo>
                    <a:pt x="281940" y="112776"/>
                  </a:lnTo>
                  <a:lnTo>
                    <a:pt x="169164" y="225552"/>
                  </a:lnTo>
                  <a:lnTo>
                    <a:pt x="169164" y="169164"/>
                  </a:lnTo>
                  <a:lnTo>
                    <a:pt x="0" y="169164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9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grpSp>
        <p:nvGrpSpPr>
          <p:cNvPr id="129" name="object 3"/>
          <p:cNvGrpSpPr/>
          <p:nvPr/>
        </p:nvGrpSpPr>
        <p:grpSpPr>
          <a:xfrm>
            <a:off x="0" y="0"/>
            <a:ext cx="865505" cy="980440"/>
            <a:chOff x="0" y="0"/>
            <a:chExt cx="865505" cy="980440"/>
          </a:xfrm>
        </p:grpSpPr>
        <p:pic>
          <p:nvPicPr>
            <p:cNvPr id="2097260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65450" cy="979932"/>
            </a:xfrm>
            <a:prstGeom prst="rect">
              <a:avLst/>
            </a:prstGeom>
          </p:spPr>
        </p:pic>
        <p:sp>
          <p:nvSpPr>
            <p:cNvPr id="1048917" name="object 5"/>
            <p:cNvSpPr/>
            <p:nvPr/>
          </p:nvSpPr>
          <p:spPr>
            <a:xfrm>
              <a:off x="100584" y="0"/>
              <a:ext cx="0" cy="660400"/>
            </a:xfrm>
            <a:custGeom>
              <a:avLst/>
              <a:gdLst/>
              <a:ahLst/>
              <a:cxnLst/>
              <a:rect l="l" t="t" r="r" b="b"/>
              <a:pathLst>
                <a:path h="660400">
                  <a:moveTo>
                    <a:pt x="0" y="0"/>
                  </a:moveTo>
                  <a:lnTo>
                    <a:pt x="1" y="660146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18" name="object 6"/>
          <p:cNvSpPr txBox="1">
            <a:spLocks noGrp="1"/>
          </p:cNvSpPr>
          <p:nvPr>
            <p:ph type="title"/>
          </p:nvPr>
        </p:nvSpPr>
        <p:spPr>
          <a:xfrm>
            <a:off x="1787144" y="33350"/>
            <a:ext cx="27298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4" dirty="0">
                <a:solidFill>
                  <a:srgbClr val="313366"/>
                </a:solidFill>
                <a:latin typeface="Verdana"/>
                <a:cs typeface="Verdana"/>
              </a:rPr>
              <a:t>3</a:t>
            </a:r>
            <a:r>
              <a:rPr sz="1800" spc="-145" dirty="0">
                <a:solidFill>
                  <a:srgbClr val="313366"/>
                </a:solidFill>
                <a:latin typeface="Verdana"/>
                <a:cs typeface="Verdana"/>
              </a:rPr>
              <a:t>.</a:t>
            </a:r>
            <a:r>
              <a:rPr sz="1800" spc="-8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313366"/>
                </a:solidFill>
                <a:latin typeface="Verdana"/>
                <a:cs typeface="Verdana"/>
              </a:rPr>
              <a:t>ANALISIS</a:t>
            </a:r>
            <a:r>
              <a:rPr sz="1800" spc="-10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313366"/>
                </a:solidFill>
                <a:latin typeface="Verdana"/>
                <a:cs typeface="Verdana"/>
              </a:rPr>
              <a:t>IKS</a:t>
            </a:r>
            <a:r>
              <a:rPr sz="1800" spc="-10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313366"/>
                </a:solidFill>
                <a:latin typeface="Verdana"/>
                <a:cs typeface="Verdana"/>
              </a:rPr>
              <a:t>AWAL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48919" name="object 7"/>
          <p:cNvSpPr txBox="1"/>
          <p:nvPr/>
        </p:nvSpPr>
        <p:spPr>
          <a:xfrm>
            <a:off x="195834" y="537209"/>
            <a:ext cx="1236345" cy="360046"/>
          </a:xfrm>
          <a:prstGeom prst="rect">
            <a:avLst/>
          </a:prstGeom>
          <a:solidFill>
            <a:srgbClr val="313366"/>
          </a:solidFill>
          <a:ln w="25907">
            <a:solidFill>
              <a:srgbClr val="212248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SDM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20" name="object 8"/>
          <p:cNvSpPr txBox="1"/>
          <p:nvPr/>
        </p:nvSpPr>
        <p:spPr>
          <a:xfrm>
            <a:off x="1619250" y="413766"/>
            <a:ext cx="3386454" cy="981710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63525" marR="259715" indent="-172720">
              <a:lnSpc>
                <a:spcPct val="100000"/>
              </a:lnSpc>
              <a:spcBef>
                <a:spcPts val="225"/>
              </a:spcBef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Kurangnya pemahaman dalam melakukan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analisis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IKS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awal</a:t>
            </a:r>
            <a:endParaRPr sz="1200">
              <a:latin typeface="Arial MT"/>
              <a:cs typeface="Arial MT"/>
            </a:endParaRPr>
          </a:p>
          <a:p>
            <a:pPr marL="263525" marR="24511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Kekurangan 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tenaga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terlatih dan belum ada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tim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 khusus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dalam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pelaksanaan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PIS-PK</a:t>
            </a:r>
            <a:endParaRPr sz="120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Mutasi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petugas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PISPK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21" name="object 9"/>
          <p:cNvSpPr txBox="1"/>
          <p:nvPr/>
        </p:nvSpPr>
        <p:spPr>
          <a:xfrm>
            <a:off x="5382005" y="345186"/>
            <a:ext cx="3632200" cy="1113125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263525" marR="159385" indent="-172720">
              <a:lnSpc>
                <a:spcPct val="100000"/>
              </a:lnSpc>
              <a:spcBef>
                <a:spcPts val="40"/>
              </a:spcBef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Mengusulkan ke Dinkes Kabupaten agar ada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pelatihan/workshop </a:t>
            </a:r>
            <a:r>
              <a:rPr sz="1200" dirty="0">
                <a:latin typeface="Arial MT"/>
                <a:cs typeface="Arial MT"/>
              </a:rPr>
              <a:t>dan </a:t>
            </a:r>
            <a:r>
              <a:rPr sz="1200" spc="-5" dirty="0">
                <a:latin typeface="Arial MT"/>
                <a:cs typeface="Arial MT"/>
              </a:rPr>
              <a:t>pendampingan tentang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analisis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IKS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awal</a:t>
            </a:r>
            <a:endParaRPr sz="1200" dirty="0">
              <a:latin typeface="Arial MT"/>
              <a:cs typeface="Arial MT"/>
            </a:endParaRPr>
          </a:p>
          <a:p>
            <a:pPr marL="263525" marR="88900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Pelatihan di internal dan </a:t>
            </a:r>
            <a:r>
              <a:rPr sz="1200" dirty="0">
                <a:latin typeface="Arial MT"/>
                <a:cs typeface="Arial MT"/>
              </a:rPr>
              <a:t>eksternal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Puskesmas,pembentukan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tim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pelaksana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PIS-PK</a:t>
            </a:r>
          </a:p>
          <a:p>
            <a:pPr marL="263525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sosialisasi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pelatihan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ulang</a:t>
            </a:r>
          </a:p>
        </p:txBody>
      </p:sp>
      <p:grpSp>
        <p:nvGrpSpPr>
          <p:cNvPr id="130" name="object 10"/>
          <p:cNvGrpSpPr/>
          <p:nvPr/>
        </p:nvGrpSpPr>
        <p:grpSpPr>
          <a:xfrm>
            <a:off x="5047488" y="778763"/>
            <a:ext cx="307975" cy="251460"/>
            <a:chOff x="5047488" y="778763"/>
            <a:chExt cx="307975" cy="251460"/>
          </a:xfrm>
        </p:grpSpPr>
        <p:sp>
          <p:nvSpPr>
            <p:cNvPr id="1048922" name="object 11"/>
            <p:cNvSpPr/>
            <p:nvPr/>
          </p:nvSpPr>
          <p:spPr>
            <a:xfrm>
              <a:off x="5060442" y="791717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59">
                  <a:moveTo>
                    <a:pt x="169163" y="0"/>
                  </a:moveTo>
                  <a:lnTo>
                    <a:pt x="169163" y="56387"/>
                  </a:lnTo>
                  <a:lnTo>
                    <a:pt x="0" y="56387"/>
                  </a:lnTo>
                  <a:lnTo>
                    <a:pt x="0" y="169164"/>
                  </a:lnTo>
                  <a:lnTo>
                    <a:pt x="169163" y="169164"/>
                  </a:lnTo>
                  <a:lnTo>
                    <a:pt x="169163" y="225552"/>
                  </a:lnTo>
                  <a:lnTo>
                    <a:pt x="281940" y="112776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23" name="object 12"/>
            <p:cNvSpPr/>
            <p:nvPr/>
          </p:nvSpPr>
          <p:spPr>
            <a:xfrm>
              <a:off x="5060442" y="791717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59">
                  <a:moveTo>
                    <a:pt x="0" y="56387"/>
                  </a:moveTo>
                  <a:lnTo>
                    <a:pt x="169163" y="56387"/>
                  </a:lnTo>
                  <a:lnTo>
                    <a:pt x="169163" y="0"/>
                  </a:lnTo>
                  <a:lnTo>
                    <a:pt x="281940" y="112776"/>
                  </a:lnTo>
                  <a:lnTo>
                    <a:pt x="169163" y="225552"/>
                  </a:lnTo>
                  <a:lnTo>
                    <a:pt x="169163" y="169164"/>
                  </a:lnTo>
                  <a:lnTo>
                    <a:pt x="0" y="169164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24" name="object 13"/>
          <p:cNvSpPr txBox="1"/>
          <p:nvPr/>
        </p:nvSpPr>
        <p:spPr>
          <a:xfrm>
            <a:off x="133350" y="2209038"/>
            <a:ext cx="1236345" cy="360681"/>
          </a:xfrm>
          <a:prstGeom prst="rect">
            <a:avLst/>
          </a:prstGeom>
          <a:solidFill>
            <a:srgbClr val="313366"/>
          </a:solidFill>
          <a:ln w="25907">
            <a:solidFill>
              <a:srgbClr val="21224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77165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Pelaksanaan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25" name="object 14"/>
          <p:cNvSpPr txBox="1"/>
          <p:nvPr/>
        </p:nvSpPr>
        <p:spPr>
          <a:xfrm>
            <a:off x="1465325" y="1511046"/>
            <a:ext cx="3632200" cy="1856919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263525" indent="-172720">
              <a:lnSpc>
                <a:spcPct val="100000"/>
              </a:lnSpc>
              <a:spcBef>
                <a:spcPts val="80"/>
              </a:spcBef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IKS di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aplikasi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tidak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sama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dengan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kondisi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riil</a:t>
            </a:r>
            <a:endParaRPr sz="1200" dirty="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IKS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sering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tidak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muncul,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aplikasi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nilainya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0.00</a:t>
            </a:r>
            <a:endParaRPr sz="1200" dirty="0">
              <a:latin typeface="Arial MT"/>
              <a:cs typeface="Arial MT"/>
            </a:endParaRPr>
          </a:p>
          <a:p>
            <a:pPr marL="263525" marR="29527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Hasil data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IKS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yang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sudah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entry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banyak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 double</a:t>
            </a:r>
            <a:r>
              <a:rPr sz="12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data,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perubahan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belum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diupdate,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data yang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sudah di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update tidak berubah di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aplikasi,</a:t>
            </a:r>
            <a:endParaRPr sz="1200" dirty="0">
              <a:latin typeface="Arial MT"/>
              <a:cs typeface="Arial MT"/>
            </a:endParaRPr>
          </a:p>
          <a:p>
            <a:pPr marL="263525" marR="37782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Hasil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IKS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awal rendah, hasil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entry di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aplikasi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tidak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sama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dengan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hasil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capaian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program</a:t>
            </a:r>
            <a:endParaRPr sz="1200" dirty="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masih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ada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yang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aplikasi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masih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inkomplit</a:t>
            </a:r>
            <a:endParaRPr sz="1200" dirty="0">
              <a:latin typeface="Arial MT"/>
              <a:cs typeface="Arial MT"/>
            </a:endParaRPr>
          </a:p>
          <a:p>
            <a:pPr marL="26352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sehingga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mempengaruhi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jumlah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IKS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048926" name="object 15"/>
          <p:cNvSpPr txBox="1"/>
          <p:nvPr/>
        </p:nvSpPr>
        <p:spPr>
          <a:xfrm>
            <a:off x="5380482" y="1553717"/>
            <a:ext cx="3632200" cy="1667123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262890" marR="580390" indent="-172720">
              <a:lnSpc>
                <a:spcPct val="100000"/>
              </a:lnSpc>
              <a:spcBef>
                <a:spcPts val="40"/>
              </a:spcBef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Mengupdate data </a:t>
            </a:r>
            <a:r>
              <a:rPr sz="1200" dirty="0">
                <a:latin typeface="Arial MT"/>
                <a:cs typeface="Arial MT"/>
              </a:rPr>
              <a:t>IKS </a:t>
            </a:r>
            <a:r>
              <a:rPr sz="1200" spc="-5" dirty="0">
                <a:latin typeface="Arial MT"/>
                <a:cs typeface="Arial MT"/>
              </a:rPr>
              <a:t>Besar agar </a:t>
            </a:r>
            <a:r>
              <a:rPr sz="1200" dirty="0">
                <a:latin typeface="Arial MT"/>
                <a:cs typeface="Arial MT"/>
              </a:rPr>
              <a:t>IKS </a:t>
            </a:r>
            <a:r>
              <a:rPr sz="1200" spc="-5" dirty="0">
                <a:latin typeface="Arial MT"/>
                <a:cs typeface="Arial MT"/>
              </a:rPr>
              <a:t>inti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menjadi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sehat</a:t>
            </a:r>
            <a:endParaRPr sz="1200" dirty="0">
              <a:latin typeface="Arial MT"/>
              <a:cs typeface="Arial MT"/>
            </a:endParaRPr>
          </a:p>
          <a:p>
            <a:pPr marL="262890" marR="97155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Pengisian dan pembacaan data di aplikasi harus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tepat</a:t>
            </a:r>
          </a:p>
          <a:p>
            <a:pPr marL="262890" marR="67818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koordinasi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dengan dinas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kesehatan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Pusdatin</a:t>
            </a:r>
            <a:endParaRPr sz="1200" dirty="0">
              <a:latin typeface="Arial MT"/>
              <a:cs typeface="Arial MT"/>
            </a:endParaRPr>
          </a:p>
          <a:p>
            <a:pPr marL="262890" marR="669925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Koordinasi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dengan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program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tentang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program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 </a:t>
            </a:r>
            <a:r>
              <a:rPr sz="1200" spc="-5" dirty="0">
                <a:latin typeface="Arial MT"/>
                <a:cs typeface="Arial MT"/>
              </a:rPr>
              <a:t>indikator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PIS PK</a:t>
            </a:r>
          </a:p>
          <a:p>
            <a:pPr marL="2628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melengkapi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aplikasi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KS</a:t>
            </a:r>
          </a:p>
        </p:txBody>
      </p:sp>
      <p:grpSp>
        <p:nvGrpSpPr>
          <p:cNvPr id="131" name="object 16"/>
          <p:cNvGrpSpPr/>
          <p:nvPr/>
        </p:nvGrpSpPr>
        <p:grpSpPr>
          <a:xfrm>
            <a:off x="5084064" y="2308860"/>
            <a:ext cx="309880" cy="253365"/>
            <a:chOff x="5084064" y="2308860"/>
            <a:chExt cx="309880" cy="253365"/>
          </a:xfrm>
        </p:grpSpPr>
        <p:sp>
          <p:nvSpPr>
            <p:cNvPr id="1048927" name="object 17"/>
            <p:cNvSpPr/>
            <p:nvPr/>
          </p:nvSpPr>
          <p:spPr>
            <a:xfrm>
              <a:off x="5097018" y="2321814"/>
              <a:ext cx="283845" cy="227329"/>
            </a:xfrm>
            <a:custGeom>
              <a:avLst/>
              <a:gdLst/>
              <a:ahLst/>
              <a:cxnLst/>
              <a:rect l="l" t="t" r="r" b="b"/>
              <a:pathLst>
                <a:path w="283845" h="227330">
                  <a:moveTo>
                    <a:pt x="169926" y="0"/>
                  </a:moveTo>
                  <a:lnTo>
                    <a:pt x="169926" y="56768"/>
                  </a:lnTo>
                  <a:lnTo>
                    <a:pt x="0" y="56768"/>
                  </a:lnTo>
                  <a:lnTo>
                    <a:pt x="0" y="170306"/>
                  </a:lnTo>
                  <a:lnTo>
                    <a:pt x="169926" y="170306"/>
                  </a:lnTo>
                  <a:lnTo>
                    <a:pt x="169926" y="227075"/>
                  </a:lnTo>
                  <a:lnTo>
                    <a:pt x="283464" y="113537"/>
                  </a:lnTo>
                  <a:lnTo>
                    <a:pt x="169926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28" name="object 18"/>
            <p:cNvSpPr/>
            <p:nvPr/>
          </p:nvSpPr>
          <p:spPr>
            <a:xfrm>
              <a:off x="5097018" y="2321814"/>
              <a:ext cx="283845" cy="227329"/>
            </a:xfrm>
            <a:custGeom>
              <a:avLst/>
              <a:gdLst/>
              <a:ahLst/>
              <a:cxnLst/>
              <a:rect l="l" t="t" r="r" b="b"/>
              <a:pathLst>
                <a:path w="283845" h="227330">
                  <a:moveTo>
                    <a:pt x="0" y="56768"/>
                  </a:moveTo>
                  <a:lnTo>
                    <a:pt x="169926" y="56768"/>
                  </a:lnTo>
                  <a:lnTo>
                    <a:pt x="169926" y="0"/>
                  </a:lnTo>
                  <a:lnTo>
                    <a:pt x="283464" y="113537"/>
                  </a:lnTo>
                  <a:lnTo>
                    <a:pt x="169926" y="227075"/>
                  </a:lnTo>
                  <a:lnTo>
                    <a:pt x="169926" y="170306"/>
                  </a:lnTo>
                  <a:lnTo>
                    <a:pt x="0" y="170306"/>
                  </a:lnTo>
                  <a:lnTo>
                    <a:pt x="0" y="56768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29" name="object 19"/>
          <p:cNvSpPr txBox="1"/>
          <p:nvPr/>
        </p:nvSpPr>
        <p:spPr>
          <a:xfrm>
            <a:off x="133350" y="3627882"/>
            <a:ext cx="1236345" cy="257175"/>
          </a:xfrm>
          <a:prstGeom prst="rect">
            <a:avLst/>
          </a:prstGeom>
          <a:solidFill>
            <a:srgbClr val="313366"/>
          </a:solidFill>
          <a:ln w="25907">
            <a:solidFill>
              <a:srgbClr val="212248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467995" marR="187960" indent="-274320">
              <a:lnSpc>
                <a:spcPct val="100000"/>
              </a:lnSpc>
              <a:spcBef>
                <a:spcPts val="525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elo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n  data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30" name="object 20"/>
          <p:cNvSpPr txBox="1"/>
          <p:nvPr/>
        </p:nvSpPr>
        <p:spPr>
          <a:xfrm>
            <a:off x="1465325" y="3484626"/>
            <a:ext cx="3595370" cy="1511311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263525" indent="-172720">
              <a:lnSpc>
                <a:spcPct val="100000"/>
              </a:lnSpc>
              <a:spcBef>
                <a:spcPts val="265"/>
              </a:spcBef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Perbedaan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sasaran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dengan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data  riil</a:t>
            </a:r>
            <a:endParaRPr sz="1200" dirty="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Salah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entry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oleh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surveor,</a:t>
            </a:r>
            <a:endParaRPr sz="1200" dirty="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Entry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belum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selesai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100%</a:t>
            </a:r>
            <a:endParaRPr sz="1200" dirty="0">
              <a:latin typeface="Arial MT"/>
              <a:cs typeface="Arial MT"/>
            </a:endParaRPr>
          </a:p>
          <a:p>
            <a:pPr marL="263525" marR="49657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Masih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banyak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incomplit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akibat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server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down.</a:t>
            </a:r>
            <a:endParaRPr sz="1200" dirty="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yang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diinput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tidak sesuai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dengan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riil</a:t>
            </a:r>
            <a:endParaRPr sz="1200" dirty="0">
              <a:latin typeface="Arial MT"/>
              <a:cs typeface="Arial MT"/>
            </a:endParaRPr>
          </a:p>
          <a:p>
            <a:pPr marL="263525" marR="27305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Sulit menentukan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IKS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awal karena 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wilayah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 kerja Puskesmas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tercampur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dalam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aplikasi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048931" name="object 21"/>
          <p:cNvSpPr/>
          <p:nvPr/>
        </p:nvSpPr>
        <p:spPr>
          <a:xfrm>
            <a:off x="5380482" y="3341370"/>
            <a:ext cx="3632200" cy="1682750"/>
          </a:xfrm>
          <a:custGeom>
            <a:avLst/>
            <a:gdLst/>
            <a:ahLst/>
            <a:cxnLst/>
            <a:rect l="l" t="t" r="r" b="b"/>
            <a:pathLst>
              <a:path w="3632200" h="1682750">
                <a:moveTo>
                  <a:pt x="3631691" y="0"/>
                </a:moveTo>
                <a:lnTo>
                  <a:pt x="0" y="0"/>
                </a:lnTo>
                <a:lnTo>
                  <a:pt x="0" y="1682495"/>
                </a:lnTo>
                <a:lnTo>
                  <a:pt x="3631691" y="1682495"/>
                </a:lnTo>
                <a:lnTo>
                  <a:pt x="3631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2" name="object 22"/>
          <p:cNvSpPr txBox="1"/>
          <p:nvPr/>
        </p:nvSpPr>
        <p:spPr>
          <a:xfrm>
            <a:off x="5380482" y="3341370"/>
            <a:ext cx="3632200" cy="1620520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262890" indent="-172720">
              <a:lnSpc>
                <a:spcPct val="100000"/>
              </a:lnSpc>
              <a:spcBef>
                <a:spcPts val="760"/>
              </a:spcBef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Koordinasi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dg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untuk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update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sasaran</a:t>
            </a:r>
            <a:endParaRPr sz="120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Melakukan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pelatihan ulang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kepada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surveor</a:t>
            </a:r>
            <a:endParaRPr sz="120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25" dirty="0">
                <a:latin typeface="Arial MT"/>
                <a:cs typeface="Arial MT"/>
              </a:rPr>
              <a:t>Tetap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analisis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IKS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Awal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dengan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yg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</a:t>
            </a:r>
            <a:endParaRPr sz="120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dirty="0">
                <a:latin typeface="Arial MT"/>
                <a:cs typeface="Arial MT"/>
              </a:rPr>
              <a:t>Melakukan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verifikasi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data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melengkapi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data</a:t>
            </a:r>
            <a:endParaRPr sz="1200">
              <a:latin typeface="Arial MT"/>
              <a:cs typeface="Arial MT"/>
            </a:endParaRPr>
          </a:p>
          <a:p>
            <a:pPr marL="26289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incomplit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menjadi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komplit</a:t>
            </a:r>
            <a:endParaRPr sz="120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Analisis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menyandingkan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manual</a:t>
            </a:r>
            <a:endParaRPr sz="1200">
              <a:latin typeface="Arial MT"/>
              <a:cs typeface="Arial MT"/>
            </a:endParaRPr>
          </a:p>
          <a:p>
            <a:pPr marL="262890" marR="216535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Analisis manual dan koordinasi dengan Dinkes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Kabupaten/Kota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32" name="object 23"/>
          <p:cNvGrpSpPr/>
          <p:nvPr/>
        </p:nvGrpSpPr>
        <p:grpSpPr>
          <a:xfrm>
            <a:off x="5065776" y="3863340"/>
            <a:ext cx="307975" cy="251460"/>
            <a:chOff x="5065776" y="3863340"/>
            <a:chExt cx="307975" cy="251460"/>
          </a:xfrm>
        </p:grpSpPr>
        <p:sp>
          <p:nvSpPr>
            <p:cNvPr id="1048933" name="object 24"/>
            <p:cNvSpPr/>
            <p:nvPr/>
          </p:nvSpPr>
          <p:spPr>
            <a:xfrm>
              <a:off x="5078730" y="3876294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60">
                  <a:moveTo>
                    <a:pt x="169164" y="0"/>
                  </a:moveTo>
                  <a:lnTo>
                    <a:pt x="169164" y="56387"/>
                  </a:lnTo>
                  <a:lnTo>
                    <a:pt x="0" y="56387"/>
                  </a:lnTo>
                  <a:lnTo>
                    <a:pt x="0" y="169163"/>
                  </a:lnTo>
                  <a:lnTo>
                    <a:pt x="169164" y="169163"/>
                  </a:lnTo>
                  <a:lnTo>
                    <a:pt x="169164" y="225551"/>
                  </a:lnTo>
                  <a:lnTo>
                    <a:pt x="281940" y="112775"/>
                  </a:lnTo>
                  <a:lnTo>
                    <a:pt x="169164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34" name="object 25"/>
            <p:cNvSpPr/>
            <p:nvPr/>
          </p:nvSpPr>
          <p:spPr>
            <a:xfrm>
              <a:off x="5078730" y="3876294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60">
                  <a:moveTo>
                    <a:pt x="0" y="56387"/>
                  </a:moveTo>
                  <a:lnTo>
                    <a:pt x="169164" y="56387"/>
                  </a:lnTo>
                  <a:lnTo>
                    <a:pt x="169164" y="0"/>
                  </a:lnTo>
                  <a:lnTo>
                    <a:pt x="281940" y="112775"/>
                  </a:lnTo>
                  <a:lnTo>
                    <a:pt x="169164" y="225551"/>
                  </a:lnTo>
                  <a:lnTo>
                    <a:pt x="169164" y="169163"/>
                  </a:lnTo>
                  <a:lnTo>
                    <a:pt x="0" y="169163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1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sp>
        <p:nvSpPr>
          <p:cNvPr id="1048935" name="object 3"/>
          <p:cNvSpPr txBox="1">
            <a:spLocks noGrp="1"/>
          </p:cNvSpPr>
          <p:nvPr>
            <p:ph type="title"/>
          </p:nvPr>
        </p:nvSpPr>
        <p:spPr>
          <a:xfrm>
            <a:off x="1787144" y="33350"/>
            <a:ext cx="2810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313366"/>
                </a:solidFill>
                <a:latin typeface="Verdana"/>
                <a:cs typeface="Verdana"/>
              </a:rPr>
              <a:t>4.</a:t>
            </a:r>
            <a:r>
              <a:rPr sz="1800" spc="-8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313366"/>
                </a:solidFill>
                <a:latin typeface="Verdana"/>
                <a:cs typeface="Verdana"/>
              </a:rPr>
              <a:t>INTER</a:t>
            </a:r>
            <a:r>
              <a:rPr sz="1800" spc="-120" dirty="0">
                <a:solidFill>
                  <a:srgbClr val="313366"/>
                </a:solidFill>
                <a:latin typeface="Verdana"/>
                <a:cs typeface="Verdana"/>
              </a:rPr>
              <a:t>V</a:t>
            </a:r>
            <a:r>
              <a:rPr sz="1800" spc="-145" dirty="0">
                <a:solidFill>
                  <a:srgbClr val="313366"/>
                </a:solidFill>
                <a:latin typeface="Verdana"/>
                <a:cs typeface="Verdana"/>
              </a:rPr>
              <a:t>ENSI</a:t>
            </a:r>
            <a:r>
              <a:rPr sz="1800" spc="-10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313366"/>
                </a:solidFill>
                <a:latin typeface="Verdana"/>
                <a:cs typeface="Verdana"/>
              </a:rPr>
              <a:t>LAN</a:t>
            </a:r>
            <a:r>
              <a:rPr sz="1800" spc="-15" dirty="0">
                <a:solidFill>
                  <a:srgbClr val="313366"/>
                </a:solidFill>
                <a:latin typeface="Verdana"/>
                <a:cs typeface="Verdana"/>
              </a:rPr>
              <a:t>J</a:t>
            </a:r>
            <a:r>
              <a:rPr sz="1800" spc="-65" dirty="0">
                <a:solidFill>
                  <a:srgbClr val="313366"/>
                </a:solidFill>
                <a:latin typeface="Verdana"/>
                <a:cs typeface="Verdana"/>
              </a:rPr>
              <a:t>UT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48936" name="object 4"/>
          <p:cNvSpPr/>
          <p:nvPr/>
        </p:nvSpPr>
        <p:spPr>
          <a:xfrm>
            <a:off x="131826" y="537209"/>
            <a:ext cx="1236345" cy="509270"/>
          </a:xfrm>
          <a:custGeom>
            <a:avLst/>
            <a:gdLst/>
            <a:ahLst/>
            <a:cxnLst/>
            <a:rect l="l" t="t" r="r" b="b"/>
            <a:pathLst>
              <a:path w="1236345" h="509269">
                <a:moveTo>
                  <a:pt x="1235964" y="0"/>
                </a:moveTo>
                <a:lnTo>
                  <a:pt x="0" y="0"/>
                </a:lnTo>
                <a:lnTo>
                  <a:pt x="0" y="509015"/>
                </a:lnTo>
                <a:lnTo>
                  <a:pt x="1235964" y="509015"/>
                </a:lnTo>
                <a:lnTo>
                  <a:pt x="1235964" y="0"/>
                </a:lnTo>
                <a:close/>
              </a:path>
            </a:pathLst>
          </a:custGeom>
          <a:solidFill>
            <a:srgbClr val="31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7" name="object 5"/>
          <p:cNvSpPr txBox="1"/>
          <p:nvPr/>
        </p:nvSpPr>
        <p:spPr>
          <a:xfrm>
            <a:off x="120395" y="537209"/>
            <a:ext cx="1247775" cy="360046"/>
          </a:xfrm>
          <a:prstGeom prst="rect">
            <a:avLst/>
          </a:prstGeom>
          <a:ln w="25907">
            <a:solidFill>
              <a:srgbClr val="212248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29654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Geografis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38" name="object 6"/>
          <p:cNvSpPr txBox="1"/>
          <p:nvPr/>
        </p:nvSpPr>
        <p:spPr>
          <a:xfrm>
            <a:off x="1497330" y="413766"/>
            <a:ext cx="3508375" cy="2100575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262255" marR="368935" indent="-172720">
              <a:lnSpc>
                <a:spcPct val="100000"/>
              </a:lnSpc>
              <a:spcBef>
                <a:spcPts val="540"/>
              </a:spcBef>
              <a:buClr>
                <a:srgbClr val="000000"/>
              </a:buClr>
              <a:buChar char="•"/>
              <a:tabLst>
                <a:tab pos="26289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Adanya Pandemi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COVID-19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sehingga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kunjungan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langsung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untuk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intervensi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lanjut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tidak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/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kurang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dilaksanakan</a:t>
            </a:r>
            <a:endParaRPr sz="1200" dirty="0">
              <a:latin typeface="Arial MT"/>
              <a:cs typeface="Arial MT"/>
            </a:endParaRPr>
          </a:p>
          <a:p>
            <a:pPr marL="262255" marR="32575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Kondisi jarak, geografis, cuaca yang sulit di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tempuh</a:t>
            </a:r>
            <a:endParaRPr sz="1200" dirty="0">
              <a:latin typeface="Arial MT"/>
              <a:cs typeface="Arial MT"/>
            </a:endParaRPr>
          </a:p>
          <a:p>
            <a:pPr marL="26225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Cakupan</a:t>
            </a:r>
            <a:r>
              <a:rPr sz="12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yang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intervensi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telalu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luas/banyak</a:t>
            </a:r>
            <a:endParaRPr sz="1200" dirty="0">
              <a:latin typeface="Arial MT"/>
              <a:cs typeface="Arial MT"/>
            </a:endParaRPr>
          </a:p>
          <a:p>
            <a:pPr marL="262255" marR="300990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26289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Permasalah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kesehatan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dengan penduduk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yang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hidup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bantaran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sungai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berpengaruh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terhadap sanitasi penduduk,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termasuk </a:t>
            </a:r>
            <a:r>
              <a:rPr sz="12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masalah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ekonomi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atau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pendanaan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untuk </a:t>
            </a:r>
            <a:r>
              <a:rPr sz="12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pembangunan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sanitasi.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048939" name="object 7"/>
          <p:cNvSpPr txBox="1"/>
          <p:nvPr/>
        </p:nvSpPr>
        <p:spPr>
          <a:xfrm>
            <a:off x="5342382" y="287274"/>
            <a:ext cx="3632200" cy="2255746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64160" indent="-172720">
              <a:lnSpc>
                <a:spcPct val="100000"/>
              </a:lnSpc>
              <a:spcBef>
                <a:spcPts val="310"/>
              </a:spcBef>
              <a:buChar char="•"/>
              <a:tabLst>
                <a:tab pos="264160" algn="l"/>
              </a:tabLst>
            </a:pPr>
            <a:r>
              <a:rPr sz="1200" dirty="0">
                <a:latin typeface="Arial MT"/>
                <a:cs typeface="Arial MT"/>
              </a:rPr>
              <a:t>Pe</a:t>
            </a:r>
            <a:r>
              <a:rPr sz="1200" spc="10" dirty="0">
                <a:latin typeface="Arial MT"/>
                <a:cs typeface="Arial MT"/>
              </a:rPr>
              <a:t>m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f</a:t>
            </a:r>
            <a:r>
              <a:rPr sz="1200" spc="-10" dirty="0">
                <a:latin typeface="Arial MT"/>
                <a:cs typeface="Arial MT"/>
              </a:rPr>
              <a:t>aa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10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IK</a:t>
            </a:r>
          </a:p>
          <a:p>
            <a:pPr marL="263525" marR="443230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Menggunakan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trasportasi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desa/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ambulance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Desa.,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dll</a:t>
            </a:r>
            <a:endParaRPr sz="1200" dirty="0">
              <a:latin typeface="Arial MT"/>
              <a:cs typeface="Arial MT"/>
            </a:endParaRPr>
          </a:p>
          <a:p>
            <a:pPr marL="263525" marR="502920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Melatih dan melibatkan petugas pustu dan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poskesdes</a:t>
            </a:r>
            <a:endParaRPr sz="1200" dirty="0">
              <a:latin typeface="Arial MT"/>
              <a:cs typeface="Arial MT"/>
            </a:endParaRPr>
          </a:p>
          <a:p>
            <a:pPr marL="263525" marR="215265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Membuat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prioritas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masalah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untuk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 </a:t>
            </a:r>
            <a:r>
              <a:rPr sz="1200" spc="-5" dirty="0">
                <a:latin typeface="Arial MT"/>
                <a:cs typeface="Arial MT"/>
              </a:rPr>
              <a:t>intervensi.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Pendekatan </a:t>
            </a:r>
            <a:r>
              <a:rPr sz="1200" spc="-10" dirty="0">
                <a:latin typeface="Arial MT"/>
                <a:cs typeface="Arial MT"/>
              </a:rPr>
              <a:t>wilayah </a:t>
            </a:r>
            <a:r>
              <a:rPr sz="1200" spc="-5" dirty="0">
                <a:latin typeface="Arial MT"/>
                <a:cs typeface="Arial MT"/>
              </a:rPr>
              <a:t>(caranya adalah melihat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nilai wilayah, prioritas diarahkan kewilayah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dengan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IKS </a:t>
            </a:r>
            <a:r>
              <a:rPr sz="1200" spc="-5" dirty="0">
                <a:latin typeface="Arial MT"/>
                <a:cs typeface="Arial MT"/>
              </a:rPr>
              <a:t>paling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rendah)</a:t>
            </a:r>
            <a:endParaRPr sz="1200" dirty="0">
              <a:latin typeface="Arial MT"/>
              <a:cs typeface="Arial MT"/>
            </a:endParaRPr>
          </a:p>
          <a:p>
            <a:pPr marL="263525" marR="100965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Koordinasi dengan linsek, usulan teknologi </a:t>
            </a:r>
            <a:r>
              <a:rPr sz="1200" dirty="0">
                <a:latin typeface="Arial MT"/>
                <a:cs typeface="Arial MT"/>
              </a:rPr>
              <a:t>tepat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guna </a:t>
            </a:r>
            <a:r>
              <a:rPr sz="1200" dirty="0">
                <a:latin typeface="Arial MT"/>
                <a:cs typeface="Arial MT"/>
              </a:rPr>
              <a:t>di bidang sanitasi dan </a:t>
            </a:r>
            <a:r>
              <a:rPr sz="1200" spc="-5" dirty="0">
                <a:latin typeface="Arial MT"/>
                <a:cs typeface="Arial MT"/>
              </a:rPr>
              <a:t>dukungan </a:t>
            </a:r>
            <a:r>
              <a:rPr sz="1200" dirty="0">
                <a:latin typeface="Arial MT"/>
                <a:cs typeface="Arial MT"/>
              </a:rPr>
              <a:t>dana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untuk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mendongkrak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sanitasi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134" name="object 8"/>
          <p:cNvGrpSpPr/>
          <p:nvPr/>
        </p:nvGrpSpPr>
        <p:grpSpPr>
          <a:xfrm>
            <a:off x="5047488" y="778763"/>
            <a:ext cx="307975" cy="251460"/>
            <a:chOff x="5047488" y="778763"/>
            <a:chExt cx="307975" cy="251460"/>
          </a:xfrm>
        </p:grpSpPr>
        <p:sp>
          <p:nvSpPr>
            <p:cNvPr id="1048940" name="object 9"/>
            <p:cNvSpPr/>
            <p:nvPr/>
          </p:nvSpPr>
          <p:spPr>
            <a:xfrm>
              <a:off x="5060442" y="791717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59">
                  <a:moveTo>
                    <a:pt x="169163" y="0"/>
                  </a:moveTo>
                  <a:lnTo>
                    <a:pt x="169163" y="56387"/>
                  </a:lnTo>
                  <a:lnTo>
                    <a:pt x="0" y="56387"/>
                  </a:lnTo>
                  <a:lnTo>
                    <a:pt x="0" y="169164"/>
                  </a:lnTo>
                  <a:lnTo>
                    <a:pt x="169163" y="169164"/>
                  </a:lnTo>
                  <a:lnTo>
                    <a:pt x="169163" y="225552"/>
                  </a:lnTo>
                  <a:lnTo>
                    <a:pt x="281940" y="112776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41" name="object 10"/>
            <p:cNvSpPr/>
            <p:nvPr/>
          </p:nvSpPr>
          <p:spPr>
            <a:xfrm>
              <a:off x="5060442" y="791717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59">
                  <a:moveTo>
                    <a:pt x="0" y="56387"/>
                  </a:moveTo>
                  <a:lnTo>
                    <a:pt x="169163" y="56387"/>
                  </a:lnTo>
                  <a:lnTo>
                    <a:pt x="169163" y="0"/>
                  </a:lnTo>
                  <a:lnTo>
                    <a:pt x="281940" y="112776"/>
                  </a:lnTo>
                  <a:lnTo>
                    <a:pt x="169163" y="225552"/>
                  </a:lnTo>
                  <a:lnTo>
                    <a:pt x="169163" y="169164"/>
                  </a:lnTo>
                  <a:lnTo>
                    <a:pt x="0" y="169164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42" name="object 11"/>
          <p:cNvSpPr txBox="1"/>
          <p:nvPr/>
        </p:nvSpPr>
        <p:spPr>
          <a:xfrm>
            <a:off x="1434846" y="2657094"/>
            <a:ext cx="3598793" cy="981038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262890" indent="-172720">
              <a:lnSpc>
                <a:spcPct val="100000"/>
              </a:lnSpc>
              <a:spcBef>
                <a:spcPts val="450"/>
              </a:spcBef>
              <a:buClr>
                <a:srgbClr val="000000"/>
              </a:buClr>
              <a:buChar char="•"/>
              <a:tabLst>
                <a:tab pos="263525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Keterbatasan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SDM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untuk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intervensi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lanjut</a:t>
            </a:r>
            <a:endParaRPr sz="1200" dirty="0">
              <a:latin typeface="Arial MT"/>
              <a:cs typeface="Arial MT"/>
            </a:endParaRPr>
          </a:p>
          <a:p>
            <a:pPr marL="262890" marR="16954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3525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Petugas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kurang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paham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bagaimana</a:t>
            </a:r>
            <a:r>
              <a:rPr sz="12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konsep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dan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prodesur intervensi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lanjut karena tidak ada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 juknis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pelaksanaan intervensi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lanjutan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yang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sebenarnya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048943" name="object 12"/>
          <p:cNvSpPr txBox="1"/>
          <p:nvPr/>
        </p:nvSpPr>
        <p:spPr>
          <a:xfrm>
            <a:off x="5342382" y="2670810"/>
            <a:ext cx="3632200" cy="1001394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264160" indent="-172720">
              <a:lnSpc>
                <a:spcPct val="100000"/>
              </a:lnSpc>
              <a:spcBef>
                <a:spcPts val="384"/>
              </a:spcBef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Membagi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daerah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binaan</a:t>
            </a:r>
            <a:endParaRPr sz="1200">
              <a:latin typeface="Arial MT"/>
              <a:cs typeface="Arial MT"/>
            </a:endParaRPr>
          </a:p>
          <a:p>
            <a:pPr marL="263525" marR="245110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Kegiatan intervensi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integrasi dengan kegiatan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lain,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mengusulkan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tambahan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SDM</a:t>
            </a:r>
            <a:endParaRPr sz="1200">
              <a:latin typeface="Arial MT"/>
              <a:cs typeface="Arial MT"/>
            </a:endParaRPr>
          </a:p>
          <a:p>
            <a:pPr marL="263525" marR="240665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Peningkatan kapasitas SDM </a:t>
            </a:r>
            <a:r>
              <a:rPr sz="1200" dirty="0">
                <a:latin typeface="Arial MT"/>
                <a:cs typeface="Arial MT"/>
              </a:rPr>
              <a:t>untuk </a:t>
            </a:r>
            <a:r>
              <a:rPr sz="1200" spc="-5" dirty="0">
                <a:latin typeface="Arial MT"/>
                <a:cs typeface="Arial MT"/>
              </a:rPr>
              <a:t>memahami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konsep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pelaksanaan</a:t>
            </a:r>
            <a:r>
              <a:rPr sz="1200" spc="3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intervensi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lanjut.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35" name="object 13"/>
          <p:cNvGrpSpPr/>
          <p:nvPr/>
        </p:nvGrpSpPr>
        <p:grpSpPr>
          <a:xfrm>
            <a:off x="5047488" y="2997707"/>
            <a:ext cx="307975" cy="253365"/>
            <a:chOff x="5047488" y="2997707"/>
            <a:chExt cx="307975" cy="253365"/>
          </a:xfrm>
        </p:grpSpPr>
        <p:sp>
          <p:nvSpPr>
            <p:cNvPr id="1048944" name="object 14"/>
            <p:cNvSpPr/>
            <p:nvPr/>
          </p:nvSpPr>
          <p:spPr>
            <a:xfrm>
              <a:off x="5060442" y="3010661"/>
              <a:ext cx="281940" cy="227329"/>
            </a:xfrm>
            <a:custGeom>
              <a:avLst/>
              <a:gdLst/>
              <a:ahLst/>
              <a:cxnLst/>
              <a:rect l="l" t="t" r="r" b="b"/>
              <a:pathLst>
                <a:path w="281939" h="227330">
                  <a:moveTo>
                    <a:pt x="168402" y="0"/>
                  </a:moveTo>
                  <a:lnTo>
                    <a:pt x="168402" y="56768"/>
                  </a:lnTo>
                  <a:lnTo>
                    <a:pt x="0" y="56768"/>
                  </a:lnTo>
                  <a:lnTo>
                    <a:pt x="0" y="170306"/>
                  </a:lnTo>
                  <a:lnTo>
                    <a:pt x="168402" y="170306"/>
                  </a:lnTo>
                  <a:lnTo>
                    <a:pt x="168402" y="227075"/>
                  </a:lnTo>
                  <a:lnTo>
                    <a:pt x="281940" y="113537"/>
                  </a:lnTo>
                  <a:lnTo>
                    <a:pt x="168402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45" name="object 15"/>
            <p:cNvSpPr/>
            <p:nvPr/>
          </p:nvSpPr>
          <p:spPr>
            <a:xfrm>
              <a:off x="5060442" y="3010661"/>
              <a:ext cx="281940" cy="227329"/>
            </a:xfrm>
            <a:custGeom>
              <a:avLst/>
              <a:gdLst/>
              <a:ahLst/>
              <a:cxnLst/>
              <a:rect l="l" t="t" r="r" b="b"/>
              <a:pathLst>
                <a:path w="281939" h="227330">
                  <a:moveTo>
                    <a:pt x="0" y="56768"/>
                  </a:moveTo>
                  <a:lnTo>
                    <a:pt x="168402" y="56768"/>
                  </a:lnTo>
                  <a:lnTo>
                    <a:pt x="168402" y="0"/>
                  </a:lnTo>
                  <a:lnTo>
                    <a:pt x="281940" y="113537"/>
                  </a:lnTo>
                  <a:lnTo>
                    <a:pt x="168402" y="227075"/>
                  </a:lnTo>
                  <a:lnTo>
                    <a:pt x="168402" y="170306"/>
                  </a:lnTo>
                  <a:lnTo>
                    <a:pt x="0" y="170306"/>
                  </a:lnTo>
                  <a:lnTo>
                    <a:pt x="0" y="56768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46" name="object 16"/>
          <p:cNvSpPr txBox="1"/>
          <p:nvPr/>
        </p:nvSpPr>
        <p:spPr>
          <a:xfrm>
            <a:off x="131826" y="2693670"/>
            <a:ext cx="1236345" cy="360045"/>
          </a:xfrm>
          <a:prstGeom prst="rect">
            <a:avLst/>
          </a:prstGeom>
          <a:solidFill>
            <a:srgbClr val="313366"/>
          </a:solidFill>
          <a:ln w="25907">
            <a:solidFill>
              <a:srgbClr val="212248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SDM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47" name="object 17"/>
          <p:cNvSpPr txBox="1"/>
          <p:nvPr/>
        </p:nvSpPr>
        <p:spPr>
          <a:xfrm>
            <a:off x="1434846" y="3899153"/>
            <a:ext cx="3632200" cy="667490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90805" marR="120014">
              <a:lnSpc>
                <a:spcPct val="100000"/>
              </a:lnSpc>
              <a:spcBef>
                <a:spcPts val="885"/>
              </a:spcBef>
            </a:pPr>
            <a:r>
              <a:rPr sz="1200" spc="-5" dirty="0">
                <a:latin typeface="Arial MT"/>
                <a:cs typeface="Arial MT"/>
              </a:rPr>
              <a:t>Anggaran </a:t>
            </a:r>
            <a:r>
              <a:rPr sz="1200" dirty="0">
                <a:latin typeface="Arial MT"/>
                <a:cs typeface="Arial MT"/>
              </a:rPr>
              <a:t>BOK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tidak ada </a:t>
            </a:r>
            <a:r>
              <a:rPr sz="1200" dirty="0">
                <a:latin typeface="Arial MT"/>
                <a:cs typeface="Arial MT"/>
              </a:rPr>
              <a:t>/ </a:t>
            </a:r>
            <a:r>
              <a:rPr sz="1200" spc="-5" dirty="0">
                <a:latin typeface="Arial MT"/>
                <a:cs typeface="Arial MT"/>
              </a:rPr>
              <a:t>kurang </a:t>
            </a:r>
            <a:r>
              <a:rPr sz="1200" dirty="0">
                <a:latin typeface="Arial MT"/>
                <a:cs typeface="Arial MT"/>
              </a:rPr>
              <a:t>. </a:t>
            </a:r>
            <a:r>
              <a:rPr sz="1200" spc="-5" dirty="0">
                <a:latin typeface="Arial MT"/>
                <a:cs typeface="Arial MT"/>
              </a:rPr>
              <a:t>adanya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recofusing anggaran </a:t>
            </a:r>
            <a:r>
              <a:rPr sz="1200" dirty="0">
                <a:latin typeface="Arial MT"/>
                <a:cs typeface="Arial MT"/>
              </a:rPr>
              <a:t>tahun </a:t>
            </a:r>
            <a:r>
              <a:rPr sz="1200" spc="-5" dirty="0">
                <a:latin typeface="Arial MT"/>
                <a:cs typeface="Arial MT"/>
              </a:rPr>
              <a:t>2021. anggaran </a:t>
            </a:r>
            <a:r>
              <a:rPr sz="1200" spc="-10" dirty="0">
                <a:latin typeface="Arial MT"/>
                <a:cs typeface="Arial MT"/>
              </a:rPr>
              <a:t>yg </a:t>
            </a:r>
            <a:r>
              <a:rPr sz="1200" spc="-5" dirty="0">
                <a:latin typeface="Arial MT"/>
                <a:cs typeface="Arial MT"/>
              </a:rPr>
              <a:t>ada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alihkan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untuk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covid-19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048948" name="object 18"/>
          <p:cNvSpPr/>
          <p:nvPr/>
        </p:nvSpPr>
        <p:spPr>
          <a:xfrm>
            <a:off x="5336285" y="3793997"/>
            <a:ext cx="3632200" cy="1039494"/>
          </a:xfrm>
          <a:custGeom>
            <a:avLst/>
            <a:gdLst/>
            <a:ahLst/>
            <a:cxnLst/>
            <a:rect l="l" t="t" r="r" b="b"/>
            <a:pathLst>
              <a:path w="3632200" h="1039495">
                <a:moveTo>
                  <a:pt x="3631691" y="0"/>
                </a:moveTo>
                <a:lnTo>
                  <a:pt x="0" y="0"/>
                </a:lnTo>
                <a:lnTo>
                  <a:pt x="0" y="1039367"/>
                </a:lnTo>
                <a:lnTo>
                  <a:pt x="3631691" y="1039367"/>
                </a:lnTo>
                <a:lnTo>
                  <a:pt x="3631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49" name="object 19"/>
          <p:cNvSpPr txBox="1"/>
          <p:nvPr/>
        </p:nvSpPr>
        <p:spPr>
          <a:xfrm>
            <a:off x="5336285" y="3793997"/>
            <a:ext cx="3632200" cy="931546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64160" marR="131445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Mengusulkan dan memasukan kegiatan </a:t>
            </a:r>
            <a:r>
              <a:rPr sz="1200" dirty="0">
                <a:latin typeface="Arial MT"/>
                <a:cs typeface="Arial MT"/>
              </a:rPr>
              <a:t>PIS-PK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 dalam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usulan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BOK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puskesmas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2022.</a:t>
            </a:r>
            <a:endParaRPr sz="1200">
              <a:latin typeface="Arial MT"/>
              <a:cs typeface="Arial MT"/>
            </a:endParaRPr>
          </a:p>
          <a:p>
            <a:pPr marL="264160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dirty="0">
                <a:latin typeface="Arial MT"/>
                <a:cs typeface="Arial MT"/>
              </a:rPr>
              <a:t>Koordinasi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dengan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dinas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kesehatan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untuk</a:t>
            </a:r>
            <a:endParaRPr sz="1200">
              <a:latin typeface="Arial MT"/>
              <a:cs typeface="Arial MT"/>
            </a:endParaRPr>
          </a:p>
          <a:p>
            <a:pPr marL="26416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mendapatkan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dukungan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anggaran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36" name="object 20"/>
          <p:cNvGrpSpPr/>
          <p:nvPr/>
        </p:nvGrpSpPr>
        <p:grpSpPr>
          <a:xfrm>
            <a:off x="5041391" y="4122420"/>
            <a:ext cx="307975" cy="251460"/>
            <a:chOff x="5041391" y="4122420"/>
            <a:chExt cx="307975" cy="251460"/>
          </a:xfrm>
        </p:grpSpPr>
        <p:sp>
          <p:nvSpPr>
            <p:cNvPr id="1048950" name="object 21"/>
            <p:cNvSpPr/>
            <p:nvPr/>
          </p:nvSpPr>
          <p:spPr>
            <a:xfrm>
              <a:off x="5054345" y="4135374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60">
                  <a:moveTo>
                    <a:pt x="169163" y="0"/>
                  </a:moveTo>
                  <a:lnTo>
                    <a:pt x="169163" y="56387"/>
                  </a:lnTo>
                  <a:lnTo>
                    <a:pt x="0" y="56387"/>
                  </a:lnTo>
                  <a:lnTo>
                    <a:pt x="0" y="169163"/>
                  </a:lnTo>
                  <a:lnTo>
                    <a:pt x="169163" y="169163"/>
                  </a:lnTo>
                  <a:lnTo>
                    <a:pt x="169163" y="225551"/>
                  </a:lnTo>
                  <a:lnTo>
                    <a:pt x="281939" y="112775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51" name="object 22"/>
            <p:cNvSpPr/>
            <p:nvPr/>
          </p:nvSpPr>
          <p:spPr>
            <a:xfrm>
              <a:off x="5054345" y="4135374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60">
                  <a:moveTo>
                    <a:pt x="0" y="56387"/>
                  </a:moveTo>
                  <a:lnTo>
                    <a:pt x="169163" y="56387"/>
                  </a:lnTo>
                  <a:lnTo>
                    <a:pt x="169163" y="0"/>
                  </a:lnTo>
                  <a:lnTo>
                    <a:pt x="281939" y="112775"/>
                  </a:lnTo>
                  <a:lnTo>
                    <a:pt x="169163" y="225551"/>
                  </a:lnTo>
                  <a:lnTo>
                    <a:pt x="169163" y="169163"/>
                  </a:lnTo>
                  <a:lnTo>
                    <a:pt x="0" y="169163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52" name="object 23"/>
          <p:cNvSpPr txBox="1"/>
          <p:nvPr/>
        </p:nvSpPr>
        <p:spPr>
          <a:xfrm>
            <a:off x="125729" y="3816858"/>
            <a:ext cx="1236345" cy="360680"/>
          </a:xfrm>
          <a:prstGeom prst="rect">
            <a:avLst/>
          </a:prstGeom>
          <a:solidFill>
            <a:srgbClr val="313366"/>
          </a:solidFill>
          <a:ln w="25907">
            <a:solidFill>
              <a:srgbClr val="212248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Anggaran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37" name="object 24"/>
          <p:cNvGrpSpPr/>
          <p:nvPr/>
        </p:nvGrpSpPr>
        <p:grpSpPr>
          <a:xfrm>
            <a:off x="0" y="0"/>
            <a:ext cx="865505" cy="980440"/>
            <a:chOff x="0" y="0"/>
            <a:chExt cx="865505" cy="980440"/>
          </a:xfrm>
        </p:grpSpPr>
        <p:pic>
          <p:nvPicPr>
            <p:cNvPr id="2097262" name="object 25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65450" cy="979932"/>
            </a:xfrm>
            <a:prstGeom prst="rect">
              <a:avLst/>
            </a:prstGeom>
          </p:spPr>
        </p:pic>
        <p:sp>
          <p:nvSpPr>
            <p:cNvPr id="1048953" name="object 26"/>
            <p:cNvSpPr/>
            <p:nvPr/>
          </p:nvSpPr>
          <p:spPr>
            <a:xfrm>
              <a:off x="100584" y="0"/>
              <a:ext cx="0" cy="660400"/>
            </a:xfrm>
            <a:custGeom>
              <a:avLst/>
              <a:gdLst/>
              <a:ahLst/>
              <a:cxnLst/>
              <a:rect l="l" t="t" r="r" b="b"/>
              <a:pathLst>
                <a:path h="660400">
                  <a:moveTo>
                    <a:pt x="0" y="0"/>
                  </a:moveTo>
                  <a:lnTo>
                    <a:pt x="1" y="660146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object 2"/>
          <p:cNvGrpSpPr/>
          <p:nvPr/>
        </p:nvGrpSpPr>
        <p:grpSpPr>
          <a:xfrm>
            <a:off x="5342382" y="2762250"/>
            <a:ext cx="3801745" cy="2284095"/>
            <a:chOff x="5342382" y="2762250"/>
            <a:chExt cx="3801745" cy="2284095"/>
          </a:xfrm>
        </p:grpSpPr>
        <p:pic>
          <p:nvPicPr>
            <p:cNvPr id="2097263" name="object 3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8311" y="4800600"/>
              <a:ext cx="2075687" cy="245364"/>
            </a:xfrm>
            <a:prstGeom prst="rect">
              <a:avLst/>
            </a:prstGeom>
          </p:spPr>
        </p:pic>
        <p:sp>
          <p:nvSpPr>
            <p:cNvPr id="1048954" name="object 4"/>
            <p:cNvSpPr/>
            <p:nvPr/>
          </p:nvSpPr>
          <p:spPr>
            <a:xfrm>
              <a:off x="5342382" y="2762250"/>
              <a:ext cx="3662679" cy="2196465"/>
            </a:xfrm>
            <a:custGeom>
              <a:avLst/>
              <a:gdLst/>
              <a:ahLst/>
              <a:cxnLst/>
              <a:rect l="l" t="t" r="r" b="b"/>
              <a:pathLst>
                <a:path w="3662679" h="2196465">
                  <a:moveTo>
                    <a:pt x="3662171" y="0"/>
                  </a:moveTo>
                  <a:lnTo>
                    <a:pt x="0" y="0"/>
                  </a:lnTo>
                  <a:lnTo>
                    <a:pt x="0" y="2196084"/>
                  </a:lnTo>
                  <a:lnTo>
                    <a:pt x="3662171" y="2196084"/>
                  </a:lnTo>
                  <a:lnTo>
                    <a:pt x="366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55" name="object 5"/>
          <p:cNvSpPr txBox="1">
            <a:spLocks noGrp="1"/>
          </p:cNvSpPr>
          <p:nvPr>
            <p:ph type="title"/>
          </p:nvPr>
        </p:nvSpPr>
        <p:spPr>
          <a:xfrm>
            <a:off x="1787144" y="33350"/>
            <a:ext cx="2810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313366"/>
                </a:solidFill>
                <a:latin typeface="Verdana"/>
                <a:cs typeface="Verdana"/>
              </a:rPr>
              <a:t>4.</a:t>
            </a:r>
            <a:r>
              <a:rPr sz="1800" spc="-8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313366"/>
                </a:solidFill>
                <a:latin typeface="Verdana"/>
                <a:cs typeface="Verdana"/>
              </a:rPr>
              <a:t>INTER</a:t>
            </a:r>
            <a:r>
              <a:rPr sz="1800" spc="-120" dirty="0">
                <a:solidFill>
                  <a:srgbClr val="313366"/>
                </a:solidFill>
                <a:latin typeface="Verdana"/>
                <a:cs typeface="Verdana"/>
              </a:rPr>
              <a:t>V</a:t>
            </a:r>
            <a:r>
              <a:rPr sz="1800" spc="-145" dirty="0">
                <a:solidFill>
                  <a:srgbClr val="313366"/>
                </a:solidFill>
                <a:latin typeface="Verdana"/>
                <a:cs typeface="Verdana"/>
              </a:rPr>
              <a:t>ENSI</a:t>
            </a:r>
            <a:r>
              <a:rPr sz="1800" spc="-10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313366"/>
                </a:solidFill>
                <a:latin typeface="Verdana"/>
                <a:cs typeface="Verdana"/>
              </a:rPr>
              <a:t>LAN</a:t>
            </a:r>
            <a:r>
              <a:rPr sz="1800" spc="-15" dirty="0">
                <a:solidFill>
                  <a:srgbClr val="313366"/>
                </a:solidFill>
                <a:latin typeface="Verdana"/>
                <a:cs typeface="Verdana"/>
              </a:rPr>
              <a:t>J</a:t>
            </a:r>
            <a:r>
              <a:rPr sz="1800" spc="-65" dirty="0">
                <a:solidFill>
                  <a:srgbClr val="313366"/>
                </a:solidFill>
                <a:latin typeface="Verdana"/>
                <a:cs typeface="Verdana"/>
              </a:rPr>
              <a:t>UT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48956" name="object 6"/>
          <p:cNvSpPr/>
          <p:nvPr/>
        </p:nvSpPr>
        <p:spPr>
          <a:xfrm>
            <a:off x="131826" y="537209"/>
            <a:ext cx="1236345" cy="509270"/>
          </a:xfrm>
          <a:custGeom>
            <a:avLst/>
            <a:gdLst/>
            <a:ahLst/>
            <a:cxnLst/>
            <a:rect l="l" t="t" r="r" b="b"/>
            <a:pathLst>
              <a:path w="1236345" h="509269">
                <a:moveTo>
                  <a:pt x="1235964" y="0"/>
                </a:moveTo>
                <a:lnTo>
                  <a:pt x="0" y="0"/>
                </a:lnTo>
                <a:lnTo>
                  <a:pt x="0" y="509015"/>
                </a:lnTo>
                <a:lnTo>
                  <a:pt x="1235964" y="509015"/>
                </a:lnTo>
                <a:lnTo>
                  <a:pt x="1235964" y="0"/>
                </a:lnTo>
                <a:close/>
              </a:path>
            </a:pathLst>
          </a:custGeom>
          <a:solidFill>
            <a:srgbClr val="31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57" name="object 7"/>
          <p:cNvSpPr txBox="1"/>
          <p:nvPr/>
        </p:nvSpPr>
        <p:spPr>
          <a:xfrm>
            <a:off x="120395" y="537209"/>
            <a:ext cx="1247775" cy="360046"/>
          </a:xfrm>
          <a:prstGeom prst="rect">
            <a:avLst/>
          </a:prstGeom>
          <a:ln w="25907">
            <a:solidFill>
              <a:srgbClr val="212248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188595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Pelaksanaan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58" name="object 8"/>
          <p:cNvSpPr txBox="1"/>
          <p:nvPr/>
        </p:nvSpPr>
        <p:spPr>
          <a:xfrm>
            <a:off x="1552194" y="377190"/>
            <a:ext cx="3508375" cy="2255746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62890" indent="-172720">
              <a:lnSpc>
                <a:spcPct val="100000"/>
              </a:lnSpc>
              <a:spcBef>
                <a:spcPts val="310"/>
              </a:spcBef>
              <a:buClr>
                <a:srgbClr val="000000"/>
              </a:buClr>
              <a:buChar char="•"/>
              <a:tabLst>
                <a:tab pos="263525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Keengganan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masyarakat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dilakukan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kunjungan</a:t>
            </a:r>
            <a:endParaRPr sz="1200" dirty="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3525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Masih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ada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keluarga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yang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sulit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untuk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ditemui.</a:t>
            </a:r>
            <a:endParaRPr sz="1200" dirty="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263525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Keluarga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tidak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ada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rumah.</a:t>
            </a:r>
            <a:endParaRPr sz="1200" dirty="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3525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Intervensi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lanjut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belum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terintegrasi.</a:t>
            </a:r>
            <a:endParaRPr sz="1200" dirty="0">
              <a:latin typeface="Arial MT"/>
              <a:cs typeface="Arial MT"/>
            </a:endParaRPr>
          </a:p>
          <a:p>
            <a:pPr marL="262890" marR="249554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3525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Masih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kurangnya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keterlibatan</a:t>
            </a:r>
            <a:r>
              <a:rPr sz="12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dan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dukungan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lintas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sektor</a:t>
            </a:r>
            <a:endParaRPr sz="1200" dirty="0">
              <a:latin typeface="Arial MT"/>
              <a:cs typeface="Arial MT"/>
            </a:endParaRPr>
          </a:p>
          <a:p>
            <a:pPr marL="262890" marR="21526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3525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Temuan puskesmas tidak dianggap keluarga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sebagai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masalah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kesehatan</a:t>
            </a:r>
            <a:endParaRPr sz="1200" dirty="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3525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Sulitnya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merubah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perilaku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masyarakat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..</a:t>
            </a:r>
            <a:endParaRPr sz="1200" dirty="0">
              <a:latin typeface="Arial MT"/>
              <a:cs typeface="Arial MT"/>
            </a:endParaRPr>
          </a:p>
          <a:p>
            <a:pPr marL="262890" marR="9842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3525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Intervensi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lanjut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tidak semudah intervensi awal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karena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terhalang faktor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ekonomi, budaya dan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geografis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048959" name="object 9"/>
          <p:cNvSpPr txBox="1"/>
          <p:nvPr/>
        </p:nvSpPr>
        <p:spPr>
          <a:xfrm>
            <a:off x="5351526" y="377190"/>
            <a:ext cx="3662679" cy="2026196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2890" indent="-172720">
              <a:lnSpc>
                <a:spcPts val="14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Pemanfaatan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TIK</a:t>
            </a:r>
          </a:p>
          <a:p>
            <a:pPr marL="2628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Melakukan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janji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temu</a:t>
            </a:r>
          </a:p>
          <a:p>
            <a:pPr marL="2628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Penjadwalan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LP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untuk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intervensi</a:t>
            </a:r>
            <a:endParaRPr sz="1200" dirty="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dirty="0">
                <a:latin typeface="Arial MT"/>
                <a:cs typeface="Arial MT"/>
              </a:rPr>
              <a:t>Pertemuan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dengan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pemegang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kebijakan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didesa</a:t>
            </a:r>
          </a:p>
          <a:p>
            <a:pPr marL="2628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Memberikan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konseling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kepada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keluarga</a:t>
            </a:r>
            <a:endParaRPr sz="1200" dirty="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Sosialisasi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faktor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resiko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melalui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toma</a:t>
            </a:r>
          </a:p>
          <a:p>
            <a:pPr marL="2628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Edukasi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berulang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pendekatan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interpersonal</a:t>
            </a:r>
            <a:endParaRPr sz="1200" dirty="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Pemanfaatan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Forum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komunikasi</a:t>
            </a:r>
            <a:r>
              <a:rPr sz="1200" spc="3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masyarakat</a:t>
            </a:r>
            <a:endParaRPr sz="1200" dirty="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koordinasi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dengan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Linsek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toma</a:t>
            </a:r>
          </a:p>
          <a:p>
            <a:pPr marL="262890" marR="603250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Mengoptimalkan kegiatan pemberdayaan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masyarakat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140" name="object 10"/>
          <p:cNvGrpSpPr/>
          <p:nvPr/>
        </p:nvGrpSpPr>
        <p:grpSpPr>
          <a:xfrm>
            <a:off x="5047488" y="778763"/>
            <a:ext cx="307975" cy="251460"/>
            <a:chOff x="5047488" y="778763"/>
            <a:chExt cx="307975" cy="251460"/>
          </a:xfrm>
        </p:grpSpPr>
        <p:sp>
          <p:nvSpPr>
            <p:cNvPr id="1048960" name="object 11"/>
            <p:cNvSpPr/>
            <p:nvPr/>
          </p:nvSpPr>
          <p:spPr>
            <a:xfrm>
              <a:off x="5060442" y="791717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59">
                  <a:moveTo>
                    <a:pt x="169163" y="0"/>
                  </a:moveTo>
                  <a:lnTo>
                    <a:pt x="169163" y="56387"/>
                  </a:lnTo>
                  <a:lnTo>
                    <a:pt x="0" y="56387"/>
                  </a:lnTo>
                  <a:lnTo>
                    <a:pt x="0" y="169164"/>
                  </a:lnTo>
                  <a:lnTo>
                    <a:pt x="169163" y="169164"/>
                  </a:lnTo>
                  <a:lnTo>
                    <a:pt x="169163" y="225552"/>
                  </a:lnTo>
                  <a:lnTo>
                    <a:pt x="281940" y="112776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61" name="object 12"/>
            <p:cNvSpPr/>
            <p:nvPr/>
          </p:nvSpPr>
          <p:spPr>
            <a:xfrm>
              <a:off x="5060442" y="791717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59">
                  <a:moveTo>
                    <a:pt x="0" y="56387"/>
                  </a:moveTo>
                  <a:lnTo>
                    <a:pt x="169163" y="56387"/>
                  </a:lnTo>
                  <a:lnTo>
                    <a:pt x="169163" y="0"/>
                  </a:lnTo>
                  <a:lnTo>
                    <a:pt x="281940" y="112776"/>
                  </a:lnTo>
                  <a:lnTo>
                    <a:pt x="169163" y="225552"/>
                  </a:lnTo>
                  <a:lnTo>
                    <a:pt x="169163" y="169164"/>
                  </a:lnTo>
                  <a:lnTo>
                    <a:pt x="0" y="169164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62" name="object 13"/>
          <p:cNvSpPr txBox="1"/>
          <p:nvPr/>
        </p:nvSpPr>
        <p:spPr>
          <a:xfrm>
            <a:off x="131826" y="2986277"/>
            <a:ext cx="1236345" cy="257175"/>
          </a:xfrm>
          <a:prstGeom prst="rect">
            <a:avLst/>
          </a:prstGeom>
          <a:solidFill>
            <a:srgbClr val="313366"/>
          </a:solidFill>
          <a:ln w="25907">
            <a:solidFill>
              <a:srgbClr val="212248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467995" marR="187960" indent="-274320">
              <a:lnSpc>
                <a:spcPct val="100000"/>
              </a:lnSpc>
              <a:spcBef>
                <a:spcPts val="525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elo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n  data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63" name="object 14"/>
          <p:cNvSpPr txBox="1"/>
          <p:nvPr/>
        </p:nvSpPr>
        <p:spPr>
          <a:xfrm>
            <a:off x="1494282" y="2951226"/>
            <a:ext cx="3510279" cy="1841530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3525" indent="-172720">
              <a:lnSpc>
                <a:spcPts val="136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Tim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pembina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keluarga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kesulitan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dalam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input</a:t>
            </a:r>
            <a:endParaRPr sz="1200" dirty="0">
              <a:latin typeface="Arial MT"/>
              <a:cs typeface="Arial MT"/>
            </a:endParaRPr>
          </a:p>
          <a:p>
            <a:pPr marL="263525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update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ke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aplikasi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KS</a:t>
            </a:r>
            <a:endParaRPr sz="1200" dirty="0">
              <a:latin typeface="Arial MT"/>
              <a:cs typeface="Arial MT"/>
            </a:endParaRPr>
          </a:p>
          <a:p>
            <a:pPr marL="263525" marR="29972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hasil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intervensi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yang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belum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dilaporkan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petugas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program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ke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 tim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 pembina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KS</a:t>
            </a:r>
            <a:endParaRPr sz="1200" dirty="0">
              <a:latin typeface="Arial MT"/>
              <a:cs typeface="Arial MT"/>
            </a:endParaRPr>
          </a:p>
          <a:p>
            <a:pPr marL="263525" marR="44386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Updating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pasca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intervensi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tidak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bisa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dilakukan</a:t>
            </a:r>
            <a:endParaRPr sz="1200" dirty="0">
              <a:latin typeface="Arial MT"/>
              <a:cs typeface="Arial MT"/>
            </a:endParaRPr>
          </a:p>
          <a:p>
            <a:pPr marL="263525" marR="42481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IKS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tidak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muncul</a:t>
            </a:r>
            <a:r>
              <a:rPr sz="12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dan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berubah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incomplete </a:t>
            </a:r>
            <a:r>
              <a:rPr sz="1200" spc="-3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padahal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mengisinya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sudah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lengkap</a:t>
            </a:r>
            <a:endParaRPr sz="1200" dirty="0">
              <a:latin typeface="Arial MT"/>
              <a:cs typeface="Arial MT"/>
            </a:endParaRPr>
          </a:p>
          <a:p>
            <a:pPr marL="263525" marR="42735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data yang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ada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dalam aplikasi tidak sesuai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dengan</a:t>
            </a:r>
            <a:r>
              <a:rPr sz="12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program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048964" name="object 15"/>
          <p:cNvSpPr txBox="1"/>
          <p:nvPr/>
        </p:nvSpPr>
        <p:spPr>
          <a:xfrm>
            <a:off x="5342382" y="2762250"/>
            <a:ext cx="3662679" cy="2119170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264160" indent="-172720">
              <a:lnSpc>
                <a:spcPct val="100000"/>
              </a:lnSpc>
              <a:spcBef>
                <a:spcPts val="685"/>
              </a:spcBef>
              <a:buChar char="•"/>
              <a:tabLst>
                <a:tab pos="264160" algn="l"/>
              </a:tabLst>
            </a:pPr>
            <a:r>
              <a:rPr sz="1200" dirty="0">
                <a:latin typeface="Arial MT"/>
                <a:cs typeface="Arial MT"/>
              </a:rPr>
              <a:t>Koordinasi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antara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pj</a:t>
            </a:r>
            <a:r>
              <a:rPr sz="1200" spc="-5" dirty="0">
                <a:latin typeface="Arial MT"/>
                <a:cs typeface="Arial MT"/>
              </a:rPr>
              <a:t> program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tim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KS</a:t>
            </a:r>
          </a:p>
          <a:p>
            <a:pPr marL="264160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Melakukan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update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aplikasi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KS</a:t>
            </a:r>
          </a:p>
          <a:p>
            <a:pPr marL="263525" marR="102870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Koordinasi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menyampaikan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permasalahan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dinas </a:t>
            </a:r>
            <a:r>
              <a:rPr sz="1200" spc="-5" dirty="0">
                <a:latin typeface="Arial MT"/>
                <a:cs typeface="Arial MT"/>
              </a:rPr>
              <a:t>kesehatan </a:t>
            </a:r>
            <a:r>
              <a:rPr sz="1200" dirty="0">
                <a:latin typeface="Arial MT"/>
                <a:cs typeface="Arial MT"/>
              </a:rPr>
              <a:t>terkait </a:t>
            </a:r>
            <a:r>
              <a:rPr sz="1200" spc="-5" dirty="0">
                <a:latin typeface="Arial MT"/>
                <a:cs typeface="Arial MT"/>
              </a:rPr>
              <a:t>aplikasi </a:t>
            </a:r>
            <a:r>
              <a:rPr sz="1200" dirty="0">
                <a:latin typeface="Arial MT"/>
                <a:cs typeface="Arial MT"/>
              </a:rPr>
              <a:t>KS untuk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selanjutnya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Pusdatin</a:t>
            </a:r>
            <a:endParaRPr sz="1200" dirty="0">
              <a:latin typeface="Arial MT"/>
              <a:cs typeface="Arial MT"/>
            </a:endParaRPr>
          </a:p>
          <a:p>
            <a:pPr marL="264160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meningkatkan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koordinasi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dengan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penanggung</a:t>
            </a:r>
            <a:endParaRPr sz="1200" dirty="0">
              <a:latin typeface="Arial MT"/>
              <a:cs typeface="Arial MT"/>
            </a:endParaRPr>
          </a:p>
          <a:p>
            <a:pPr marL="263525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jawab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program</a:t>
            </a:r>
            <a:endParaRPr sz="1200" dirty="0">
              <a:latin typeface="Arial MT"/>
              <a:cs typeface="Arial MT"/>
            </a:endParaRPr>
          </a:p>
          <a:p>
            <a:pPr marL="264160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spc="-10" dirty="0">
                <a:latin typeface="Arial MT"/>
                <a:cs typeface="Arial MT"/>
              </a:rPr>
              <a:t>Verifkasi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hasil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kunjungan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keluarga</a:t>
            </a:r>
            <a:endParaRPr sz="1200" dirty="0">
              <a:latin typeface="Arial MT"/>
              <a:cs typeface="Arial MT"/>
            </a:endParaRPr>
          </a:p>
          <a:p>
            <a:pPr marL="263525" marR="202565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melakukan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cleaning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sebelum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analisis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agar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data yang </a:t>
            </a:r>
            <a:r>
              <a:rPr sz="1200" dirty="0">
                <a:latin typeface="Arial MT"/>
                <a:cs typeface="Arial MT"/>
              </a:rPr>
              <a:t>sudah </a:t>
            </a:r>
            <a:r>
              <a:rPr sz="1200" spc="-5" dirty="0">
                <a:latin typeface="Arial MT"/>
                <a:cs typeface="Arial MT"/>
              </a:rPr>
              <a:t>diinput sesuai dan tidak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mengalami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missing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141" name="object 16"/>
          <p:cNvGrpSpPr/>
          <p:nvPr/>
        </p:nvGrpSpPr>
        <p:grpSpPr>
          <a:xfrm>
            <a:off x="5047488" y="3227832"/>
            <a:ext cx="307975" cy="251460"/>
            <a:chOff x="5047488" y="3227832"/>
            <a:chExt cx="307975" cy="251460"/>
          </a:xfrm>
        </p:grpSpPr>
        <p:sp>
          <p:nvSpPr>
            <p:cNvPr id="1048965" name="object 17"/>
            <p:cNvSpPr/>
            <p:nvPr/>
          </p:nvSpPr>
          <p:spPr>
            <a:xfrm>
              <a:off x="5060442" y="3240786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60">
                  <a:moveTo>
                    <a:pt x="169163" y="0"/>
                  </a:moveTo>
                  <a:lnTo>
                    <a:pt x="169163" y="56387"/>
                  </a:lnTo>
                  <a:lnTo>
                    <a:pt x="0" y="56387"/>
                  </a:lnTo>
                  <a:lnTo>
                    <a:pt x="0" y="169163"/>
                  </a:lnTo>
                  <a:lnTo>
                    <a:pt x="169163" y="169163"/>
                  </a:lnTo>
                  <a:lnTo>
                    <a:pt x="169163" y="225551"/>
                  </a:lnTo>
                  <a:lnTo>
                    <a:pt x="281940" y="112775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66" name="object 18"/>
            <p:cNvSpPr/>
            <p:nvPr/>
          </p:nvSpPr>
          <p:spPr>
            <a:xfrm>
              <a:off x="5060442" y="3240786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60">
                  <a:moveTo>
                    <a:pt x="0" y="56387"/>
                  </a:moveTo>
                  <a:lnTo>
                    <a:pt x="169163" y="56387"/>
                  </a:lnTo>
                  <a:lnTo>
                    <a:pt x="169163" y="0"/>
                  </a:lnTo>
                  <a:lnTo>
                    <a:pt x="281940" y="112775"/>
                  </a:lnTo>
                  <a:lnTo>
                    <a:pt x="169163" y="225551"/>
                  </a:lnTo>
                  <a:lnTo>
                    <a:pt x="169163" y="169163"/>
                  </a:lnTo>
                  <a:lnTo>
                    <a:pt x="0" y="169163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9"/>
          <p:cNvGrpSpPr/>
          <p:nvPr/>
        </p:nvGrpSpPr>
        <p:grpSpPr>
          <a:xfrm>
            <a:off x="0" y="0"/>
            <a:ext cx="865505" cy="980440"/>
            <a:chOff x="0" y="0"/>
            <a:chExt cx="865505" cy="980440"/>
          </a:xfrm>
        </p:grpSpPr>
        <p:pic>
          <p:nvPicPr>
            <p:cNvPr id="2097264" name="object 20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65450" cy="979932"/>
            </a:xfrm>
            <a:prstGeom prst="rect">
              <a:avLst/>
            </a:prstGeom>
          </p:spPr>
        </p:pic>
        <p:sp>
          <p:nvSpPr>
            <p:cNvPr id="1048967" name="object 21"/>
            <p:cNvSpPr/>
            <p:nvPr/>
          </p:nvSpPr>
          <p:spPr>
            <a:xfrm>
              <a:off x="100584" y="0"/>
              <a:ext cx="0" cy="660400"/>
            </a:xfrm>
            <a:custGeom>
              <a:avLst/>
              <a:gdLst/>
              <a:ahLst/>
              <a:cxnLst/>
              <a:rect l="l" t="t" r="r" b="b"/>
              <a:pathLst>
                <a:path h="660400">
                  <a:moveTo>
                    <a:pt x="0" y="0"/>
                  </a:moveTo>
                  <a:lnTo>
                    <a:pt x="1" y="660146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object 2"/>
          <p:cNvGrpSpPr/>
          <p:nvPr/>
        </p:nvGrpSpPr>
        <p:grpSpPr>
          <a:xfrm>
            <a:off x="5342382" y="3092957"/>
            <a:ext cx="3801745" cy="1953260"/>
            <a:chOff x="5342382" y="3092957"/>
            <a:chExt cx="3801745" cy="1953260"/>
          </a:xfrm>
        </p:grpSpPr>
        <p:pic>
          <p:nvPicPr>
            <p:cNvPr id="2097265" name="object 3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8311" y="4800600"/>
              <a:ext cx="2075687" cy="245364"/>
            </a:xfrm>
            <a:prstGeom prst="rect">
              <a:avLst/>
            </a:prstGeom>
          </p:spPr>
        </p:pic>
        <p:sp>
          <p:nvSpPr>
            <p:cNvPr id="1048968" name="object 4"/>
            <p:cNvSpPr/>
            <p:nvPr/>
          </p:nvSpPr>
          <p:spPr>
            <a:xfrm>
              <a:off x="5342382" y="3092957"/>
              <a:ext cx="3729354" cy="1877695"/>
            </a:xfrm>
            <a:custGeom>
              <a:avLst/>
              <a:gdLst/>
              <a:ahLst/>
              <a:cxnLst/>
              <a:rect l="l" t="t" r="r" b="b"/>
              <a:pathLst>
                <a:path w="3729354" h="1877695">
                  <a:moveTo>
                    <a:pt x="3729227" y="0"/>
                  </a:moveTo>
                  <a:lnTo>
                    <a:pt x="0" y="0"/>
                  </a:lnTo>
                  <a:lnTo>
                    <a:pt x="0" y="1877568"/>
                  </a:lnTo>
                  <a:lnTo>
                    <a:pt x="3729227" y="1877568"/>
                  </a:lnTo>
                  <a:lnTo>
                    <a:pt x="3729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69" name="object 5"/>
          <p:cNvSpPr txBox="1">
            <a:spLocks noGrp="1"/>
          </p:cNvSpPr>
          <p:nvPr>
            <p:ph type="title"/>
          </p:nvPr>
        </p:nvSpPr>
        <p:spPr>
          <a:xfrm>
            <a:off x="1787144" y="33350"/>
            <a:ext cx="3535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313366"/>
                </a:solidFill>
                <a:latin typeface="Verdana"/>
                <a:cs typeface="Verdana"/>
              </a:rPr>
              <a:t>5.</a:t>
            </a:r>
            <a:r>
              <a:rPr sz="1800" spc="-10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313366"/>
                </a:solidFill>
                <a:latin typeface="Verdana"/>
                <a:cs typeface="Verdana"/>
              </a:rPr>
              <a:t>ANAL</a:t>
            </a:r>
            <a:r>
              <a:rPr sz="1800" spc="-245" dirty="0">
                <a:solidFill>
                  <a:srgbClr val="313366"/>
                </a:solidFill>
                <a:latin typeface="Verdana"/>
                <a:cs typeface="Verdana"/>
              </a:rPr>
              <a:t>ISIS</a:t>
            </a:r>
            <a:r>
              <a:rPr sz="1800" spc="-10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313366"/>
                </a:solidFill>
                <a:latin typeface="Verdana"/>
                <a:cs typeface="Verdana"/>
              </a:rPr>
              <a:t>PERUBA</a:t>
            </a:r>
            <a:r>
              <a:rPr sz="1800" spc="-35" dirty="0">
                <a:solidFill>
                  <a:srgbClr val="313366"/>
                </a:solidFill>
                <a:latin typeface="Verdana"/>
                <a:cs typeface="Verdana"/>
              </a:rPr>
              <a:t>H</a:t>
            </a:r>
            <a:r>
              <a:rPr sz="1800" spc="-30" dirty="0">
                <a:solidFill>
                  <a:srgbClr val="313366"/>
                </a:solidFill>
                <a:latin typeface="Verdana"/>
                <a:cs typeface="Verdana"/>
              </a:rPr>
              <a:t>AN</a:t>
            </a:r>
            <a:r>
              <a:rPr sz="1800" spc="-10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313366"/>
                </a:solidFill>
                <a:latin typeface="Verdana"/>
                <a:cs typeface="Verdana"/>
              </a:rPr>
              <a:t>IKS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48970" name="object 6"/>
          <p:cNvSpPr/>
          <p:nvPr/>
        </p:nvSpPr>
        <p:spPr>
          <a:xfrm>
            <a:off x="195834" y="537209"/>
            <a:ext cx="1236345" cy="509270"/>
          </a:xfrm>
          <a:custGeom>
            <a:avLst/>
            <a:gdLst/>
            <a:ahLst/>
            <a:cxnLst/>
            <a:rect l="l" t="t" r="r" b="b"/>
            <a:pathLst>
              <a:path w="1236345" h="509269">
                <a:moveTo>
                  <a:pt x="1235964" y="0"/>
                </a:moveTo>
                <a:lnTo>
                  <a:pt x="0" y="0"/>
                </a:lnTo>
                <a:lnTo>
                  <a:pt x="0" y="509015"/>
                </a:lnTo>
                <a:lnTo>
                  <a:pt x="1235964" y="509015"/>
                </a:lnTo>
                <a:lnTo>
                  <a:pt x="1235964" y="0"/>
                </a:lnTo>
                <a:close/>
              </a:path>
            </a:pathLst>
          </a:custGeom>
          <a:solidFill>
            <a:srgbClr val="31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71" name="object 7"/>
          <p:cNvSpPr txBox="1"/>
          <p:nvPr/>
        </p:nvSpPr>
        <p:spPr>
          <a:xfrm>
            <a:off x="195834" y="537209"/>
            <a:ext cx="1236345" cy="360046"/>
          </a:xfrm>
          <a:prstGeom prst="rect">
            <a:avLst/>
          </a:prstGeom>
          <a:ln w="25907">
            <a:solidFill>
              <a:srgbClr val="212248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SDM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72" name="object 8"/>
          <p:cNvSpPr txBox="1"/>
          <p:nvPr/>
        </p:nvSpPr>
        <p:spPr>
          <a:xfrm>
            <a:off x="1619250" y="413766"/>
            <a:ext cx="3386454" cy="882015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marL="263525" indent="-172720">
              <a:lnSpc>
                <a:spcPct val="100000"/>
              </a:lnSpc>
              <a:spcBef>
                <a:spcPts val="940"/>
              </a:spcBef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Belum</a:t>
            </a:r>
            <a:r>
              <a:rPr sz="1200" spc="-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mendapat</a:t>
            </a:r>
            <a:r>
              <a:rPr sz="1200" spc="-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pelatihan</a:t>
            </a:r>
            <a:endParaRPr sz="1200">
              <a:latin typeface="Arial MT"/>
              <a:cs typeface="Arial MT"/>
            </a:endParaRPr>
          </a:p>
          <a:p>
            <a:pPr marL="263525" marR="523240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Belum paham cara analisis perubahan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IKS/Analisis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belum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 lakukan</a:t>
            </a:r>
            <a:endParaRPr sz="120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SDM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(mutasi,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penugasan</a:t>
            </a:r>
            <a:r>
              <a:rPr sz="12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COVID-19)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73" name="object 9"/>
          <p:cNvSpPr txBox="1"/>
          <p:nvPr/>
        </p:nvSpPr>
        <p:spPr>
          <a:xfrm>
            <a:off x="5398770" y="569213"/>
            <a:ext cx="3632200" cy="826135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63525" indent="-172720">
              <a:lnSpc>
                <a:spcPct val="100000"/>
              </a:lnSpc>
              <a:spcBef>
                <a:spcPts val="330"/>
              </a:spcBef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Usulan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pelatihan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 </a:t>
            </a:r>
            <a:r>
              <a:rPr sz="1200" dirty="0">
                <a:latin typeface="Arial MT"/>
                <a:cs typeface="Arial MT"/>
              </a:rPr>
              <a:t>dinkes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kabupaten</a:t>
            </a:r>
            <a:endParaRPr sz="1200">
              <a:latin typeface="Arial MT"/>
              <a:cs typeface="Arial MT"/>
            </a:endParaRPr>
          </a:p>
          <a:p>
            <a:pPr marL="263525" marR="77343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Konsultasi ke </a:t>
            </a:r>
            <a:r>
              <a:rPr sz="1200" dirty="0">
                <a:latin typeface="Arial MT"/>
                <a:cs typeface="Arial MT"/>
              </a:rPr>
              <a:t>dinas </a:t>
            </a:r>
            <a:r>
              <a:rPr sz="1200" spc="-5" dirty="0">
                <a:latin typeface="Arial MT"/>
                <a:cs typeface="Arial MT"/>
              </a:rPr>
              <a:t>kesehatan, usulan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pertemuan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analisis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perubahan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iks</a:t>
            </a:r>
            <a:endParaRPr sz="120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Pelatihan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SDM,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Kerjasama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lintas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program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45" name="object 10"/>
          <p:cNvGrpSpPr/>
          <p:nvPr/>
        </p:nvGrpSpPr>
        <p:grpSpPr>
          <a:xfrm>
            <a:off x="5047488" y="778763"/>
            <a:ext cx="307975" cy="251460"/>
            <a:chOff x="5047488" y="778763"/>
            <a:chExt cx="307975" cy="251460"/>
          </a:xfrm>
        </p:grpSpPr>
        <p:sp>
          <p:nvSpPr>
            <p:cNvPr id="1048974" name="object 11"/>
            <p:cNvSpPr/>
            <p:nvPr/>
          </p:nvSpPr>
          <p:spPr>
            <a:xfrm>
              <a:off x="5060442" y="791717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59">
                  <a:moveTo>
                    <a:pt x="169163" y="0"/>
                  </a:moveTo>
                  <a:lnTo>
                    <a:pt x="169163" y="56387"/>
                  </a:lnTo>
                  <a:lnTo>
                    <a:pt x="0" y="56387"/>
                  </a:lnTo>
                  <a:lnTo>
                    <a:pt x="0" y="169164"/>
                  </a:lnTo>
                  <a:lnTo>
                    <a:pt x="169163" y="169164"/>
                  </a:lnTo>
                  <a:lnTo>
                    <a:pt x="169163" y="225552"/>
                  </a:lnTo>
                  <a:lnTo>
                    <a:pt x="281940" y="112776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75" name="object 12"/>
            <p:cNvSpPr/>
            <p:nvPr/>
          </p:nvSpPr>
          <p:spPr>
            <a:xfrm>
              <a:off x="5060442" y="791717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59">
                  <a:moveTo>
                    <a:pt x="0" y="56387"/>
                  </a:moveTo>
                  <a:lnTo>
                    <a:pt x="169163" y="56387"/>
                  </a:lnTo>
                  <a:lnTo>
                    <a:pt x="169163" y="0"/>
                  </a:lnTo>
                  <a:lnTo>
                    <a:pt x="281940" y="112776"/>
                  </a:lnTo>
                  <a:lnTo>
                    <a:pt x="169163" y="225552"/>
                  </a:lnTo>
                  <a:lnTo>
                    <a:pt x="169163" y="169164"/>
                  </a:lnTo>
                  <a:lnTo>
                    <a:pt x="0" y="169164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76" name="object 13"/>
          <p:cNvSpPr txBox="1"/>
          <p:nvPr/>
        </p:nvSpPr>
        <p:spPr>
          <a:xfrm>
            <a:off x="195834" y="1634489"/>
            <a:ext cx="1236345" cy="360045"/>
          </a:xfrm>
          <a:prstGeom prst="rect">
            <a:avLst/>
          </a:prstGeom>
          <a:solidFill>
            <a:srgbClr val="313366"/>
          </a:solidFill>
          <a:ln w="25907">
            <a:solidFill>
              <a:srgbClr val="212248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7716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Pelaksanaan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77" name="object 14"/>
          <p:cNvSpPr txBox="1"/>
          <p:nvPr/>
        </p:nvSpPr>
        <p:spPr>
          <a:xfrm>
            <a:off x="1619250" y="1511046"/>
            <a:ext cx="3386454" cy="1349087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263525" indent="-172720">
              <a:lnSpc>
                <a:spcPct val="100000"/>
              </a:lnSpc>
              <a:spcBef>
                <a:spcPts val="440"/>
              </a:spcBef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Melakukan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analisis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manual</a:t>
            </a:r>
            <a:endParaRPr sz="1200" dirty="0">
              <a:latin typeface="Arial MT"/>
              <a:cs typeface="Arial MT"/>
            </a:endParaRPr>
          </a:p>
          <a:p>
            <a:pPr marL="263525" marR="18161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Permasalahan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terkait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aplikasi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KS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(IKS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tidak </a:t>
            </a:r>
            <a:r>
              <a:rPr sz="1200" spc="-3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muncul, akun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survey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tidak dapat dibuka, </a:t>
            </a:r>
            <a:r>
              <a:rPr sz="12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tidak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realtime)</a:t>
            </a:r>
            <a:endParaRPr sz="1200" dirty="0">
              <a:latin typeface="Arial MT"/>
              <a:cs typeface="Arial MT"/>
            </a:endParaRPr>
          </a:p>
          <a:p>
            <a:pPr marL="263525" marR="10160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IKS tidak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berubah (Belum intervensi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lanjut, </a:t>
            </a:r>
            <a:r>
              <a:rPr sz="12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sudah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intervensi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lanjut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namun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belum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diinput)</a:t>
            </a:r>
            <a:endParaRPr sz="1200" dirty="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Belum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semua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KK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terupdate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048978" name="object 15"/>
          <p:cNvSpPr txBox="1"/>
          <p:nvPr/>
        </p:nvSpPr>
        <p:spPr>
          <a:xfrm>
            <a:off x="5398770" y="1664970"/>
            <a:ext cx="3632200" cy="1158240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263525" marR="234315" indent="-172720">
              <a:lnSpc>
                <a:spcPct val="100000"/>
              </a:lnSpc>
              <a:spcBef>
                <a:spcPts val="204"/>
              </a:spcBef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Memanfaatkan data </a:t>
            </a:r>
            <a:r>
              <a:rPr sz="1200" dirty="0">
                <a:latin typeface="Arial MT"/>
                <a:cs typeface="Arial MT"/>
              </a:rPr>
              <a:t>manual </a:t>
            </a:r>
            <a:r>
              <a:rPr sz="1200" spc="-5" dirty="0">
                <a:latin typeface="Arial MT"/>
                <a:cs typeface="Arial MT"/>
              </a:rPr>
              <a:t>dan mempelajari </a:t>
            </a:r>
            <a:r>
              <a:rPr sz="1200" dirty="0">
                <a:latin typeface="Arial MT"/>
                <a:cs typeface="Arial MT"/>
              </a:rPr>
              <a:t> instrumen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bantu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analisis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INARATA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SPSS.</a:t>
            </a:r>
            <a:endParaRPr sz="120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dirty="0">
                <a:latin typeface="Arial MT"/>
                <a:cs typeface="Arial MT"/>
              </a:rPr>
              <a:t>Konsultasi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</a:t>
            </a:r>
            <a:r>
              <a:rPr sz="1200" spc="-5" dirty="0">
                <a:latin typeface="Arial MT"/>
                <a:cs typeface="Arial MT"/>
              </a:rPr>
              <a:t> Dinkes/Puskesmas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lain</a:t>
            </a:r>
            <a:endParaRPr sz="1200">
              <a:latin typeface="Arial MT"/>
              <a:cs typeface="Arial MT"/>
            </a:endParaRPr>
          </a:p>
          <a:p>
            <a:pPr marL="263525" marR="696595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Konsul ke Dinkes/Puskesmas lain/terus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melakukan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update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data</a:t>
            </a:r>
            <a:endParaRPr sz="120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Melengkapi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KK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incomplete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46" name="object 16"/>
          <p:cNvGrpSpPr/>
          <p:nvPr/>
        </p:nvGrpSpPr>
        <p:grpSpPr>
          <a:xfrm>
            <a:off x="5047488" y="1876044"/>
            <a:ext cx="307975" cy="251460"/>
            <a:chOff x="5047488" y="1876044"/>
            <a:chExt cx="307975" cy="251460"/>
          </a:xfrm>
        </p:grpSpPr>
        <p:sp>
          <p:nvSpPr>
            <p:cNvPr id="1048979" name="object 17"/>
            <p:cNvSpPr/>
            <p:nvPr/>
          </p:nvSpPr>
          <p:spPr>
            <a:xfrm>
              <a:off x="5060442" y="1888998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60">
                  <a:moveTo>
                    <a:pt x="169163" y="0"/>
                  </a:moveTo>
                  <a:lnTo>
                    <a:pt x="169163" y="56387"/>
                  </a:lnTo>
                  <a:lnTo>
                    <a:pt x="0" y="56387"/>
                  </a:lnTo>
                  <a:lnTo>
                    <a:pt x="0" y="169163"/>
                  </a:lnTo>
                  <a:lnTo>
                    <a:pt x="169163" y="169163"/>
                  </a:lnTo>
                  <a:lnTo>
                    <a:pt x="169163" y="225551"/>
                  </a:lnTo>
                  <a:lnTo>
                    <a:pt x="281940" y="112775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80" name="object 18"/>
            <p:cNvSpPr/>
            <p:nvPr/>
          </p:nvSpPr>
          <p:spPr>
            <a:xfrm>
              <a:off x="5060442" y="1888998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60">
                  <a:moveTo>
                    <a:pt x="0" y="56387"/>
                  </a:moveTo>
                  <a:lnTo>
                    <a:pt x="169163" y="56387"/>
                  </a:lnTo>
                  <a:lnTo>
                    <a:pt x="169163" y="0"/>
                  </a:lnTo>
                  <a:lnTo>
                    <a:pt x="281940" y="112775"/>
                  </a:lnTo>
                  <a:lnTo>
                    <a:pt x="169163" y="225551"/>
                  </a:lnTo>
                  <a:lnTo>
                    <a:pt x="169163" y="169163"/>
                  </a:lnTo>
                  <a:lnTo>
                    <a:pt x="0" y="169163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81" name="object 19"/>
          <p:cNvSpPr txBox="1"/>
          <p:nvPr/>
        </p:nvSpPr>
        <p:spPr>
          <a:xfrm>
            <a:off x="96113" y="2964637"/>
            <a:ext cx="36664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solidFill>
                  <a:srgbClr val="313366"/>
                </a:solidFill>
                <a:latin typeface="Verdana"/>
                <a:cs typeface="Verdana"/>
              </a:rPr>
              <a:t>6</a:t>
            </a:r>
            <a:r>
              <a:rPr sz="1800" b="1" spc="-145" dirty="0">
                <a:solidFill>
                  <a:srgbClr val="313366"/>
                </a:solidFill>
                <a:latin typeface="Verdana"/>
                <a:cs typeface="Verdana"/>
              </a:rPr>
              <a:t>.</a:t>
            </a:r>
            <a:r>
              <a:rPr sz="1800" b="1" spc="-10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b="1" spc="10" dirty="0">
                <a:solidFill>
                  <a:srgbClr val="313366"/>
                </a:solidFill>
                <a:latin typeface="Verdana"/>
                <a:cs typeface="Verdana"/>
              </a:rPr>
              <a:t>P</a:t>
            </a:r>
            <a:r>
              <a:rPr sz="1800" b="1" spc="-15" dirty="0">
                <a:solidFill>
                  <a:srgbClr val="313366"/>
                </a:solidFill>
                <a:latin typeface="Verdana"/>
                <a:cs typeface="Verdana"/>
              </a:rPr>
              <a:t>EMAN</a:t>
            </a:r>
            <a:r>
              <a:rPr sz="1800" b="1" spc="-25" dirty="0">
                <a:solidFill>
                  <a:srgbClr val="313366"/>
                </a:solidFill>
                <a:latin typeface="Verdana"/>
                <a:cs typeface="Verdana"/>
              </a:rPr>
              <a:t>F</a:t>
            </a:r>
            <a:r>
              <a:rPr sz="1800" b="1" spc="-20" dirty="0">
                <a:solidFill>
                  <a:srgbClr val="313366"/>
                </a:solidFill>
                <a:latin typeface="Verdana"/>
                <a:cs typeface="Verdana"/>
              </a:rPr>
              <a:t>AA</a:t>
            </a:r>
            <a:r>
              <a:rPr sz="1800" b="1" spc="-25" dirty="0">
                <a:solidFill>
                  <a:srgbClr val="313366"/>
                </a:solidFill>
                <a:latin typeface="Verdana"/>
                <a:cs typeface="Verdana"/>
              </a:rPr>
              <a:t>T</a:t>
            </a:r>
            <a:r>
              <a:rPr sz="1800" b="1" spc="-30" dirty="0">
                <a:solidFill>
                  <a:srgbClr val="313366"/>
                </a:solidFill>
                <a:latin typeface="Verdana"/>
                <a:cs typeface="Verdana"/>
              </a:rPr>
              <a:t>AN</a:t>
            </a:r>
            <a:r>
              <a:rPr sz="1800" b="1" spc="-12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b="1" spc="15" dirty="0">
                <a:solidFill>
                  <a:srgbClr val="313366"/>
                </a:solidFill>
                <a:latin typeface="Verdana"/>
                <a:cs typeface="Verdana"/>
              </a:rPr>
              <a:t>RAW</a:t>
            </a:r>
            <a:r>
              <a:rPr sz="1800" b="1" spc="-10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b="1" spc="-25" dirty="0">
                <a:solidFill>
                  <a:srgbClr val="313366"/>
                </a:solidFill>
                <a:latin typeface="Verdana"/>
                <a:cs typeface="Verdana"/>
              </a:rPr>
              <a:t>DA</a:t>
            </a:r>
            <a:r>
              <a:rPr sz="1800" b="1" spc="-35" dirty="0">
                <a:solidFill>
                  <a:srgbClr val="313366"/>
                </a:solidFill>
                <a:latin typeface="Verdana"/>
                <a:cs typeface="Verdana"/>
              </a:rPr>
              <a:t>T</a:t>
            </a:r>
            <a:r>
              <a:rPr sz="1800" b="1" spc="15" dirty="0">
                <a:solidFill>
                  <a:srgbClr val="313366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48982" name="object 20"/>
          <p:cNvSpPr txBox="1"/>
          <p:nvPr/>
        </p:nvSpPr>
        <p:spPr>
          <a:xfrm>
            <a:off x="293370" y="3469385"/>
            <a:ext cx="1236345" cy="257811"/>
          </a:xfrm>
          <a:prstGeom prst="rect">
            <a:avLst/>
          </a:prstGeom>
          <a:solidFill>
            <a:srgbClr val="313366"/>
          </a:solidFill>
          <a:ln w="25907">
            <a:solidFill>
              <a:srgbClr val="212248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468630" marR="187960" indent="-274955">
              <a:lnSpc>
                <a:spcPct val="100000"/>
              </a:lnSpc>
              <a:spcBef>
                <a:spcPts val="53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elo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n  data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83" name="object 21"/>
          <p:cNvSpPr txBox="1"/>
          <p:nvPr/>
        </p:nvSpPr>
        <p:spPr>
          <a:xfrm>
            <a:off x="1619250" y="3370326"/>
            <a:ext cx="3386454" cy="1602105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263525" indent="-172720">
              <a:lnSpc>
                <a:spcPct val="100000"/>
              </a:lnSpc>
              <a:spcBef>
                <a:spcPts val="515"/>
              </a:spcBef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Raw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tidak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sama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dengan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Program</a:t>
            </a:r>
            <a:endParaRPr sz="1200">
              <a:latin typeface="Arial MT"/>
              <a:cs typeface="Arial MT"/>
            </a:endParaRPr>
          </a:p>
          <a:p>
            <a:pPr marL="263525" marR="14287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Raw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data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tidak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update,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raw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data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tidak dapat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didownload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semua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dan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hasil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tidak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beraturan</a:t>
            </a:r>
            <a:endParaRPr sz="120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Banyak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yang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tidak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terbaca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&amp;</a:t>
            </a:r>
            <a:r>
              <a:rPr sz="1200" spc="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hilang</a:t>
            </a:r>
            <a:endParaRPr sz="120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sulitnya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mendownload</a:t>
            </a:r>
            <a:r>
              <a:rPr sz="1200" spc="-5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Raw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endParaRPr sz="120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masih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ditemukan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tidak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layak/tidak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valid</a:t>
            </a:r>
            <a:endParaRPr sz="120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masih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ada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yang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double</a:t>
            </a:r>
            <a:endParaRPr sz="1200">
              <a:latin typeface="Arial MT"/>
              <a:cs typeface="Arial MT"/>
            </a:endParaRPr>
          </a:p>
          <a:p>
            <a:pPr marL="26352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laptop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tidak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mendukung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pengolahan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analisis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84" name="object 22"/>
          <p:cNvSpPr txBox="1"/>
          <p:nvPr/>
        </p:nvSpPr>
        <p:spPr>
          <a:xfrm>
            <a:off x="5342382" y="3092957"/>
            <a:ext cx="3729354" cy="1867178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264160" indent="-172720">
              <a:lnSpc>
                <a:spcPct val="100000"/>
              </a:lnSpc>
              <a:spcBef>
                <a:spcPts val="160"/>
              </a:spcBef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Diskusi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dengan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program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 </a:t>
            </a:r>
            <a:r>
              <a:rPr sz="1200" dirty="0">
                <a:latin typeface="Arial MT"/>
                <a:cs typeface="Arial MT"/>
              </a:rPr>
              <a:t>lokmin</a:t>
            </a:r>
          </a:p>
          <a:p>
            <a:pPr marL="264160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Memakai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manual,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konsultasi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dengan </a:t>
            </a:r>
            <a:r>
              <a:rPr sz="1200" dirty="0">
                <a:latin typeface="Arial MT"/>
                <a:cs typeface="Arial MT"/>
              </a:rPr>
              <a:t>dinkes</a:t>
            </a:r>
          </a:p>
          <a:p>
            <a:pPr marL="264160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dirty="0">
                <a:latin typeface="Arial MT"/>
                <a:cs typeface="Arial MT"/>
              </a:rPr>
              <a:t>Entri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ulang</a:t>
            </a:r>
          </a:p>
          <a:p>
            <a:pPr marL="263525" marR="485140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Permohonan jaringan internet yang </a:t>
            </a:r>
            <a:r>
              <a:rPr sz="1200" dirty="0">
                <a:latin typeface="Arial MT"/>
                <a:cs typeface="Arial MT"/>
              </a:rPr>
              <a:t>stabil </a:t>
            </a:r>
            <a:r>
              <a:rPr sz="1200" spc="-5" dirty="0">
                <a:latin typeface="Arial MT"/>
                <a:cs typeface="Arial MT"/>
              </a:rPr>
              <a:t>ke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linsek</a:t>
            </a:r>
            <a:endParaRPr sz="1200" dirty="0">
              <a:latin typeface="Arial MT"/>
              <a:cs typeface="Arial MT"/>
            </a:endParaRPr>
          </a:p>
          <a:p>
            <a:pPr marL="263525" marR="15176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RAW data harus di </a:t>
            </a:r>
            <a:r>
              <a:rPr sz="1200" dirty="0">
                <a:latin typeface="Arial MT"/>
                <a:cs typeface="Arial MT"/>
              </a:rPr>
              <a:t>clening </a:t>
            </a:r>
            <a:r>
              <a:rPr sz="1200" spc="-5" dirty="0">
                <a:latin typeface="Arial MT"/>
                <a:cs typeface="Arial MT"/>
              </a:rPr>
              <a:t>dahulu. </a:t>
            </a:r>
            <a:r>
              <a:rPr sz="1200" dirty="0">
                <a:latin typeface="Arial MT"/>
                <a:cs typeface="Arial MT"/>
              </a:rPr>
              <a:t>Data </a:t>
            </a:r>
            <a:r>
              <a:rPr sz="1200" spc="-5" dirty="0">
                <a:latin typeface="Arial MT"/>
                <a:cs typeface="Arial MT"/>
              </a:rPr>
              <a:t>harus </a:t>
            </a:r>
            <a:r>
              <a:rPr sz="1200" dirty="0">
                <a:latin typeface="Arial MT"/>
                <a:cs typeface="Arial MT"/>
              </a:rPr>
              <a:t> dipastikan </a:t>
            </a:r>
            <a:r>
              <a:rPr sz="1200" spc="-5" dirty="0">
                <a:latin typeface="Arial MT"/>
                <a:cs typeface="Arial MT"/>
              </a:rPr>
              <a:t>dahulu </a:t>
            </a:r>
            <a:r>
              <a:rPr sz="1200" dirty="0">
                <a:latin typeface="Arial MT"/>
                <a:cs typeface="Arial MT"/>
              </a:rPr>
              <a:t>dipakai atau tidak, </a:t>
            </a:r>
            <a:r>
              <a:rPr sz="1200" spc="-5" dirty="0">
                <a:latin typeface="Arial MT"/>
                <a:cs typeface="Arial MT"/>
              </a:rPr>
              <a:t>bila dipakai </a:t>
            </a:r>
            <a:r>
              <a:rPr sz="1200" dirty="0">
                <a:latin typeface="Arial MT"/>
                <a:cs typeface="Arial MT"/>
              </a:rPr>
              <a:t> maka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harus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cek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langsung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name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address</a:t>
            </a:r>
          </a:p>
          <a:p>
            <a:pPr marL="264160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Evaluasi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raw</a:t>
            </a:r>
            <a:r>
              <a:rPr sz="1200" dirty="0">
                <a:latin typeface="Arial MT"/>
                <a:cs typeface="Arial MT"/>
              </a:rPr>
              <a:t> data,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menghilangkan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double</a:t>
            </a:r>
            <a:endParaRPr sz="1200" dirty="0">
              <a:latin typeface="Arial MT"/>
              <a:cs typeface="Arial MT"/>
            </a:endParaRPr>
          </a:p>
          <a:p>
            <a:pPr marL="264160" indent="-172720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spc="-5" dirty="0">
                <a:latin typeface="Arial MT"/>
                <a:cs typeface="Arial MT"/>
              </a:rPr>
              <a:t>Pengusulan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Lapotop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khusus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untuk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PIS-PK</a:t>
            </a:r>
          </a:p>
        </p:txBody>
      </p:sp>
      <p:grpSp>
        <p:nvGrpSpPr>
          <p:cNvPr id="147" name="object 23"/>
          <p:cNvGrpSpPr/>
          <p:nvPr/>
        </p:nvGrpSpPr>
        <p:grpSpPr>
          <a:xfrm>
            <a:off x="5047488" y="3674364"/>
            <a:ext cx="307975" cy="253365"/>
            <a:chOff x="5047488" y="3674364"/>
            <a:chExt cx="307975" cy="253365"/>
          </a:xfrm>
        </p:grpSpPr>
        <p:sp>
          <p:nvSpPr>
            <p:cNvPr id="1048985" name="object 24"/>
            <p:cNvSpPr/>
            <p:nvPr/>
          </p:nvSpPr>
          <p:spPr>
            <a:xfrm>
              <a:off x="5060442" y="3687318"/>
              <a:ext cx="281940" cy="227329"/>
            </a:xfrm>
            <a:custGeom>
              <a:avLst/>
              <a:gdLst/>
              <a:ahLst/>
              <a:cxnLst/>
              <a:rect l="l" t="t" r="r" b="b"/>
              <a:pathLst>
                <a:path w="281939" h="227329">
                  <a:moveTo>
                    <a:pt x="168402" y="0"/>
                  </a:moveTo>
                  <a:lnTo>
                    <a:pt x="168402" y="56768"/>
                  </a:lnTo>
                  <a:lnTo>
                    <a:pt x="0" y="56768"/>
                  </a:lnTo>
                  <a:lnTo>
                    <a:pt x="0" y="170306"/>
                  </a:lnTo>
                  <a:lnTo>
                    <a:pt x="168402" y="170306"/>
                  </a:lnTo>
                  <a:lnTo>
                    <a:pt x="168402" y="227075"/>
                  </a:lnTo>
                  <a:lnTo>
                    <a:pt x="281940" y="113537"/>
                  </a:lnTo>
                  <a:lnTo>
                    <a:pt x="168402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86" name="object 25"/>
            <p:cNvSpPr/>
            <p:nvPr/>
          </p:nvSpPr>
          <p:spPr>
            <a:xfrm>
              <a:off x="5060442" y="3687318"/>
              <a:ext cx="281940" cy="227329"/>
            </a:xfrm>
            <a:custGeom>
              <a:avLst/>
              <a:gdLst/>
              <a:ahLst/>
              <a:cxnLst/>
              <a:rect l="l" t="t" r="r" b="b"/>
              <a:pathLst>
                <a:path w="281939" h="227329">
                  <a:moveTo>
                    <a:pt x="0" y="56768"/>
                  </a:moveTo>
                  <a:lnTo>
                    <a:pt x="168402" y="56768"/>
                  </a:lnTo>
                  <a:lnTo>
                    <a:pt x="168402" y="0"/>
                  </a:lnTo>
                  <a:lnTo>
                    <a:pt x="281940" y="113537"/>
                  </a:lnTo>
                  <a:lnTo>
                    <a:pt x="168402" y="227075"/>
                  </a:lnTo>
                  <a:lnTo>
                    <a:pt x="168402" y="170306"/>
                  </a:lnTo>
                  <a:lnTo>
                    <a:pt x="0" y="170306"/>
                  </a:lnTo>
                  <a:lnTo>
                    <a:pt x="0" y="56768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8" name="object 26"/>
          <p:cNvGrpSpPr/>
          <p:nvPr/>
        </p:nvGrpSpPr>
        <p:grpSpPr>
          <a:xfrm>
            <a:off x="0" y="0"/>
            <a:ext cx="865505" cy="980440"/>
            <a:chOff x="0" y="0"/>
            <a:chExt cx="865505" cy="980440"/>
          </a:xfrm>
        </p:grpSpPr>
        <p:pic>
          <p:nvPicPr>
            <p:cNvPr id="2097266" name="object 27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65450" cy="979932"/>
            </a:xfrm>
            <a:prstGeom prst="rect">
              <a:avLst/>
            </a:prstGeom>
          </p:spPr>
        </p:pic>
        <p:sp>
          <p:nvSpPr>
            <p:cNvPr id="1048987" name="object 28"/>
            <p:cNvSpPr/>
            <p:nvPr/>
          </p:nvSpPr>
          <p:spPr>
            <a:xfrm>
              <a:off x="100584" y="0"/>
              <a:ext cx="0" cy="660400"/>
            </a:xfrm>
            <a:custGeom>
              <a:avLst/>
              <a:gdLst/>
              <a:ahLst/>
              <a:cxnLst/>
              <a:rect l="l" t="t" r="r" b="b"/>
              <a:pathLst>
                <a:path h="660400">
                  <a:moveTo>
                    <a:pt x="0" y="0"/>
                  </a:moveTo>
                  <a:lnTo>
                    <a:pt x="1" y="660146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7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grpSp>
        <p:nvGrpSpPr>
          <p:cNvPr id="150" name="object 3"/>
          <p:cNvGrpSpPr/>
          <p:nvPr/>
        </p:nvGrpSpPr>
        <p:grpSpPr>
          <a:xfrm>
            <a:off x="0" y="0"/>
            <a:ext cx="865505" cy="980440"/>
            <a:chOff x="0" y="0"/>
            <a:chExt cx="865505" cy="980440"/>
          </a:xfrm>
        </p:grpSpPr>
        <p:pic>
          <p:nvPicPr>
            <p:cNvPr id="2097268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65450" cy="979932"/>
            </a:xfrm>
            <a:prstGeom prst="rect">
              <a:avLst/>
            </a:prstGeom>
          </p:spPr>
        </p:pic>
        <p:sp>
          <p:nvSpPr>
            <p:cNvPr id="1048988" name="object 5"/>
            <p:cNvSpPr/>
            <p:nvPr/>
          </p:nvSpPr>
          <p:spPr>
            <a:xfrm>
              <a:off x="100584" y="0"/>
              <a:ext cx="0" cy="660400"/>
            </a:xfrm>
            <a:custGeom>
              <a:avLst/>
              <a:gdLst/>
              <a:ahLst/>
              <a:cxnLst/>
              <a:rect l="l" t="t" r="r" b="b"/>
              <a:pathLst>
                <a:path h="660400">
                  <a:moveTo>
                    <a:pt x="0" y="0"/>
                  </a:moveTo>
                  <a:lnTo>
                    <a:pt x="1" y="660146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89" name="object 6"/>
          <p:cNvSpPr txBox="1">
            <a:spLocks noGrp="1"/>
          </p:cNvSpPr>
          <p:nvPr>
            <p:ph type="title"/>
          </p:nvPr>
        </p:nvSpPr>
        <p:spPr>
          <a:xfrm>
            <a:off x="1787144" y="33350"/>
            <a:ext cx="36664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solidFill>
                  <a:srgbClr val="313366"/>
                </a:solidFill>
                <a:latin typeface="Verdana"/>
                <a:cs typeface="Verdana"/>
              </a:rPr>
              <a:t>6</a:t>
            </a:r>
            <a:r>
              <a:rPr sz="1800" spc="-145" dirty="0">
                <a:solidFill>
                  <a:srgbClr val="313366"/>
                </a:solidFill>
                <a:latin typeface="Verdana"/>
                <a:cs typeface="Verdana"/>
              </a:rPr>
              <a:t>.</a:t>
            </a:r>
            <a:r>
              <a:rPr sz="1800" spc="-10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313366"/>
                </a:solidFill>
                <a:latin typeface="Verdana"/>
                <a:cs typeface="Verdana"/>
              </a:rPr>
              <a:t>P</a:t>
            </a:r>
            <a:r>
              <a:rPr sz="1800" spc="-15" dirty="0">
                <a:solidFill>
                  <a:srgbClr val="313366"/>
                </a:solidFill>
                <a:latin typeface="Verdana"/>
                <a:cs typeface="Verdana"/>
              </a:rPr>
              <a:t>EMAN</a:t>
            </a:r>
            <a:r>
              <a:rPr sz="1800" spc="-25" dirty="0">
                <a:solidFill>
                  <a:srgbClr val="313366"/>
                </a:solidFill>
                <a:latin typeface="Verdana"/>
                <a:cs typeface="Verdana"/>
              </a:rPr>
              <a:t>F</a:t>
            </a:r>
            <a:r>
              <a:rPr sz="1800" spc="-20" dirty="0">
                <a:solidFill>
                  <a:srgbClr val="313366"/>
                </a:solidFill>
                <a:latin typeface="Verdana"/>
                <a:cs typeface="Verdana"/>
              </a:rPr>
              <a:t>AA</a:t>
            </a:r>
            <a:r>
              <a:rPr sz="1800" spc="-25" dirty="0">
                <a:solidFill>
                  <a:srgbClr val="313366"/>
                </a:solidFill>
                <a:latin typeface="Verdana"/>
                <a:cs typeface="Verdana"/>
              </a:rPr>
              <a:t>T</a:t>
            </a:r>
            <a:r>
              <a:rPr sz="1800" spc="-30" dirty="0">
                <a:solidFill>
                  <a:srgbClr val="313366"/>
                </a:solidFill>
                <a:latin typeface="Verdana"/>
                <a:cs typeface="Verdana"/>
              </a:rPr>
              <a:t>AN</a:t>
            </a:r>
            <a:r>
              <a:rPr sz="1800" spc="-12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313366"/>
                </a:solidFill>
                <a:latin typeface="Verdana"/>
                <a:cs typeface="Verdana"/>
              </a:rPr>
              <a:t>RAW</a:t>
            </a:r>
            <a:r>
              <a:rPr sz="1800" spc="-10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313366"/>
                </a:solidFill>
                <a:latin typeface="Verdana"/>
                <a:cs typeface="Verdana"/>
              </a:rPr>
              <a:t>DA</a:t>
            </a:r>
            <a:r>
              <a:rPr sz="1800" spc="-35" dirty="0">
                <a:solidFill>
                  <a:srgbClr val="313366"/>
                </a:solidFill>
                <a:latin typeface="Verdana"/>
                <a:cs typeface="Verdana"/>
              </a:rPr>
              <a:t>T</a:t>
            </a:r>
            <a:r>
              <a:rPr sz="1800" spc="15" dirty="0">
                <a:solidFill>
                  <a:srgbClr val="313366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48990" name="object 7"/>
          <p:cNvSpPr txBox="1"/>
          <p:nvPr/>
        </p:nvSpPr>
        <p:spPr>
          <a:xfrm>
            <a:off x="186689" y="753618"/>
            <a:ext cx="1236345" cy="358776"/>
          </a:xfrm>
          <a:prstGeom prst="rect">
            <a:avLst/>
          </a:prstGeom>
          <a:solidFill>
            <a:srgbClr val="313366"/>
          </a:solidFill>
          <a:ln w="25907">
            <a:solidFill>
              <a:srgbClr val="212248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SDM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91" name="object 8"/>
          <p:cNvSpPr txBox="1"/>
          <p:nvPr/>
        </p:nvSpPr>
        <p:spPr>
          <a:xfrm>
            <a:off x="1527810" y="634745"/>
            <a:ext cx="3385185" cy="1129796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262890" indent="-172720">
              <a:lnSpc>
                <a:spcPct val="100000"/>
              </a:lnSpc>
              <a:spcBef>
                <a:spcPts val="170"/>
              </a:spcBef>
              <a:buClr>
                <a:srgbClr val="000000"/>
              </a:buClr>
              <a:buChar char="•"/>
              <a:tabLst>
                <a:tab pos="26289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Pemahaman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terhadap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cara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pemanfaatan</a:t>
            </a:r>
            <a:endParaRPr sz="1200" dirty="0">
              <a:latin typeface="Arial MT"/>
              <a:cs typeface="Arial MT"/>
            </a:endParaRPr>
          </a:p>
          <a:p>
            <a:pPr marL="26289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raw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masih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kurang</a:t>
            </a:r>
            <a:endParaRPr sz="1200" dirty="0">
              <a:latin typeface="Arial MT"/>
              <a:cs typeface="Arial MT"/>
            </a:endParaRPr>
          </a:p>
          <a:p>
            <a:pPr marL="262890" marR="38735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Penggunaan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raw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data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yang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harus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diolah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kembali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Inarata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4.0 agak menyulitkan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petugas</a:t>
            </a:r>
            <a:endParaRPr sz="1200" dirty="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26289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Mutasi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petugas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tanpa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sharing ketrampilan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048992" name="object 9"/>
          <p:cNvSpPr txBox="1"/>
          <p:nvPr/>
        </p:nvSpPr>
        <p:spPr>
          <a:xfrm>
            <a:off x="5261609" y="380238"/>
            <a:ext cx="3729354" cy="1359346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264160" marR="278765" indent="-172720">
              <a:lnSpc>
                <a:spcPct val="100000"/>
              </a:lnSpc>
              <a:spcBef>
                <a:spcPts val="520"/>
              </a:spcBef>
              <a:buChar char="•"/>
              <a:tabLst>
                <a:tab pos="264795" algn="l"/>
              </a:tabLst>
            </a:pPr>
            <a:r>
              <a:rPr sz="1200" spc="-5" dirty="0">
                <a:latin typeface="Arial MT"/>
                <a:cs typeface="Arial MT"/>
              </a:rPr>
              <a:t>Pembahasan terkait RAW dan </a:t>
            </a:r>
            <a:r>
              <a:rPr sz="1200" dirty="0">
                <a:latin typeface="Arial MT"/>
                <a:cs typeface="Arial MT"/>
              </a:rPr>
              <a:t>Inarata </a:t>
            </a:r>
            <a:r>
              <a:rPr sz="1200" spc="-5" dirty="0">
                <a:latin typeface="Arial MT"/>
                <a:cs typeface="Arial MT"/>
              </a:rPr>
              <a:t>di dalam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acara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Lokmin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lokbul.</a:t>
            </a:r>
          </a:p>
          <a:p>
            <a:pPr marL="264160" indent="-173355">
              <a:lnSpc>
                <a:spcPct val="100000"/>
              </a:lnSpc>
              <a:spcBef>
                <a:spcPts val="5"/>
              </a:spcBef>
              <a:buChar char="•"/>
              <a:tabLst>
                <a:tab pos="264795" algn="l"/>
              </a:tabLst>
            </a:pPr>
            <a:r>
              <a:rPr sz="1200" spc="-5" dirty="0">
                <a:latin typeface="Arial MT"/>
                <a:cs typeface="Arial MT"/>
              </a:rPr>
              <a:t>Konsultasi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dengan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dinkes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kabupaten/kota.</a:t>
            </a:r>
            <a:endParaRPr sz="1200" dirty="0">
              <a:latin typeface="Arial MT"/>
              <a:cs typeface="Arial MT"/>
            </a:endParaRPr>
          </a:p>
          <a:p>
            <a:pPr marL="264160" marR="414655" indent="-172720">
              <a:lnSpc>
                <a:spcPct val="100000"/>
              </a:lnSpc>
              <a:buChar char="•"/>
              <a:tabLst>
                <a:tab pos="264795" algn="l"/>
              </a:tabLst>
            </a:pPr>
            <a:r>
              <a:rPr sz="1200" dirty="0">
                <a:latin typeface="Arial MT"/>
                <a:cs typeface="Arial MT"/>
              </a:rPr>
              <a:t>memberikan pelatihan pada petugas terkait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penggunaan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raw data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pemindahannya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inarata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4.0</a:t>
            </a:r>
            <a:endParaRPr sz="1200" dirty="0">
              <a:latin typeface="Arial MT"/>
              <a:cs typeface="Arial MT"/>
            </a:endParaRPr>
          </a:p>
          <a:p>
            <a:pPr marL="264160" indent="-173355">
              <a:lnSpc>
                <a:spcPct val="100000"/>
              </a:lnSpc>
              <a:buChar char="•"/>
              <a:tabLst>
                <a:tab pos="264795" algn="l"/>
              </a:tabLst>
            </a:pPr>
            <a:r>
              <a:rPr sz="1200" spc="-5" dirty="0">
                <a:latin typeface="Arial MT"/>
                <a:cs typeface="Arial MT"/>
              </a:rPr>
              <a:t>Melakukan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OJT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PIS-PK</a:t>
            </a:r>
          </a:p>
        </p:txBody>
      </p:sp>
      <p:grpSp>
        <p:nvGrpSpPr>
          <p:cNvPr id="151" name="object 10"/>
          <p:cNvGrpSpPr/>
          <p:nvPr/>
        </p:nvGrpSpPr>
        <p:grpSpPr>
          <a:xfrm>
            <a:off x="4966715" y="966216"/>
            <a:ext cx="307975" cy="251460"/>
            <a:chOff x="4966715" y="966216"/>
            <a:chExt cx="307975" cy="251460"/>
          </a:xfrm>
        </p:grpSpPr>
        <p:sp>
          <p:nvSpPr>
            <p:cNvPr id="1048993" name="object 11"/>
            <p:cNvSpPr/>
            <p:nvPr/>
          </p:nvSpPr>
          <p:spPr>
            <a:xfrm>
              <a:off x="4979669" y="979170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59">
                  <a:moveTo>
                    <a:pt x="169163" y="0"/>
                  </a:moveTo>
                  <a:lnTo>
                    <a:pt x="169163" y="56387"/>
                  </a:lnTo>
                  <a:lnTo>
                    <a:pt x="0" y="56387"/>
                  </a:lnTo>
                  <a:lnTo>
                    <a:pt x="0" y="169163"/>
                  </a:lnTo>
                  <a:lnTo>
                    <a:pt x="169163" y="169163"/>
                  </a:lnTo>
                  <a:lnTo>
                    <a:pt x="169163" y="225551"/>
                  </a:lnTo>
                  <a:lnTo>
                    <a:pt x="281939" y="112775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94" name="object 12"/>
            <p:cNvSpPr/>
            <p:nvPr/>
          </p:nvSpPr>
          <p:spPr>
            <a:xfrm>
              <a:off x="4979669" y="979170"/>
              <a:ext cx="281940" cy="226060"/>
            </a:xfrm>
            <a:custGeom>
              <a:avLst/>
              <a:gdLst/>
              <a:ahLst/>
              <a:cxnLst/>
              <a:rect l="l" t="t" r="r" b="b"/>
              <a:pathLst>
                <a:path w="281939" h="226059">
                  <a:moveTo>
                    <a:pt x="0" y="56387"/>
                  </a:moveTo>
                  <a:lnTo>
                    <a:pt x="169163" y="56387"/>
                  </a:lnTo>
                  <a:lnTo>
                    <a:pt x="169163" y="0"/>
                  </a:lnTo>
                  <a:lnTo>
                    <a:pt x="281939" y="112775"/>
                  </a:lnTo>
                  <a:lnTo>
                    <a:pt x="169163" y="225551"/>
                  </a:lnTo>
                  <a:lnTo>
                    <a:pt x="169163" y="169163"/>
                  </a:lnTo>
                  <a:lnTo>
                    <a:pt x="0" y="169163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95" name="object 13"/>
          <p:cNvSpPr txBox="1"/>
          <p:nvPr/>
        </p:nvSpPr>
        <p:spPr>
          <a:xfrm>
            <a:off x="68681" y="1887727"/>
            <a:ext cx="16789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solidFill>
                  <a:srgbClr val="313366"/>
                </a:solidFill>
                <a:latin typeface="Verdana"/>
                <a:cs typeface="Verdana"/>
              </a:rPr>
              <a:t>7.</a:t>
            </a:r>
            <a:r>
              <a:rPr sz="1800" b="1" spc="-9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1800" b="1" spc="-125" dirty="0">
                <a:solidFill>
                  <a:srgbClr val="313366"/>
                </a:solidFill>
                <a:latin typeface="Verdana"/>
                <a:cs typeface="Verdana"/>
              </a:rPr>
              <a:t>VER</a:t>
            </a:r>
            <a:r>
              <a:rPr sz="1800" b="1" spc="-90" dirty="0">
                <a:solidFill>
                  <a:srgbClr val="313366"/>
                </a:solidFill>
                <a:latin typeface="Verdana"/>
                <a:cs typeface="Verdana"/>
              </a:rPr>
              <a:t>I</a:t>
            </a:r>
            <a:r>
              <a:rPr sz="1800" b="1" spc="-150" dirty="0">
                <a:solidFill>
                  <a:srgbClr val="313366"/>
                </a:solidFill>
                <a:latin typeface="Verdana"/>
                <a:cs typeface="Verdana"/>
              </a:rPr>
              <a:t>FIKASI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48996" name="object 14"/>
          <p:cNvSpPr txBox="1"/>
          <p:nvPr/>
        </p:nvSpPr>
        <p:spPr>
          <a:xfrm>
            <a:off x="201929" y="2276094"/>
            <a:ext cx="1234440" cy="360045"/>
          </a:xfrm>
          <a:prstGeom prst="rect">
            <a:avLst/>
          </a:prstGeom>
          <a:solidFill>
            <a:srgbClr val="313366"/>
          </a:solidFill>
          <a:ln w="25907">
            <a:solidFill>
              <a:srgbClr val="212248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SDM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97" name="object 15"/>
          <p:cNvSpPr txBox="1"/>
          <p:nvPr/>
        </p:nvSpPr>
        <p:spPr>
          <a:xfrm>
            <a:off x="1527810" y="2177033"/>
            <a:ext cx="3385185" cy="993775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62890" indent="-17272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Char char="•"/>
              <a:tabLst>
                <a:tab pos="26289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Pemahaman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terkait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verifikasi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kurang</a:t>
            </a:r>
            <a:endParaRPr sz="120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Mutasi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petugas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tanpa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sharing ketrampilan</a:t>
            </a:r>
            <a:endParaRPr sz="120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Beban kerja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meningkat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karena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pandemi</a:t>
            </a:r>
            <a:endParaRPr sz="120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26289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Belum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ada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SDM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yang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terlatih/belum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ada</a:t>
            </a:r>
            <a:endParaRPr sz="1200">
              <a:latin typeface="Arial MT"/>
              <a:cs typeface="Arial MT"/>
            </a:endParaRPr>
          </a:p>
          <a:p>
            <a:pPr marL="26289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SDM</a:t>
            </a:r>
            <a:r>
              <a:rPr sz="12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Verifikator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98" name="object 16"/>
          <p:cNvSpPr txBox="1"/>
          <p:nvPr/>
        </p:nvSpPr>
        <p:spPr>
          <a:xfrm>
            <a:off x="5250941" y="2177033"/>
            <a:ext cx="3729354" cy="1152525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262890" indent="-172720">
              <a:lnSpc>
                <a:spcPct val="100000"/>
              </a:lnSpc>
              <a:spcBef>
                <a:spcPts val="175"/>
              </a:spcBef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Mengajukan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usulan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pelatihan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atau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refreshing,</a:t>
            </a:r>
            <a:endParaRPr sz="1200">
              <a:latin typeface="Arial MT"/>
              <a:cs typeface="Arial MT"/>
            </a:endParaRPr>
          </a:p>
          <a:p>
            <a:pPr marL="26289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berkonsultasi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dengan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PJ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PISPK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Dinkes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Kab/Kota</a:t>
            </a:r>
            <a:endParaRPr sz="120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Diperlukan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pelatihan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kembali</a:t>
            </a:r>
            <a:endParaRPr sz="1200">
              <a:latin typeface="Arial MT"/>
              <a:cs typeface="Arial MT"/>
            </a:endParaRPr>
          </a:p>
          <a:p>
            <a:pPr marL="262890" marR="46545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Usulan penambahan </a:t>
            </a:r>
            <a:r>
              <a:rPr sz="1200" dirty="0">
                <a:latin typeface="Arial MT"/>
                <a:cs typeface="Arial MT"/>
              </a:rPr>
              <a:t>jumlah </a:t>
            </a:r>
            <a:r>
              <a:rPr sz="1200" spc="-5" dirty="0">
                <a:latin typeface="Arial MT"/>
                <a:cs typeface="Arial MT"/>
              </a:rPr>
              <a:t>petugas sesuai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beban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kerja,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melakukan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analisis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beban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kerja</a:t>
            </a:r>
            <a:endParaRPr sz="120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Membentuk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tim </a:t>
            </a:r>
            <a:r>
              <a:rPr sz="1200" spc="-5" dirty="0">
                <a:latin typeface="Arial MT"/>
                <a:cs typeface="Arial MT"/>
              </a:rPr>
              <a:t>verifikator,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SK</a:t>
            </a:r>
            <a:r>
              <a:rPr sz="1200" spc="-5" dirty="0">
                <a:latin typeface="Arial MT"/>
                <a:cs typeface="Arial MT"/>
              </a:rPr>
              <a:t> verifikator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52" name="object 17"/>
          <p:cNvGrpSpPr/>
          <p:nvPr/>
        </p:nvGrpSpPr>
        <p:grpSpPr>
          <a:xfrm>
            <a:off x="4954523" y="2481072"/>
            <a:ext cx="309880" cy="251460"/>
            <a:chOff x="4954523" y="2481072"/>
            <a:chExt cx="309880" cy="251460"/>
          </a:xfrm>
        </p:grpSpPr>
        <p:sp>
          <p:nvSpPr>
            <p:cNvPr id="1048999" name="object 18"/>
            <p:cNvSpPr/>
            <p:nvPr/>
          </p:nvSpPr>
          <p:spPr>
            <a:xfrm>
              <a:off x="4967477" y="2494026"/>
              <a:ext cx="283845" cy="226060"/>
            </a:xfrm>
            <a:custGeom>
              <a:avLst/>
              <a:gdLst/>
              <a:ahLst/>
              <a:cxnLst/>
              <a:rect l="l" t="t" r="r" b="b"/>
              <a:pathLst>
                <a:path w="283845" h="226060">
                  <a:moveTo>
                    <a:pt x="170687" y="0"/>
                  </a:moveTo>
                  <a:lnTo>
                    <a:pt x="170687" y="56387"/>
                  </a:lnTo>
                  <a:lnTo>
                    <a:pt x="0" y="56387"/>
                  </a:lnTo>
                  <a:lnTo>
                    <a:pt x="0" y="169163"/>
                  </a:lnTo>
                  <a:lnTo>
                    <a:pt x="170687" y="169163"/>
                  </a:lnTo>
                  <a:lnTo>
                    <a:pt x="170687" y="225551"/>
                  </a:lnTo>
                  <a:lnTo>
                    <a:pt x="283463" y="112775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000" name="object 19"/>
            <p:cNvSpPr/>
            <p:nvPr/>
          </p:nvSpPr>
          <p:spPr>
            <a:xfrm>
              <a:off x="4967477" y="2494026"/>
              <a:ext cx="283845" cy="226060"/>
            </a:xfrm>
            <a:custGeom>
              <a:avLst/>
              <a:gdLst/>
              <a:ahLst/>
              <a:cxnLst/>
              <a:rect l="l" t="t" r="r" b="b"/>
              <a:pathLst>
                <a:path w="283845" h="226060">
                  <a:moveTo>
                    <a:pt x="0" y="56387"/>
                  </a:moveTo>
                  <a:lnTo>
                    <a:pt x="170687" y="56387"/>
                  </a:lnTo>
                  <a:lnTo>
                    <a:pt x="170687" y="0"/>
                  </a:lnTo>
                  <a:lnTo>
                    <a:pt x="283463" y="112775"/>
                  </a:lnTo>
                  <a:lnTo>
                    <a:pt x="170687" y="225551"/>
                  </a:lnTo>
                  <a:lnTo>
                    <a:pt x="170687" y="169163"/>
                  </a:lnTo>
                  <a:lnTo>
                    <a:pt x="0" y="169163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9001" name="object 20"/>
          <p:cNvSpPr txBox="1"/>
          <p:nvPr/>
        </p:nvSpPr>
        <p:spPr>
          <a:xfrm>
            <a:off x="201929" y="3522726"/>
            <a:ext cx="1234440" cy="360680"/>
          </a:xfrm>
          <a:prstGeom prst="rect">
            <a:avLst/>
          </a:prstGeom>
          <a:solidFill>
            <a:srgbClr val="313366"/>
          </a:solidFill>
          <a:ln w="25907">
            <a:solidFill>
              <a:srgbClr val="21224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28448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Geografis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9002" name="object 21"/>
          <p:cNvSpPr/>
          <p:nvPr/>
        </p:nvSpPr>
        <p:spPr>
          <a:xfrm>
            <a:off x="1527810" y="3423665"/>
            <a:ext cx="3385185" cy="1720850"/>
          </a:xfrm>
          <a:custGeom>
            <a:avLst/>
            <a:gdLst/>
            <a:ahLst/>
            <a:cxnLst/>
            <a:rect l="l" t="t" r="r" b="b"/>
            <a:pathLst>
              <a:path w="3385185" h="1720850">
                <a:moveTo>
                  <a:pt x="0" y="1720595"/>
                </a:moveTo>
                <a:lnTo>
                  <a:pt x="3384804" y="1720595"/>
                </a:lnTo>
                <a:lnTo>
                  <a:pt x="3384804" y="0"/>
                </a:lnTo>
                <a:lnTo>
                  <a:pt x="0" y="0"/>
                </a:lnTo>
                <a:lnTo>
                  <a:pt x="0" y="1720595"/>
                </a:lnTo>
                <a:close/>
              </a:path>
            </a:pathLst>
          </a:custGeom>
          <a:ln w="25908">
            <a:solidFill>
              <a:srgbClr val="009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03" name="object 22"/>
          <p:cNvSpPr txBox="1"/>
          <p:nvPr/>
        </p:nvSpPr>
        <p:spPr>
          <a:xfrm>
            <a:off x="1605788" y="3535426"/>
            <a:ext cx="3117850" cy="1537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27114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Terdapat desa yang sulit dijangkau dan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bergantung</a:t>
            </a:r>
            <a:r>
              <a:rPr sz="12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cuaca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Terdapat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KK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yang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pindah</a:t>
            </a:r>
            <a:r>
              <a:rPr sz="1200" spc="-5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alamat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Jumlah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KK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yang</a:t>
            </a:r>
            <a:r>
              <a:rPr sz="12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harus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diverifikasi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banyak</a:t>
            </a:r>
            <a:endParaRPr sz="1200">
              <a:latin typeface="Arial MT"/>
              <a:cs typeface="Arial MT"/>
            </a:endParaRPr>
          </a:p>
          <a:p>
            <a:pPr marL="184785" marR="5080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Belum terlaksana karena belum seluruhnya </a:t>
            </a:r>
            <a:r>
              <a:rPr sz="1200" spc="-3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melakukan</a:t>
            </a:r>
            <a:r>
              <a:rPr sz="1200" spc="-4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kunjungan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dan intervensi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lanjut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Pelaksanaan</a:t>
            </a:r>
            <a:r>
              <a:rPr sz="12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verifikasi</a:t>
            </a:r>
            <a:r>
              <a:rPr sz="1200" spc="-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belum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menjadi</a:t>
            </a:r>
            <a:endParaRPr sz="1200">
              <a:latin typeface="Arial MT"/>
              <a:cs typeface="Arial MT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prioritas</a:t>
            </a:r>
            <a:r>
              <a:rPr sz="12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pada</a:t>
            </a:r>
            <a:r>
              <a:rPr sz="1200" spc="-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858"/>
                </a:solidFill>
                <a:latin typeface="Arial MT"/>
                <a:cs typeface="Arial MT"/>
              </a:rPr>
              <a:t>masa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pandemi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9004" name="object 23"/>
          <p:cNvSpPr/>
          <p:nvPr/>
        </p:nvSpPr>
        <p:spPr>
          <a:xfrm>
            <a:off x="5250941" y="3516629"/>
            <a:ext cx="3693160" cy="1516380"/>
          </a:xfrm>
          <a:custGeom>
            <a:avLst/>
            <a:gdLst/>
            <a:ahLst/>
            <a:cxnLst/>
            <a:rect l="l" t="t" r="r" b="b"/>
            <a:pathLst>
              <a:path w="3693159" h="1516379">
                <a:moveTo>
                  <a:pt x="3692652" y="0"/>
                </a:moveTo>
                <a:lnTo>
                  <a:pt x="0" y="0"/>
                </a:lnTo>
                <a:lnTo>
                  <a:pt x="0" y="1516380"/>
                </a:lnTo>
                <a:lnTo>
                  <a:pt x="3692652" y="1516380"/>
                </a:lnTo>
                <a:lnTo>
                  <a:pt x="3692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05" name="object 24"/>
          <p:cNvSpPr txBox="1"/>
          <p:nvPr/>
        </p:nvSpPr>
        <p:spPr>
          <a:xfrm>
            <a:off x="5250941" y="3516629"/>
            <a:ext cx="3693160" cy="1500411"/>
          </a:xfrm>
          <a:prstGeom prst="rect">
            <a:avLst/>
          </a:prstGeom>
          <a:ln w="25907">
            <a:solidFill>
              <a:srgbClr val="00929B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262890" indent="-172720">
              <a:lnSpc>
                <a:spcPct val="100000"/>
              </a:lnSpc>
              <a:spcBef>
                <a:spcPts val="180"/>
              </a:spcBef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Melibatkan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petugas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Pustu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poskesdes</a:t>
            </a:r>
            <a:endParaRPr sz="1200" dirty="0">
              <a:latin typeface="Arial MT"/>
              <a:cs typeface="Arial MT"/>
            </a:endParaRPr>
          </a:p>
          <a:p>
            <a:pPr marL="262890" marR="43434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Memastikan kembali </a:t>
            </a:r>
            <a:r>
              <a:rPr sz="1200" dirty="0">
                <a:latin typeface="Arial MT"/>
                <a:cs typeface="Arial MT"/>
              </a:rPr>
              <a:t>KK </a:t>
            </a:r>
            <a:r>
              <a:rPr sz="1200" spc="-5" dirty="0">
                <a:latin typeface="Arial MT"/>
                <a:cs typeface="Arial MT"/>
              </a:rPr>
              <a:t>berdomisili di wilker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puskesmas</a:t>
            </a:r>
            <a:endParaRPr sz="1200" dirty="0">
              <a:latin typeface="Arial MT"/>
              <a:cs typeface="Arial MT"/>
            </a:endParaRPr>
          </a:p>
          <a:p>
            <a:pPr marL="262890" marR="2755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Membentuk </a:t>
            </a:r>
            <a:r>
              <a:rPr sz="1200" dirty="0">
                <a:latin typeface="Arial MT"/>
                <a:cs typeface="Arial MT"/>
              </a:rPr>
              <a:t>PJ </a:t>
            </a:r>
            <a:r>
              <a:rPr sz="1200" spc="-5" dirty="0">
                <a:latin typeface="Arial MT"/>
                <a:cs typeface="Arial MT"/>
              </a:rPr>
              <a:t>per-wilayah, verifikasi </a:t>
            </a:r>
            <a:r>
              <a:rPr sz="1200" dirty="0">
                <a:latin typeface="Arial MT"/>
                <a:cs typeface="Arial MT"/>
              </a:rPr>
              <a:t>bersama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PJ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wilayah</a:t>
            </a:r>
            <a:endParaRPr sz="1200" dirty="0">
              <a:latin typeface="Arial MT"/>
              <a:cs typeface="Arial MT"/>
            </a:endParaRPr>
          </a:p>
          <a:p>
            <a:pPr marL="26289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Menyelesaikan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intervensi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lanjut</a:t>
            </a:r>
          </a:p>
          <a:p>
            <a:pPr marL="262890" marR="323850" indent="-172720">
              <a:lnSpc>
                <a:spcPct val="100000"/>
              </a:lnSpc>
              <a:buChar char="•"/>
              <a:tabLst>
                <a:tab pos="263525" algn="l"/>
              </a:tabLst>
            </a:pPr>
            <a:r>
              <a:rPr sz="1200" spc="-5" dirty="0">
                <a:latin typeface="Arial MT"/>
                <a:cs typeface="Arial MT"/>
              </a:rPr>
              <a:t>Membuat perencanaan pelaksanaan verifikasi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dengan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memperhatikan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karakteristik </a:t>
            </a:r>
            <a:r>
              <a:rPr sz="1200" dirty="0">
                <a:latin typeface="Arial MT"/>
                <a:cs typeface="Arial MT"/>
              </a:rPr>
              <a:t>KK</a:t>
            </a:r>
          </a:p>
        </p:txBody>
      </p:sp>
      <p:grpSp>
        <p:nvGrpSpPr>
          <p:cNvPr id="153" name="object 25"/>
          <p:cNvGrpSpPr/>
          <p:nvPr/>
        </p:nvGrpSpPr>
        <p:grpSpPr>
          <a:xfrm>
            <a:off x="4954523" y="3727703"/>
            <a:ext cx="309880" cy="251460"/>
            <a:chOff x="4954523" y="3727703"/>
            <a:chExt cx="309880" cy="251460"/>
          </a:xfrm>
        </p:grpSpPr>
        <p:sp>
          <p:nvSpPr>
            <p:cNvPr id="1049006" name="object 26"/>
            <p:cNvSpPr/>
            <p:nvPr/>
          </p:nvSpPr>
          <p:spPr>
            <a:xfrm>
              <a:off x="4967477" y="3740657"/>
              <a:ext cx="283845" cy="226060"/>
            </a:xfrm>
            <a:custGeom>
              <a:avLst/>
              <a:gdLst/>
              <a:ahLst/>
              <a:cxnLst/>
              <a:rect l="l" t="t" r="r" b="b"/>
              <a:pathLst>
                <a:path w="283845" h="226060">
                  <a:moveTo>
                    <a:pt x="170687" y="0"/>
                  </a:moveTo>
                  <a:lnTo>
                    <a:pt x="170687" y="56387"/>
                  </a:lnTo>
                  <a:lnTo>
                    <a:pt x="0" y="56387"/>
                  </a:lnTo>
                  <a:lnTo>
                    <a:pt x="0" y="169163"/>
                  </a:lnTo>
                  <a:lnTo>
                    <a:pt x="170687" y="169163"/>
                  </a:lnTo>
                  <a:lnTo>
                    <a:pt x="170687" y="225551"/>
                  </a:lnTo>
                  <a:lnTo>
                    <a:pt x="283463" y="112775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31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007" name="object 27"/>
            <p:cNvSpPr/>
            <p:nvPr/>
          </p:nvSpPr>
          <p:spPr>
            <a:xfrm>
              <a:off x="4967477" y="3740657"/>
              <a:ext cx="283845" cy="226060"/>
            </a:xfrm>
            <a:custGeom>
              <a:avLst/>
              <a:gdLst/>
              <a:ahLst/>
              <a:cxnLst/>
              <a:rect l="l" t="t" r="r" b="b"/>
              <a:pathLst>
                <a:path w="283845" h="226060">
                  <a:moveTo>
                    <a:pt x="0" y="56387"/>
                  </a:moveTo>
                  <a:lnTo>
                    <a:pt x="170687" y="56387"/>
                  </a:lnTo>
                  <a:lnTo>
                    <a:pt x="170687" y="0"/>
                  </a:lnTo>
                  <a:lnTo>
                    <a:pt x="283463" y="112775"/>
                  </a:lnTo>
                  <a:lnTo>
                    <a:pt x="170687" y="225551"/>
                  </a:lnTo>
                  <a:lnTo>
                    <a:pt x="170687" y="169163"/>
                  </a:lnTo>
                  <a:lnTo>
                    <a:pt x="0" y="169163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212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8" name="object 2"/>
          <p:cNvSpPr txBox="1"/>
          <p:nvPr/>
        </p:nvSpPr>
        <p:spPr>
          <a:xfrm>
            <a:off x="3451097" y="1910029"/>
            <a:ext cx="2538730" cy="862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1" spc="-360" dirty="0">
                <a:solidFill>
                  <a:srgbClr val="313366"/>
                </a:solidFill>
                <a:latin typeface="Verdana"/>
                <a:cs typeface="Verdana"/>
              </a:rPr>
              <a:t>Ino</a:t>
            </a:r>
            <a:r>
              <a:rPr sz="5200" b="1" spc="-380" dirty="0">
                <a:solidFill>
                  <a:srgbClr val="313366"/>
                </a:solidFill>
                <a:latin typeface="Verdana"/>
                <a:cs typeface="Verdana"/>
              </a:rPr>
              <a:t>v</a:t>
            </a:r>
            <a:r>
              <a:rPr sz="5200" b="1" spc="-204" dirty="0">
                <a:solidFill>
                  <a:srgbClr val="313366"/>
                </a:solidFill>
                <a:latin typeface="Verdana"/>
                <a:cs typeface="Verdana"/>
              </a:rPr>
              <a:t>asi</a:t>
            </a:r>
            <a:endParaRPr sz="5200">
              <a:latin typeface="Verdana"/>
              <a:cs typeface="Verdana"/>
            </a:endParaRPr>
          </a:p>
        </p:txBody>
      </p:sp>
      <p:sp>
        <p:nvSpPr>
          <p:cNvPr id="1049009" name="object 3"/>
          <p:cNvSpPr txBox="1"/>
          <p:nvPr/>
        </p:nvSpPr>
        <p:spPr>
          <a:xfrm>
            <a:off x="1280922" y="644474"/>
            <a:ext cx="302895" cy="118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1825" dirty="0">
                <a:solidFill>
                  <a:srgbClr val="FFC000"/>
                </a:solidFill>
                <a:latin typeface="Arial"/>
                <a:cs typeface="Arial"/>
              </a:rPr>
              <a:t>4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9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17" y="-54988"/>
            <a:ext cx="9144000" cy="5143498"/>
          </a:xfrm>
          <a:prstGeom prst="rect">
            <a:avLst/>
          </a:prstGeom>
        </p:spPr>
      </p:pic>
      <p:sp>
        <p:nvSpPr>
          <p:cNvPr id="1049010" name="object 3"/>
          <p:cNvSpPr txBox="1">
            <a:spLocks noGrp="1"/>
          </p:cNvSpPr>
          <p:nvPr>
            <p:ph type="title"/>
          </p:nvPr>
        </p:nvSpPr>
        <p:spPr>
          <a:xfrm>
            <a:off x="946810" y="54990"/>
            <a:ext cx="5172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solidFill>
                  <a:srgbClr val="313366"/>
                </a:solidFill>
                <a:latin typeface="Verdana"/>
                <a:cs typeface="Verdana"/>
              </a:rPr>
              <a:t>INOVA</a:t>
            </a:r>
            <a:r>
              <a:rPr sz="2400" spc="-130" dirty="0">
                <a:solidFill>
                  <a:srgbClr val="313366"/>
                </a:solidFill>
                <a:latin typeface="Verdana"/>
                <a:cs typeface="Verdana"/>
              </a:rPr>
              <a:t>S</a:t>
            </a:r>
            <a:r>
              <a:rPr sz="2400" spc="-500" dirty="0">
                <a:solidFill>
                  <a:srgbClr val="313366"/>
                </a:solidFill>
                <a:latin typeface="Verdana"/>
                <a:cs typeface="Verdana"/>
              </a:rPr>
              <a:t>I</a:t>
            </a:r>
            <a:r>
              <a:rPr sz="2400" spc="-114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13366"/>
                </a:solidFill>
                <a:latin typeface="Verdana"/>
                <a:cs typeface="Verdana"/>
              </a:rPr>
              <a:t>P</a:t>
            </a:r>
            <a:r>
              <a:rPr sz="2400" spc="-20" dirty="0">
                <a:solidFill>
                  <a:srgbClr val="313366"/>
                </a:solidFill>
                <a:latin typeface="Verdana"/>
                <a:cs typeface="Verdana"/>
              </a:rPr>
              <a:t>E</a:t>
            </a:r>
            <a:r>
              <a:rPr sz="2400" spc="-30" dirty="0">
                <a:solidFill>
                  <a:srgbClr val="313366"/>
                </a:solidFill>
                <a:latin typeface="Verdana"/>
                <a:cs typeface="Verdana"/>
              </a:rPr>
              <a:t>LA</a:t>
            </a:r>
            <a:r>
              <a:rPr sz="2400" spc="-45" dirty="0">
                <a:solidFill>
                  <a:srgbClr val="313366"/>
                </a:solidFill>
                <a:latin typeface="Verdana"/>
                <a:cs typeface="Verdana"/>
              </a:rPr>
              <a:t>K</a:t>
            </a:r>
            <a:r>
              <a:rPr sz="2400" spc="-65" dirty="0">
                <a:solidFill>
                  <a:srgbClr val="313366"/>
                </a:solidFill>
                <a:latin typeface="Verdana"/>
                <a:cs typeface="Verdana"/>
              </a:rPr>
              <a:t>S</a:t>
            </a:r>
            <a:r>
              <a:rPr sz="2400" spc="-80" dirty="0">
                <a:solidFill>
                  <a:srgbClr val="313366"/>
                </a:solidFill>
                <a:latin typeface="Verdana"/>
                <a:cs typeface="Verdana"/>
              </a:rPr>
              <a:t>A</a:t>
            </a:r>
            <a:r>
              <a:rPr sz="2400" spc="-40" dirty="0">
                <a:solidFill>
                  <a:srgbClr val="313366"/>
                </a:solidFill>
                <a:latin typeface="Verdana"/>
                <a:cs typeface="Verdana"/>
              </a:rPr>
              <a:t>NAAN</a:t>
            </a:r>
            <a:r>
              <a:rPr sz="2400" spc="-10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2400" spc="-215" dirty="0">
                <a:solidFill>
                  <a:srgbClr val="313366"/>
                </a:solidFill>
                <a:latin typeface="Verdana"/>
                <a:cs typeface="Verdana"/>
              </a:rPr>
              <a:t>PIS</a:t>
            </a:r>
            <a:r>
              <a:rPr sz="2400" spc="-225" dirty="0">
                <a:solidFill>
                  <a:srgbClr val="313366"/>
                </a:solidFill>
                <a:latin typeface="Verdana"/>
                <a:cs typeface="Verdana"/>
              </a:rPr>
              <a:t>-</a:t>
            </a:r>
            <a:r>
              <a:rPr sz="2400" spc="-25" dirty="0">
                <a:solidFill>
                  <a:srgbClr val="313366"/>
                </a:solidFill>
                <a:latin typeface="Verdana"/>
                <a:cs typeface="Verdana"/>
              </a:rPr>
              <a:t>PK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56" name="object 4"/>
          <p:cNvGrpSpPr/>
          <p:nvPr/>
        </p:nvGrpSpPr>
        <p:grpSpPr>
          <a:xfrm>
            <a:off x="31141" y="1017556"/>
            <a:ext cx="2505710" cy="1844039"/>
            <a:chOff x="138684" y="1043939"/>
            <a:chExt cx="2505710" cy="1844039"/>
          </a:xfrm>
        </p:grpSpPr>
        <p:pic>
          <p:nvPicPr>
            <p:cNvPr id="2097270" name="object 5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7251" y="2695955"/>
              <a:ext cx="246887" cy="192024"/>
            </a:xfrm>
            <a:prstGeom prst="rect">
              <a:avLst/>
            </a:prstGeom>
          </p:spPr>
        </p:pic>
        <p:pic>
          <p:nvPicPr>
            <p:cNvPr id="2097271" name="object 6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" y="1043939"/>
              <a:ext cx="620268" cy="515112"/>
            </a:xfrm>
            <a:prstGeom prst="rect">
              <a:avLst/>
            </a:prstGeom>
          </p:spPr>
        </p:pic>
        <p:pic>
          <p:nvPicPr>
            <p:cNvPr id="2097272" name="object 7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684" y="1674875"/>
              <a:ext cx="678179" cy="557784"/>
            </a:xfrm>
            <a:prstGeom prst="rect">
              <a:avLst/>
            </a:prstGeom>
          </p:spPr>
        </p:pic>
      </p:grpSp>
      <p:sp>
        <p:nvSpPr>
          <p:cNvPr id="1049011" name="object 8"/>
          <p:cNvSpPr txBox="1"/>
          <p:nvPr/>
        </p:nvSpPr>
        <p:spPr>
          <a:xfrm>
            <a:off x="801869" y="945119"/>
            <a:ext cx="2050414" cy="12772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Keluarga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mengikuti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program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KB</a:t>
            </a:r>
            <a:endParaRPr lang="en-US" sz="900" b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D" sz="900" b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900" dirty="0">
              <a:latin typeface="Arial MT"/>
              <a:cs typeface="Arial MT"/>
            </a:endParaRPr>
          </a:p>
          <a:p>
            <a:pPr marL="195580" indent="-172720">
              <a:lnSpc>
                <a:spcPct val="100000"/>
              </a:lnSpc>
              <a:spcBef>
                <a:spcPts val="790"/>
              </a:spcBef>
              <a:buChar char="•"/>
              <a:tabLst>
                <a:tab pos="195580" algn="l"/>
                <a:tab pos="196215" algn="l"/>
              </a:tabLst>
            </a:pPr>
            <a:endParaRPr lang="en-ID" sz="900" dirty="0">
              <a:latin typeface="Arial MT"/>
              <a:cs typeface="Arial MT"/>
            </a:endParaRPr>
          </a:p>
          <a:p>
            <a:pPr marL="195580" indent="-172720">
              <a:lnSpc>
                <a:spcPct val="100000"/>
              </a:lnSpc>
              <a:spcBef>
                <a:spcPts val="790"/>
              </a:spcBef>
              <a:buChar char="•"/>
              <a:tabLst>
                <a:tab pos="195580" algn="l"/>
                <a:tab pos="196215" algn="l"/>
              </a:tabLst>
            </a:pPr>
            <a:endParaRPr sz="900" dirty="0">
              <a:latin typeface="Arial MT"/>
              <a:cs typeface="Arial MT"/>
            </a:endParaRPr>
          </a:p>
          <a:p>
            <a:pPr marL="77470">
              <a:lnSpc>
                <a:spcPct val="100000"/>
              </a:lnSpc>
              <a:spcBef>
                <a:spcPts val="525"/>
              </a:spcBef>
            </a:pPr>
            <a:r>
              <a:rPr sz="900" b="1" dirty="0" err="1">
                <a:latin typeface="Arial"/>
                <a:cs typeface="Arial"/>
              </a:rPr>
              <a:t>Persalinan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ibu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di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fasilitas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pelayanan</a:t>
            </a:r>
            <a:endParaRPr sz="900" dirty="0">
              <a:latin typeface="Arial"/>
              <a:cs typeface="Arial"/>
            </a:endParaRPr>
          </a:p>
          <a:p>
            <a:pPr marL="77470">
              <a:lnSpc>
                <a:spcPct val="100000"/>
              </a:lnSpc>
            </a:pPr>
            <a:r>
              <a:rPr sz="900" b="1" spc="-5" dirty="0" err="1">
                <a:latin typeface="Arial"/>
                <a:cs typeface="Arial"/>
              </a:rPr>
              <a:t>kesehatan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2097273" name="object 9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6115" y="2453639"/>
            <a:ext cx="623316" cy="566928"/>
          </a:xfrm>
          <a:prstGeom prst="rect">
            <a:avLst/>
          </a:prstGeom>
        </p:spPr>
      </p:pic>
      <p:sp>
        <p:nvSpPr>
          <p:cNvPr id="1049012" name="object 10"/>
          <p:cNvSpPr txBox="1"/>
          <p:nvPr/>
        </p:nvSpPr>
        <p:spPr>
          <a:xfrm>
            <a:off x="975901" y="2623530"/>
            <a:ext cx="2054860" cy="15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4485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latin typeface="Arial"/>
                <a:cs typeface="Arial"/>
              </a:rPr>
              <a:t>Bayi </a:t>
            </a:r>
            <a:r>
              <a:rPr sz="900" b="1" dirty="0">
                <a:latin typeface="Arial"/>
                <a:cs typeface="Arial"/>
              </a:rPr>
              <a:t>mendapat imunisasi </a:t>
            </a:r>
            <a:r>
              <a:rPr sz="900" b="1" spc="-5" dirty="0" err="1">
                <a:latin typeface="Arial"/>
                <a:cs typeface="Arial"/>
              </a:rPr>
              <a:t>dasar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dirty="0" err="1">
                <a:latin typeface="Arial"/>
                <a:cs typeface="Arial"/>
              </a:rPr>
              <a:t>lengkap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49013" name="object 11"/>
          <p:cNvSpPr txBox="1"/>
          <p:nvPr/>
        </p:nvSpPr>
        <p:spPr>
          <a:xfrm>
            <a:off x="700125" y="4128370"/>
            <a:ext cx="86360" cy="607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994"/>
              </a:lnSpc>
            </a:pP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r>
              <a:rPr sz="900" dirty="0">
                <a:latin typeface="Arial MT"/>
                <a:cs typeface="Arial MT"/>
              </a:rPr>
              <a:t>•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sz="900" dirty="0">
                <a:latin typeface="Arial MT"/>
                <a:cs typeface="Arial MT"/>
              </a:rPr>
              <a:t>•</a:t>
            </a:r>
          </a:p>
        </p:txBody>
      </p:sp>
      <p:sp>
        <p:nvSpPr>
          <p:cNvPr id="1049014" name="object 12"/>
          <p:cNvSpPr txBox="1"/>
          <p:nvPr/>
        </p:nvSpPr>
        <p:spPr>
          <a:xfrm>
            <a:off x="960881" y="3236073"/>
            <a:ext cx="2248535" cy="1224053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565"/>
              </a:spcBef>
            </a:pPr>
            <a:r>
              <a:rPr sz="900" b="1" spc="-15" dirty="0">
                <a:latin typeface="Arial"/>
                <a:cs typeface="Arial"/>
              </a:rPr>
              <a:t>Bayi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mendapatkan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ASI </a:t>
            </a:r>
            <a:r>
              <a:rPr sz="900" b="1" dirty="0">
                <a:latin typeface="Arial"/>
                <a:cs typeface="Arial"/>
              </a:rPr>
              <a:t>Eksklusif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endParaRPr lang="en-US" sz="9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endParaRPr lang="en-US" sz="9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endParaRPr lang="en-US" sz="9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endParaRPr lang="en-ID" sz="9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en-ID" sz="900" b="1" dirty="0">
                <a:latin typeface="Arial"/>
                <a:cs typeface="Arial"/>
              </a:rPr>
              <a:t>P</a:t>
            </a:r>
            <a:r>
              <a:rPr sz="900" b="1" dirty="0" err="1">
                <a:latin typeface="Arial"/>
                <a:cs typeface="Arial"/>
              </a:rPr>
              <a:t>ertumbuhan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dirty="0" err="1">
                <a:latin typeface="Arial"/>
                <a:cs typeface="Arial"/>
              </a:rPr>
              <a:t>balita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dirty="0" err="1">
                <a:latin typeface="Arial"/>
                <a:cs typeface="Arial"/>
              </a:rPr>
              <a:t>dipantau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49015" name="object 14"/>
          <p:cNvSpPr txBox="1"/>
          <p:nvPr/>
        </p:nvSpPr>
        <p:spPr>
          <a:xfrm>
            <a:off x="3704335" y="834390"/>
            <a:ext cx="2161540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Penderita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TB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Paru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berobat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sesuai </a:t>
            </a:r>
            <a:r>
              <a:rPr sz="1050" b="1" spc="-27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standar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57" name="object 15"/>
          <p:cNvGrpSpPr/>
          <p:nvPr/>
        </p:nvGrpSpPr>
        <p:grpSpPr>
          <a:xfrm>
            <a:off x="264034" y="834390"/>
            <a:ext cx="6576059" cy="3869437"/>
            <a:chOff x="150876" y="850391"/>
            <a:chExt cx="6576059" cy="3869437"/>
          </a:xfrm>
        </p:grpSpPr>
        <p:pic>
          <p:nvPicPr>
            <p:cNvPr id="2097274" name="object 16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876" y="3296412"/>
              <a:ext cx="653796" cy="551688"/>
            </a:xfrm>
            <a:prstGeom prst="rect">
              <a:avLst/>
            </a:prstGeom>
          </p:spPr>
        </p:pic>
        <p:pic>
          <p:nvPicPr>
            <p:cNvPr id="2097275" name="object 17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876" y="4181856"/>
              <a:ext cx="653796" cy="537972"/>
            </a:xfrm>
            <a:prstGeom prst="rect">
              <a:avLst/>
            </a:prstGeom>
          </p:spPr>
        </p:pic>
        <p:pic>
          <p:nvPicPr>
            <p:cNvPr id="2097276" name="object 18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26308" y="1002791"/>
              <a:ext cx="443483" cy="394715"/>
            </a:xfrm>
            <a:prstGeom prst="rect">
              <a:avLst/>
            </a:prstGeom>
          </p:spPr>
        </p:pic>
        <p:pic>
          <p:nvPicPr>
            <p:cNvPr id="2097277" name="object 19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68980" y="4231893"/>
              <a:ext cx="419100" cy="400812"/>
            </a:xfrm>
            <a:prstGeom prst="rect">
              <a:avLst/>
            </a:prstGeom>
          </p:spPr>
        </p:pic>
        <p:pic>
          <p:nvPicPr>
            <p:cNvPr id="2097278" name="object 20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21552" y="2574036"/>
              <a:ext cx="403859" cy="390144"/>
            </a:xfrm>
            <a:prstGeom prst="rect">
              <a:avLst/>
            </a:prstGeom>
          </p:spPr>
        </p:pic>
        <p:pic>
          <p:nvPicPr>
            <p:cNvPr id="2097279" name="object 21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20028" y="3726180"/>
              <a:ext cx="406907" cy="390144"/>
            </a:xfrm>
            <a:prstGeom prst="rect">
              <a:avLst/>
            </a:prstGeom>
          </p:spPr>
        </p:pic>
        <p:pic>
          <p:nvPicPr>
            <p:cNvPr id="2097280" name="object 22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29172" y="850391"/>
              <a:ext cx="387096" cy="368808"/>
            </a:xfrm>
            <a:prstGeom prst="rect">
              <a:avLst/>
            </a:prstGeom>
          </p:spPr>
        </p:pic>
        <p:pic>
          <p:nvPicPr>
            <p:cNvPr id="2097281" name="object 23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68980" y="2157983"/>
              <a:ext cx="358139" cy="361188"/>
            </a:xfrm>
            <a:prstGeom prst="rect">
              <a:avLst/>
            </a:prstGeom>
          </p:spPr>
        </p:pic>
      </p:grpSp>
      <p:sp>
        <p:nvSpPr>
          <p:cNvPr id="1049016" name="object 25"/>
          <p:cNvSpPr txBox="1"/>
          <p:nvPr/>
        </p:nvSpPr>
        <p:spPr>
          <a:xfrm>
            <a:off x="3850640" y="2109977"/>
            <a:ext cx="1519555" cy="342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Penderita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gangguan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jiwa </a:t>
            </a:r>
            <a:r>
              <a:rPr sz="1000" b="1" spc="-26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berat, diobati dan tidak 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ditelantarkan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49017" name="object 27"/>
          <p:cNvSpPr txBox="1"/>
          <p:nvPr/>
        </p:nvSpPr>
        <p:spPr>
          <a:xfrm>
            <a:off x="3922771" y="4255133"/>
            <a:ext cx="2006600" cy="1771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Anggota</a:t>
            </a:r>
            <a:r>
              <a:rPr sz="1000" b="1" spc="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keluarga tidak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ada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yang </a:t>
            </a:r>
            <a:r>
              <a:rPr sz="1000" b="1" spc="-26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merokok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49018" name="object 28"/>
          <p:cNvSpPr txBox="1"/>
          <p:nvPr/>
        </p:nvSpPr>
        <p:spPr>
          <a:xfrm>
            <a:off x="6840093" y="2183129"/>
            <a:ext cx="208533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275" marR="508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Keluarga memiliki </a:t>
            </a:r>
            <a:r>
              <a:rPr sz="1000" b="1" spc="-10" dirty="0">
                <a:latin typeface="Arial"/>
                <a:cs typeface="Arial"/>
              </a:rPr>
              <a:t>akses/ </a:t>
            </a:r>
            <a:r>
              <a:rPr sz="1000" b="1" spc="-5" dirty="0">
                <a:latin typeface="Arial"/>
                <a:cs typeface="Arial"/>
              </a:rPr>
              <a:t> menggunakan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sarana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air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5" dirty="0" err="1">
                <a:latin typeface="Arial"/>
                <a:cs typeface="Arial"/>
              </a:rPr>
              <a:t>bersih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49019" name="object 30"/>
          <p:cNvSpPr txBox="1"/>
          <p:nvPr/>
        </p:nvSpPr>
        <p:spPr>
          <a:xfrm>
            <a:off x="6996176" y="3751884"/>
            <a:ext cx="191706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Keluarga memiliki </a:t>
            </a:r>
            <a:r>
              <a:rPr sz="1000" b="1" spc="-10" dirty="0">
                <a:latin typeface="Arial"/>
                <a:cs typeface="Arial"/>
              </a:rPr>
              <a:t>akses/ </a:t>
            </a:r>
            <a:r>
              <a:rPr sz="1000" b="1" spc="-5" dirty="0">
                <a:latin typeface="Arial"/>
                <a:cs typeface="Arial"/>
              </a:rPr>
              <a:t> menggunakan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jamban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keluarga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49020" name="object 32"/>
          <p:cNvSpPr txBox="1"/>
          <p:nvPr/>
        </p:nvSpPr>
        <p:spPr>
          <a:xfrm>
            <a:off x="6830314" y="772160"/>
            <a:ext cx="18961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Keluarga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menjadi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anggota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JKN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49021" name="object 33"/>
          <p:cNvSpPr txBox="1"/>
          <p:nvPr/>
        </p:nvSpPr>
        <p:spPr>
          <a:xfrm>
            <a:off x="946810" y="375919"/>
            <a:ext cx="566229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 err="1">
                <a:solidFill>
                  <a:srgbClr val="B16309"/>
                </a:solidFill>
                <a:latin typeface="Arial MT"/>
                <a:cs typeface="Arial MT"/>
              </a:rPr>
              <a:t>Puskesmas</a:t>
            </a:r>
            <a:r>
              <a:rPr sz="1400" spc="-40" dirty="0">
                <a:solidFill>
                  <a:srgbClr val="B1630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B16309"/>
                </a:solidFill>
                <a:latin typeface="Arial MT"/>
                <a:cs typeface="Arial MT"/>
              </a:rPr>
              <a:t>membuat</a:t>
            </a:r>
            <a:r>
              <a:rPr sz="1400" spc="-25" dirty="0">
                <a:solidFill>
                  <a:srgbClr val="B1630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B16309"/>
                </a:solidFill>
                <a:latin typeface="Arial MT"/>
                <a:cs typeface="Arial MT"/>
              </a:rPr>
              <a:t>inovasi</a:t>
            </a:r>
            <a:r>
              <a:rPr sz="1400" dirty="0">
                <a:solidFill>
                  <a:srgbClr val="B1630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B16309"/>
                </a:solidFill>
                <a:latin typeface="Arial MT"/>
                <a:cs typeface="Arial MT"/>
              </a:rPr>
              <a:t>dalam</a:t>
            </a:r>
            <a:r>
              <a:rPr sz="1400" spc="-25" dirty="0">
                <a:solidFill>
                  <a:srgbClr val="B1630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B16309"/>
                </a:solidFill>
                <a:latin typeface="Arial MT"/>
                <a:cs typeface="Arial MT"/>
              </a:rPr>
              <a:t>pelaksanaan</a:t>
            </a:r>
            <a:r>
              <a:rPr sz="1400" spc="-40" dirty="0">
                <a:solidFill>
                  <a:srgbClr val="B1630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B16309"/>
                </a:solidFill>
                <a:latin typeface="Arial MT"/>
                <a:cs typeface="Arial MT"/>
              </a:rPr>
              <a:t>PIS-PK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2" name="Persegi Panjang 1">
            <a:extLst>
              <a:ext uri="{FF2B5EF4-FFF2-40B4-BE49-F238E27FC236}">
                <a16:creationId xmlns:a16="http://schemas.microsoft.com/office/drawing/2014/main" id="{64D52085-6386-4667-85CB-13BBE41889FD}"/>
              </a:ext>
            </a:extLst>
          </p:cNvPr>
          <p:cNvSpPr/>
          <p:nvPr/>
        </p:nvSpPr>
        <p:spPr>
          <a:xfrm>
            <a:off x="3922771" y="3279581"/>
            <a:ext cx="2080285" cy="3422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ID" sz="1200" b="1" dirty="0" err="1"/>
              <a:t>Penderita</a:t>
            </a:r>
            <a:r>
              <a:rPr lang="en-ID" sz="1200" b="1" dirty="0"/>
              <a:t> </a:t>
            </a:r>
            <a:r>
              <a:rPr lang="en-ID" sz="1200" b="1" dirty="0" err="1"/>
              <a:t>hipertensi</a:t>
            </a:r>
            <a:r>
              <a:rPr lang="en-ID" sz="1200" b="1" dirty="0"/>
              <a:t> yang </a:t>
            </a:r>
            <a:r>
              <a:rPr lang="en-ID" sz="1200" b="1" dirty="0" err="1"/>
              <a:t>berobat</a:t>
            </a:r>
            <a:r>
              <a:rPr lang="en-ID" sz="1200" b="1" dirty="0"/>
              <a:t> </a:t>
            </a:r>
            <a:r>
              <a:rPr lang="en-ID" sz="1200" b="1" dirty="0" err="1"/>
              <a:t>teratur</a:t>
            </a:r>
            <a:endParaRPr lang="en-ID" sz="1200" b="1" dirty="0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10CE8409-58DF-4F67-9DEA-DEF274290E4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43495" y="3319544"/>
            <a:ext cx="406907" cy="30230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object 2"/>
          <p:cNvSpPr txBox="1"/>
          <p:nvPr/>
        </p:nvSpPr>
        <p:spPr>
          <a:xfrm>
            <a:off x="3188970" y="1910029"/>
            <a:ext cx="3063240" cy="862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1" spc="-70" dirty="0">
                <a:solidFill>
                  <a:srgbClr val="313366"/>
                </a:solidFill>
                <a:latin typeface="Verdana"/>
                <a:cs typeface="Verdana"/>
              </a:rPr>
              <a:t>Penutup</a:t>
            </a:r>
            <a:endParaRPr sz="5200">
              <a:latin typeface="Verdana"/>
              <a:cs typeface="Verdana"/>
            </a:endParaRPr>
          </a:p>
        </p:txBody>
      </p:sp>
      <p:sp>
        <p:nvSpPr>
          <p:cNvPr id="1049023" name="object 3"/>
          <p:cNvSpPr txBox="1"/>
          <p:nvPr/>
        </p:nvSpPr>
        <p:spPr>
          <a:xfrm>
            <a:off x="1268730" y="644474"/>
            <a:ext cx="327660" cy="118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1630" dirty="0">
                <a:solidFill>
                  <a:srgbClr val="F7931C"/>
                </a:solidFill>
                <a:latin typeface="Arial"/>
                <a:cs typeface="Arial"/>
              </a:rPr>
              <a:t>5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object 2"/>
          <p:cNvSpPr txBox="1"/>
          <p:nvPr/>
        </p:nvSpPr>
        <p:spPr>
          <a:xfrm>
            <a:off x="2293366" y="2328494"/>
            <a:ext cx="4723130" cy="862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1" spc="-110" dirty="0">
                <a:solidFill>
                  <a:srgbClr val="313366"/>
                </a:solidFill>
                <a:latin typeface="Verdana"/>
                <a:cs typeface="Verdana"/>
              </a:rPr>
              <a:t>Pendahuluan</a:t>
            </a:r>
            <a:endParaRPr sz="5200">
              <a:latin typeface="Verdana"/>
              <a:cs typeface="Verdana"/>
            </a:endParaRPr>
          </a:p>
        </p:txBody>
      </p:sp>
      <p:sp>
        <p:nvSpPr>
          <p:cNvPr id="1048630" name="object 3"/>
          <p:cNvSpPr txBox="1"/>
          <p:nvPr/>
        </p:nvSpPr>
        <p:spPr>
          <a:xfrm>
            <a:off x="1297686" y="644474"/>
            <a:ext cx="271780" cy="118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2070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82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1049024" name="object 3"/>
          <p:cNvSpPr txBox="1">
            <a:spLocks noGrp="1"/>
          </p:cNvSpPr>
          <p:nvPr>
            <p:ph type="title"/>
          </p:nvPr>
        </p:nvSpPr>
        <p:spPr>
          <a:xfrm>
            <a:off x="2118105" y="201625"/>
            <a:ext cx="63398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20" dirty="0">
                <a:solidFill>
                  <a:srgbClr val="313366"/>
                </a:solidFill>
                <a:latin typeface="Verdana"/>
                <a:cs typeface="Verdana"/>
              </a:rPr>
              <a:t>KESIMPULAN</a:t>
            </a:r>
            <a:r>
              <a:rPr sz="3200" spc="-21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3200" spc="-35" dirty="0">
                <a:solidFill>
                  <a:srgbClr val="313366"/>
                </a:solidFill>
                <a:latin typeface="Verdana"/>
                <a:cs typeface="Verdana"/>
              </a:rPr>
              <a:t>DAN</a:t>
            </a:r>
            <a:r>
              <a:rPr sz="3200" spc="-200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313366"/>
                </a:solidFill>
                <a:latin typeface="Verdana"/>
                <a:cs typeface="Verdana"/>
              </a:rPr>
              <a:t>HARAP</a:t>
            </a:r>
            <a:r>
              <a:rPr sz="3200" spc="-35" dirty="0">
                <a:solidFill>
                  <a:srgbClr val="313366"/>
                </a:solidFill>
                <a:latin typeface="Verdana"/>
                <a:cs typeface="Verdana"/>
              </a:rPr>
              <a:t>A</a:t>
            </a:r>
            <a:r>
              <a:rPr sz="3200" spc="-125" dirty="0">
                <a:solidFill>
                  <a:srgbClr val="313366"/>
                </a:solidFill>
                <a:latin typeface="Verdana"/>
                <a:cs typeface="Verdana"/>
              </a:rPr>
              <a:t>N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49025" name="object 4"/>
          <p:cNvSpPr txBox="1"/>
          <p:nvPr/>
        </p:nvSpPr>
        <p:spPr>
          <a:xfrm>
            <a:off x="394817" y="1095730"/>
            <a:ext cx="8357870" cy="2922016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375285" algn="l"/>
                <a:tab pos="375920" algn="l"/>
              </a:tabLst>
            </a:pPr>
            <a:r>
              <a:rPr sz="1400" dirty="0">
                <a:latin typeface="Arial MT"/>
                <a:cs typeface="Arial MT"/>
              </a:rPr>
              <a:t>Kepatuhan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melaporkan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hasil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monitoring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evaluasi</a:t>
            </a:r>
            <a:r>
              <a:rPr sz="1400" dirty="0">
                <a:latin typeface="Arial MT"/>
                <a:cs typeface="Arial MT"/>
              </a:rPr>
              <a:t> PIS-PK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meningkat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</a:t>
            </a:r>
            <a:r>
              <a:rPr sz="1400" dirty="0">
                <a:latin typeface="Arial MT"/>
                <a:cs typeface="Arial MT"/>
              </a:rPr>
              <a:t> tahun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2021.</a:t>
            </a:r>
            <a:endParaRPr sz="1400" dirty="0">
              <a:latin typeface="Arial MT"/>
              <a:cs typeface="Arial MT"/>
            </a:endParaRPr>
          </a:p>
          <a:p>
            <a:pPr marL="375285" marR="5080" indent="-363220">
              <a:lnSpc>
                <a:spcPts val="1510"/>
              </a:lnSpc>
              <a:spcBef>
                <a:spcPts val="1035"/>
              </a:spcBef>
              <a:buAutoNum type="arabicPeriod"/>
              <a:tabLst>
                <a:tab pos="375285" algn="l"/>
                <a:tab pos="375920" algn="l"/>
              </a:tabLst>
            </a:pPr>
            <a:r>
              <a:rPr sz="1400" spc="-5" dirty="0">
                <a:latin typeface="Arial MT"/>
                <a:cs typeface="Arial MT"/>
              </a:rPr>
              <a:t>Jumlah</a:t>
            </a:r>
            <a:r>
              <a:rPr sz="1400" spc="2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keluarga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telah</a:t>
            </a:r>
            <a:r>
              <a:rPr sz="1400" spc="2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dikunjungi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secara</a:t>
            </a:r>
            <a:r>
              <a:rPr sz="1400" spc="2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kumulatif</a:t>
            </a:r>
            <a:r>
              <a:rPr sz="1400" spc="2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meningkat,</a:t>
            </a:r>
            <a:r>
              <a:rPr sz="1400" spc="2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walaupun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kunjungan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</a:t>
            </a:r>
            <a:r>
              <a:rPr sz="1400" spc="2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masa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pandemi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mengalami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penurunan.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Perlu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percepatan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agar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dapat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total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coverage.</a:t>
            </a:r>
            <a:endParaRPr sz="1400" dirty="0">
              <a:latin typeface="Arial MT"/>
              <a:cs typeface="Arial MT"/>
            </a:endParaRPr>
          </a:p>
          <a:p>
            <a:pPr marL="375285" indent="-363220">
              <a:lnSpc>
                <a:spcPts val="1595"/>
              </a:lnSpc>
              <a:spcBef>
                <a:spcPts val="810"/>
              </a:spcBef>
              <a:buAutoNum type="arabicPeriod"/>
              <a:tabLst>
                <a:tab pos="375285" algn="l"/>
                <a:tab pos="375920" algn="l"/>
              </a:tabLst>
            </a:pPr>
            <a:r>
              <a:rPr sz="1400" spc="-5" dirty="0">
                <a:latin typeface="Arial MT"/>
                <a:cs typeface="Arial MT"/>
              </a:rPr>
              <a:t>Proporsi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keluarga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sehat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meningkat</a:t>
            </a:r>
            <a:r>
              <a:rPr sz="1400" spc="1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walaupun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belum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-5" dirty="0" err="1">
                <a:latin typeface="Arial MT"/>
                <a:cs typeface="Arial MT"/>
              </a:rPr>
              <a:t>mencapai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lang="en-US" sz="1400" spc="-5" dirty="0">
                <a:latin typeface="Arial MT"/>
                <a:cs typeface="Arial MT"/>
              </a:rPr>
              <a:t>100</a:t>
            </a:r>
            <a:r>
              <a:rPr sz="1400" spc="-5" dirty="0">
                <a:latin typeface="Arial MT"/>
                <a:cs typeface="Arial MT"/>
              </a:rPr>
              <a:t>%</a:t>
            </a:r>
            <a:r>
              <a:rPr sz="1400" spc="1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dari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total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dikunjungi.</a:t>
            </a:r>
            <a:r>
              <a:rPr sz="1400" spc="100" dirty="0">
                <a:latin typeface="Arial MT"/>
                <a:cs typeface="Arial MT"/>
              </a:rPr>
              <a:t> </a:t>
            </a:r>
            <a:r>
              <a:rPr sz="1400" spc="-5" dirty="0" err="1">
                <a:latin typeface="Arial MT"/>
                <a:cs typeface="Arial MT"/>
              </a:rPr>
              <a:t>Perlu</a:t>
            </a:r>
            <a:r>
              <a:rPr lang="en-US" sz="1400" spc="-5" dirty="0">
                <a:latin typeface="Arial MT"/>
                <a:cs typeface="Arial MT"/>
              </a:rPr>
              <a:t> </a:t>
            </a:r>
            <a:r>
              <a:rPr sz="1400" dirty="0" err="1">
                <a:latin typeface="Arial MT"/>
                <a:cs typeface="Arial MT"/>
              </a:rPr>
              <a:t>akselerasi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intervensi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keluarga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bermasalah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kesehatan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 terintegrasi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berkesinambungan.</a:t>
            </a:r>
            <a:endParaRPr sz="1400" dirty="0">
              <a:latin typeface="Arial MT"/>
              <a:cs typeface="Arial MT"/>
            </a:endParaRPr>
          </a:p>
          <a:p>
            <a:pPr marL="375285" marR="6985" indent="-363220">
              <a:lnSpc>
                <a:spcPts val="1510"/>
              </a:lnSpc>
              <a:spcBef>
                <a:spcPts val="1019"/>
              </a:spcBef>
              <a:buAutoNum type="arabicPeriod" startAt="4"/>
              <a:tabLst>
                <a:tab pos="375285" algn="l"/>
                <a:tab pos="375920" algn="l"/>
              </a:tabLst>
            </a:pPr>
            <a:r>
              <a:rPr sz="1400" spc="-30" dirty="0">
                <a:latin typeface="Arial MT"/>
                <a:cs typeface="Arial MT"/>
              </a:rPr>
              <a:t>Tahapan</a:t>
            </a:r>
            <a:r>
              <a:rPr sz="1400" spc="3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analisis</a:t>
            </a:r>
            <a:r>
              <a:rPr sz="1400" spc="30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2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pemanfaatan</a:t>
            </a:r>
            <a:r>
              <a:rPr sz="1400" spc="3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data</a:t>
            </a:r>
            <a:r>
              <a:rPr sz="1400" spc="3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hasil</a:t>
            </a:r>
            <a:r>
              <a:rPr sz="1400" spc="3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PIS-PK</a:t>
            </a:r>
            <a:r>
              <a:rPr sz="1400" spc="3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belum</a:t>
            </a:r>
            <a:r>
              <a:rPr sz="1400" spc="28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dilakukan</a:t>
            </a:r>
            <a:r>
              <a:rPr sz="1400" spc="3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oleh</a:t>
            </a:r>
            <a:r>
              <a:rPr sz="1400" spc="3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banyak</a:t>
            </a:r>
            <a:r>
              <a:rPr sz="1400" spc="3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Puskesmas.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Perlu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penguatan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kapasitas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Puskesmas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dinkes.</a:t>
            </a:r>
          </a:p>
          <a:p>
            <a:pPr marL="375285" marR="5715" indent="-363220" algn="just">
              <a:lnSpc>
                <a:spcPct val="90100"/>
              </a:lnSpc>
              <a:spcBef>
                <a:spcPts val="985"/>
              </a:spcBef>
              <a:buAutoNum type="arabicPeriod" startAt="4"/>
              <a:tabLst>
                <a:tab pos="375920" algn="l"/>
              </a:tabLst>
            </a:pPr>
            <a:r>
              <a:rPr sz="1400" spc="-25" dirty="0">
                <a:latin typeface="Arial MT"/>
                <a:cs typeface="Arial MT"/>
              </a:rPr>
              <a:t>Tantangan </a:t>
            </a:r>
            <a:r>
              <a:rPr sz="1400" spc="-5" dirty="0">
                <a:latin typeface="Arial MT"/>
                <a:cs typeface="Arial MT"/>
              </a:rPr>
              <a:t>yang dihadapi Puskesmas, </a:t>
            </a:r>
            <a:r>
              <a:rPr lang="en-US" sz="1400" spc="-5" dirty="0" err="1">
                <a:latin typeface="Arial MT"/>
                <a:cs typeface="Arial MT"/>
              </a:rPr>
              <a:t>Dinkes</a:t>
            </a:r>
            <a:r>
              <a:rPr lang="en-US" sz="1400" spc="-5" dirty="0">
                <a:latin typeface="Arial MT"/>
                <a:cs typeface="Arial MT"/>
              </a:rPr>
              <a:t> </a:t>
            </a:r>
            <a:r>
              <a:rPr sz="1400" spc="-5" dirty="0" err="1">
                <a:latin typeface="Arial MT"/>
                <a:cs typeface="Arial MT"/>
              </a:rPr>
              <a:t>kab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umumnya </a:t>
            </a:r>
            <a:r>
              <a:rPr sz="1400" spc="-5" dirty="0">
                <a:latin typeface="Arial MT"/>
                <a:cs typeface="Arial MT"/>
              </a:rPr>
              <a:t>terkait geografis dan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 err="1">
                <a:latin typeface="Arial MT"/>
                <a:cs typeface="Arial MT"/>
              </a:rPr>
              <a:t>keterbatasan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5" dirty="0" err="1">
                <a:latin typeface="Arial MT"/>
                <a:cs typeface="Arial MT"/>
              </a:rPr>
              <a:t>sum</a:t>
            </a:r>
            <a:r>
              <a:rPr lang="en-US" sz="1400" spc="-5" dirty="0" err="1">
                <a:latin typeface="Arial MT"/>
                <a:cs typeface="Arial MT"/>
              </a:rPr>
              <a:t>ber</a:t>
            </a:r>
            <a:r>
              <a:rPr lang="en-US" sz="1400" spc="-5" dirty="0">
                <a:latin typeface="Arial MT"/>
                <a:cs typeface="Arial MT"/>
              </a:rPr>
              <a:t> dana dan SDM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perlu menjadi perhatian dan ditindaklanjuti dalam bentuk </a:t>
            </a:r>
            <a:r>
              <a:rPr sz="1400" dirty="0">
                <a:latin typeface="Arial MT"/>
                <a:cs typeface="Arial MT"/>
              </a:rPr>
              <a:t>solusi </a:t>
            </a:r>
            <a:r>
              <a:rPr sz="1400" spc="-5" dirty="0">
                <a:latin typeface="Arial MT"/>
                <a:cs typeface="Arial MT"/>
              </a:rPr>
              <a:t>yang </a:t>
            </a:r>
            <a:r>
              <a:rPr sz="1400" dirty="0">
                <a:latin typeface="Arial MT"/>
                <a:cs typeface="Arial MT"/>
              </a:rPr>
              <a:t> konkrit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oleh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dinas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 err="1">
                <a:latin typeface="Arial MT"/>
                <a:cs typeface="Arial MT"/>
              </a:rPr>
              <a:t>kesehatan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 err="1">
                <a:latin typeface="Arial MT"/>
                <a:cs typeface="Arial MT"/>
              </a:rPr>
              <a:t>kabupaten</a:t>
            </a:r>
            <a:endParaRPr sz="1400" dirty="0">
              <a:latin typeface="Arial MT"/>
              <a:cs typeface="Arial MT"/>
            </a:endParaRPr>
          </a:p>
          <a:p>
            <a:pPr marL="375285" marR="6985" indent="-363220">
              <a:lnSpc>
                <a:spcPts val="1510"/>
              </a:lnSpc>
              <a:spcBef>
                <a:spcPts val="1019"/>
              </a:spcBef>
              <a:buAutoNum type="arabicPeriod" startAt="4"/>
              <a:tabLst>
                <a:tab pos="375285" algn="l"/>
                <a:tab pos="375920" algn="l"/>
              </a:tabLst>
            </a:pPr>
            <a:r>
              <a:rPr sz="1400" spc="-5" dirty="0">
                <a:latin typeface="Arial MT"/>
                <a:cs typeface="Arial MT"/>
              </a:rPr>
              <a:t>Dukungan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Pusat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dalam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advokasi,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pendanaan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peningkatan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performa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aplikasi</a:t>
            </a:r>
            <a:r>
              <a:rPr sz="1400" spc="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KS</a:t>
            </a:r>
            <a:r>
              <a:rPr sz="1400" spc="3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diperlukan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untuk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akselerasi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PIS-PK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sebagai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untuk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mencapai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SPM.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83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7435" y="431374"/>
            <a:ext cx="4480754" cy="4465841"/>
          </a:xfrm>
          <a:prstGeom prst="rect">
            <a:avLst/>
          </a:prstGeom>
        </p:spPr>
      </p:pic>
      <p:sp>
        <p:nvSpPr>
          <p:cNvPr id="1049026" name="object 4"/>
          <p:cNvSpPr txBox="1"/>
          <p:nvPr/>
        </p:nvSpPr>
        <p:spPr>
          <a:xfrm>
            <a:off x="726744" y="2058365"/>
            <a:ext cx="5009515" cy="118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85" dirty="0">
                <a:solidFill>
                  <a:srgbClr val="F7931C"/>
                </a:solidFill>
                <a:latin typeface="Verdana"/>
                <a:cs typeface="Verdana"/>
              </a:rPr>
              <a:t>Terima</a:t>
            </a:r>
            <a:r>
              <a:rPr sz="5400" b="1" spc="-295" dirty="0">
                <a:solidFill>
                  <a:srgbClr val="F7931C"/>
                </a:solidFill>
                <a:latin typeface="Verdana"/>
                <a:cs typeface="Verdana"/>
              </a:rPr>
              <a:t> </a:t>
            </a:r>
            <a:r>
              <a:rPr sz="5400" b="1" spc="-120" dirty="0">
                <a:solidFill>
                  <a:srgbClr val="F7931C"/>
                </a:solidFill>
                <a:latin typeface="Verdana"/>
                <a:cs typeface="Verdana"/>
              </a:rPr>
              <a:t>kasi</a:t>
            </a:r>
            <a:r>
              <a:rPr sz="5400" b="1" spc="-140" dirty="0">
                <a:solidFill>
                  <a:srgbClr val="F7931C"/>
                </a:solidFill>
                <a:latin typeface="Verdana"/>
                <a:cs typeface="Verdana"/>
              </a:rPr>
              <a:t>h</a:t>
            </a:r>
            <a:r>
              <a:rPr sz="7200" b="1" spc="-730" dirty="0">
                <a:solidFill>
                  <a:srgbClr val="F7931C"/>
                </a:solidFill>
                <a:latin typeface="Verdana"/>
                <a:cs typeface="Verdana"/>
              </a:rPr>
              <a:t>!</a:t>
            </a:r>
            <a:endParaRPr sz="7200">
              <a:latin typeface="Verdana"/>
              <a:cs typeface="Verdana"/>
            </a:endParaRPr>
          </a:p>
        </p:txBody>
      </p:sp>
      <p:sp>
        <p:nvSpPr>
          <p:cNvPr id="1049027" name="object 6"/>
          <p:cNvSpPr txBox="1"/>
          <p:nvPr/>
        </p:nvSpPr>
        <p:spPr>
          <a:xfrm>
            <a:off x="8742044" y="471962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33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2097284" name="object 7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0844" y="1716023"/>
            <a:ext cx="1862201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pic>
        <p:nvPicPr>
          <p:cNvPr id="2097167" name="object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5450" cy="979932"/>
          </a:xfrm>
          <a:prstGeom prst="rect">
            <a:avLst/>
          </a:prstGeom>
        </p:spPr>
      </p:pic>
      <p:pic>
        <p:nvPicPr>
          <p:cNvPr id="2097168" name="object 4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8176" y="0"/>
            <a:ext cx="15240" cy="1114043"/>
          </a:xfrm>
          <a:prstGeom prst="rect">
            <a:avLst/>
          </a:prstGeom>
        </p:spPr>
      </p:pic>
      <p:sp>
        <p:nvSpPr>
          <p:cNvPr id="1048631" name="object 5"/>
          <p:cNvSpPr/>
          <p:nvPr/>
        </p:nvSpPr>
        <p:spPr>
          <a:xfrm>
            <a:off x="100584" y="0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1" y="66014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2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711" rIns="0" bIns="0" rtlCol="0">
            <a:spAutoFit/>
          </a:bodyPr>
          <a:lstStyle/>
          <a:p>
            <a:pPr marL="598805" marR="5080">
              <a:lnSpc>
                <a:spcPct val="90000"/>
              </a:lnSpc>
              <a:spcBef>
                <a:spcPts val="285"/>
              </a:spcBef>
            </a:pPr>
            <a:r>
              <a:rPr sz="1600" spc="-100" dirty="0">
                <a:solidFill>
                  <a:srgbClr val="205150"/>
                </a:solidFill>
              </a:rPr>
              <a:t>Program</a:t>
            </a:r>
            <a:r>
              <a:rPr sz="1600" spc="-245" dirty="0">
                <a:solidFill>
                  <a:srgbClr val="205150"/>
                </a:solidFill>
              </a:rPr>
              <a:t> </a:t>
            </a:r>
            <a:r>
              <a:rPr sz="1600" spc="-105" dirty="0">
                <a:solidFill>
                  <a:srgbClr val="205150"/>
                </a:solidFill>
              </a:rPr>
              <a:t>Indonesia</a:t>
            </a:r>
            <a:r>
              <a:rPr sz="1600" spc="-235" dirty="0">
                <a:solidFill>
                  <a:srgbClr val="205150"/>
                </a:solidFill>
              </a:rPr>
              <a:t> </a:t>
            </a:r>
            <a:r>
              <a:rPr sz="1600" spc="-95" dirty="0">
                <a:solidFill>
                  <a:srgbClr val="205150"/>
                </a:solidFill>
              </a:rPr>
              <a:t>Sehat</a:t>
            </a:r>
            <a:r>
              <a:rPr sz="1600" spc="-229" dirty="0">
                <a:solidFill>
                  <a:srgbClr val="205150"/>
                </a:solidFill>
              </a:rPr>
              <a:t> </a:t>
            </a:r>
            <a:r>
              <a:rPr sz="1600" spc="-100" dirty="0">
                <a:solidFill>
                  <a:srgbClr val="205150"/>
                </a:solidFill>
              </a:rPr>
              <a:t>dengan</a:t>
            </a:r>
            <a:r>
              <a:rPr sz="1600" spc="-240" dirty="0">
                <a:solidFill>
                  <a:srgbClr val="205150"/>
                </a:solidFill>
              </a:rPr>
              <a:t> </a:t>
            </a:r>
            <a:r>
              <a:rPr sz="1600" spc="-105" dirty="0">
                <a:solidFill>
                  <a:srgbClr val="205150"/>
                </a:solidFill>
              </a:rPr>
              <a:t>Pendekatan</a:t>
            </a:r>
            <a:r>
              <a:rPr sz="1600" spc="-250" dirty="0">
                <a:solidFill>
                  <a:srgbClr val="205150"/>
                </a:solidFill>
              </a:rPr>
              <a:t> </a:t>
            </a:r>
            <a:r>
              <a:rPr sz="1600" spc="-100" dirty="0">
                <a:solidFill>
                  <a:srgbClr val="205150"/>
                </a:solidFill>
              </a:rPr>
              <a:t>Keluarga</a:t>
            </a:r>
            <a:r>
              <a:rPr sz="1600" spc="-235" dirty="0">
                <a:solidFill>
                  <a:srgbClr val="205150"/>
                </a:solidFill>
              </a:rPr>
              <a:t> </a:t>
            </a:r>
            <a:r>
              <a:rPr sz="1600" spc="-100" dirty="0">
                <a:solidFill>
                  <a:srgbClr val="205150"/>
                </a:solidFill>
              </a:rPr>
              <a:t>(PIS-PK)</a:t>
            </a:r>
            <a:r>
              <a:rPr sz="1600" spc="-240" dirty="0">
                <a:solidFill>
                  <a:srgbClr val="205150"/>
                </a:solidFill>
              </a:rPr>
              <a:t> </a:t>
            </a:r>
            <a:r>
              <a:rPr sz="1600" spc="-105" dirty="0">
                <a:solidFill>
                  <a:srgbClr val="205150"/>
                </a:solidFill>
              </a:rPr>
              <a:t>dilaksanakan</a:t>
            </a:r>
            <a:r>
              <a:rPr sz="1600" spc="-254" dirty="0">
                <a:solidFill>
                  <a:srgbClr val="205150"/>
                </a:solidFill>
              </a:rPr>
              <a:t> </a:t>
            </a:r>
            <a:r>
              <a:rPr sz="1600" spc="-95" dirty="0">
                <a:solidFill>
                  <a:srgbClr val="205150"/>
                </a:solidFill>
              </a:rPr>
              <a:t>untuk </a:t>
            </a:r>
            <a:r>
              <a:rPr sz="1600" spc="-430" dirty="0">
                <a:solidFill>
                  <a:srgbClr val="205150"/>
                </a:solidFill>
              </a:rPr>
              <a:t> </a:t>
            </a:r>
            <a:r>
              <a:rPr sz="1600" spc="-110" dirty="0">
                <a:solidFill>
                  <a:srgbClr val="205150"/>
                </a:solidFill>
              </a:rPr>
              <a:t>meningkatkan </a:t>
            </a:r>
            <a:r>
              <a:rPr sz="1400" b="0" dirty="0">
                <a:solidFill>
                  <a:srgbClr val="205150"/>
                </a:solidFill>
                <a:latin typeface="Arial MT"/>
                <a:cs typeface="Arial MT"/>
              </a:rPr>
              <a:t>jangkauan sasaran </a:t>
            </a:r>
            <a:r>
              <a:rPr sz="1400" b="0" spc="-5" dirty="0">
                <a:solidFill>
                  <a:srgbClr val="205150"/>
                </a:solidFill>
                <a:latin typeface="Arial MT"/>
                <a:cs typeface="Arial MT"/>
              </a:rPr>
              <a:t>dan </a:t>
            </a:r>
            <a:r>
              <a:rPr sz="1400" b="0" dirty="0">
                <a:solidFill>
                  <a:srgbClr val="205150"/>
                </a:solidFill>
                <a:latin typeface="Arial MT"/>
                <a:cs typeface="Arial MT"/>
              </a:rPr>
              <a:t>mendekatkan akses </a:t>
            </a:r>
            <a:r>
              <a:rPr sz="1400" b="0" spc="-5" dirty="0">
                <a:solidFill>
                  <a:srgbClr val="205150"/>
                </a:solidFill>
                <a:latin typeface="Arial MT"/>
                <a:cs typeface="Arial MT"/>
              </a:rPr>
              <a:t>pelayanan </a:t>
            </a:r>
            <a:r>
              <a:rPr sz="1400" b="0" dirty="0">
                <a:solidFill>
                  <a:srgbClr val="205150"/>
                </a:solidFill>
                <a:latin typeface="Arial MT"/>
                <a:cs typeface="Arial MT"/>
              </a:rPr>
              <a:t>kesehatan serta </a:t>
            </a:r>
            <a:r>
              <a:rPr sz="1400" b="0" spc="5" dirty="0">
                <a:solidFill>
                  <a:srgbClr val="205150"/>
                </a:solidFill>
                <a:latin typeface="Arial MT"/>
                <a:cs typeface="Arial MT"/>
              </a:rPr>
              <a:t> </a:t>
            </a:r>
            <a:r>
              <a:rPr sz="1400" b="0" spc="-5" dirty="0">
                <a:solidFill>
                  <a:srgbClr val="205150"/>
                </a:solidFill>
                <a:latin typeface="Arial MT"/>
                <a:cs typeface="Arial MT"/>
              </a:rPr>
              <a:t>mendampingi</a:t>
            </a:r>
            <a:r>
              <a:rPr sz="1400" b="0" spc="-40" dirty="0">
                <a:solidFill>
                  <a:srgbClr val="20515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205150"/>
                </a:solidFill>
                <a:latin typeface="Arial MT"/>
                <a:cs typeface="Arial MT"/>
              </a:rPr>
              <a:t>keluarga</a:t>
            </a:r>
            <a:r>
              <a:rPr sz="1400" b="0" spc="-45" dirty="0">
                <a:solidFill>
                  <a:srgbClr val="20515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205150"/>
                </a:solidFill>
                <a:latin typeface="Arial MT"/>
                <a:cs typeface="Arial MT"/>
              </a:rPr>
              <a:t>dalam</a:t>
            </a:r>
            <a:r>
              <a:rPr sz="1400" b="0" spc="-20" dirty="0">
                <a:solidFill>
                  <a:srgbClr val="20515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205150"/>
                </a:solidFill>
                <a:latin typeface="Arial MT"/>
                <a:cs typeface="Arial MT"/>
              </a:rPr>
              <a:t>melakukan</a:t>
            </a:r>
            <a:r>
              <a:rPr sz="1400" b="0" spc="-40" dirty="0">
                <a:solidFill>
                  <a:srgbClr val="20515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205150"/>
                </a:solidFill>
                <a:latin typeface="Arial MT"/>
                <a:cs typeface="Arial MT"/>
              </a:rPr>
              <a:t>perubahan</a:t>
            </a:r>
            <a:r>
              <a:rPr sz="1400" b="0" spc="-45" dirty="0">
                <a:solidFill>
                  <a:srgbClr val="20515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205150"/>
                </a:solidFill>
                <a:latin typeface="Arial MT"/>
                <a:cs typeface="Arial MT"/>
              </a:rPr>
              <a:t>status</a:t>
            </a:r>
            <a:r>
              <a:rPr sz="1400" b="0" spc="-45" dirty="0">
                <a:solidFill>
                  <a:srgbClr val="20515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205150"/>
                </a:solidFill>
                <a:latin typeface="Arial MT"/>
                <a:cs typeface="Arial MT"/>
              </a:rPr>
              <a:t>kesehatan</a:t>
            </a:r>
            <a:r>
              <a:rPr sz="1400" b="0" spc="-40" dirty="0">
                <a:solidFill>
                  <a:srgbClr val="20515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205150"/>
                </a:solidFill>
                <a:latin typeface="Arial MT"/>
                <a:cs typeface="Arial MT"/>
              </a:rPr>
              <a:t>menjadi</a:t>
            </a:r>
            <a:r>
              <a:rPr sz="1400" b="0" spc="-20" dirty="0">
                <a:solidFill>
                  <a:srgbClr val="205150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205150"/>
                </a:solidFill>
                <a:latin typeface="Arial MT"/>
                <a:cs typeface="Arial MT"/>
              </a:rPr>
              <a:t>sehat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52" name="object 7"/>
          <p:cNvGrpSpPr/>
          <p:nvPr/>
        </p:nvGrpSpPr>
        <p:grpSpPr>
          <a:xfrm>
            <a:off x="4358640" y="914400"/>
            <a:ext cx="4592320" cy="4052570"/>
            <a:chOff x="4358640" y="914400"/>
            <a:chExt cx="4592320" cy="4052570"/>
          </a:xfrm>
        </p:grpSpPr>
        <p:pic>
          <p:nvPicPr>
            <p:cNvPr id="2097169" name="object 8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3548" y="4581144"/>
              <a:ext cx="950976" cy="385572"/>
            </a:xfrm>
            <a:prstGeom prst="rect">
              <a:avLst/>
            </a:prstGeom>
          </p:spPr>
        </p:pic>
        <p:sp>
          <p:nvSpPr>
            <p:cNvPr id="1048633" name="object 9"/>
            <p:cNvSpPr/>
            <p:nvPr/>
          </p:nvSpPr>
          <p:spPr>
            <a:xfrm>
              <a:off x="4358640" y="914400"/>
              <a:ext cx="4592320" cy="4022090"/>
            </a:xfrm>
            <a:custGeom>
              <a:avLst/>
              <a:gdLst/>
              <a:ahLst/>
              <a:cxnLst/>
              <a:rect l="l" t="t" r="r" b="b"/>
              <a:pathLst>
                <a:path w="4592320" h="4022090">
                  <a:moveTo>
                    <a:pt x="4591812" y="0"/>
                  </a:moveTo>
                  <a:lnTo>
                    <a:pt x="0" y="0"/>
                  </a:lnTo>
                  <a:lnTo>
                    <a:pt x="0" y="4021836"/>
                  </a:lnTo>
                  <a:lnTo>
                    <a:pt x="4591812" y="4021836"/>
                  </a:lnTo>
                  <a:lnTo>
                    <a:pt x="459181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34" name="object 10"/>
          <p:cNvSpPr txBox="1"/>
          <p:nvPr/>
        </p:nvSpPr>
        <p:spPr>
          <a:xfrm>
            <a:off x="4566920" y="3586353"/>
            <a:ext cx="4077335" cy="1155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Dalam </a:t>
            </a:r>
            <a:r>
              <a:rPr sz="1200" b="1" spc="-5" dirty="0">
                <a:solidFill>
                  <a:srgbClr val="005050"/>
                </a:solidFill>
                <a:latin typeface="Calibri"/>
                <a:cs typeface="Calibri"/>
              </a:rPr>
              <a:t>PIS-PK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Puskesmas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sebagai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050"/>
                </a:solidFill>
                <a:latin typeface="Calibri"/>
                <a:cs typeface="Calibri"/>
              </a:rPr>
              <a:t>pembina</a:t>
            </a:r>
            <a:r>
              <a:rPr sz="1200" b="1" spc="20" dirty="0">
                <a:solidFill>
                  <a:srgbClr val="00505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050"/>
                </a:solidFill>
                <a:latin typeface="Calibri"/>
                <a:cs typeface="Calibri"/>
              </a:rPr>
              <a:t>wilayah</a:t>
            </a:r>
            <a:r>
              <a:rPr sz="1200" b="1" spc="10" dirty="0">
                <a:solidFill>
                  <a:srgbClr val="00505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memiliki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dan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memantau </a:t>
            </a:r>
            <a:r>
              <a:rPr sz="1200" i="1" spc="-5" dirty="0">
                <a:latin typeface="Calibri"/>
                <a:cs typeface="Calibri"/>
              </a:rPr>
              <a:t>database </a:t>
            </a:r>
            <a:r>
              <a:rPr sz="1200" dirty="0">
                <a:latin typeface="Calibri"/>
                <a:cs typeface="Calibri"/>
              </a:rPr>
              <a:t>status </a:t>
            </a:r>
            <a:r>
              <a:rPr sz="1200" spc="-5" dirty="0">
                <a:latin typeface="Calibri"/>
                <a:cs typeface="Calibri"/>
              </a:rPr>
              <a:t>kesehatan </a:t>
            </a:r>
            <a:r>
              <a:rPr sz="1200" b="1" spc="-5" dirty="0">
                <a:solidFill>
                  <a:srgbClr val="005050"/>
                </a:solidFill>
                <a:latin typeface="Calibri"/>
                <a:cs typeface="Calibri"/>
              </a:rPr>
              <a:t>setiap keluarga/anggota </a:t>
            </a:r>
            <a:r>
              <a:rPr sz="1200" b="1" dirty="0">
                <a:solidFill>
                  <a:srgbClr val="00505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050"/>
                </a:solidFill>
                <a:latin typeface="Calibri"/>
                <a:cs typeface="Calibri"/>
              </a:rPr>
              <a:t>rumah tangga </a:t>
            </a:r>
            <a:r>
              <a:rPr sz="1200" dirty="0">
                <a:latin typeface="Calibri"/>
                <a:cs typeface="Calibri"/>
              </a:rPr>
              <a:t>yang ada di </a:t>
            </a:r>
            <a:r>
              <a:rPr sz="1200" spc="-5" dirty="0">
                <a:latin typeface="Calibri"/>
                <a:cs typeface="Calibri"/>
              </a:rPr>
              <a:t>wilayah kerjanya, tercermin </a:t>
            </a:r>
            <a:r>
              <a:rPr sz="1200" dirty="0">
                <a:latin typeface="Calibri"/>
                <a:cs typeface="Calibri"/>
              </a:rPr>
              <a:t>dalam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050"/>
                </a:solidFill>
                <a:latin typeface="Calibri"/>
                <a:cs typeface="Calibri"/>
              </a:rPr>
              <a:t>Indeks</a:t>
            </a:r>
            <a:r>
              <a:rPr sz="1200" b="1" spc="5" dirty="0">
                <a:solidFill>
                  <a:srgbClr val="00505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050"/>
                </a:solidFill>
                <a:latin typeface="Calibri"/>
                <a:cs typeface="Calibri"/>
              </a:rPr>
              <a:t>Keluarga</a:t>
            </a:r>
            <a:r>
              <a:rPr sz="1200" b="1" dirty="0">
                <a:solidFill>
                  <a:srgbClr val="00505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050"/>
                </a:solidFill>
                <a:latin typeface="Calibri"/>
                <a:cs typeface="Calibri"/>
              </a:rPr>
              <a:t>Sehat</a:t>
            </a:r>
            <a:r>
              <a:rPr sz="1200" b="1" spc="10" dirty="0">
                <a:solidFill>
                  <a:srgbClr val="00505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5050"/>
                </a:solidFill>
                <a:latin typeface="Calibri"/>
                <a:cs typeface="Calibri"/>
              </a:rPr>
              <a:t>(IKS)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Selanjutnya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Faktor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risiko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tersebut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diintervensi secara komprehensif </a:t>
            </a:r>
            <a:r>
              <a:rPr sz="1200" dirty="0">
                <a:latin typeface="Calibri"/>
                <a:cs typeface="Calibri"/>
              </a:rPr>
              <a:t>sehingga bisa diatasi dan </a:t>
            </a:r>
            <a:r>
              <a:rPr sz="1200" spc="-5" dirty="0">
                <a:latin typeface="Calibri"/>
                <a:cs typeface="Calibri"/>
              </a:rPr>
              <a:t>akan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5050"/>
                </a:solidFill>
                <a:latin typeface="Calibri"/>
                <a:cs typeface="Calibri"/>
              </a:rPr>
              <a:t>mencegah </a:t>
            </a:r>
            <a:r>
              <a:rPr sz="1200" b="1" dirty="0">
                <a:solidFill>
                  <a:srgbClr val="005050"/>
                </a:solidFill>
                <a:latin typeface="Calibri"/>
                <a:cs typeface="Calibri"/>
              </a:rPr>
              <a:t>kesakitan</a:t>
            </a:r>
            <a:r>
              <a:rPr sz="1200" dirty="0">
                <a:latin typeface="Calibri"/>
                <a:cs typeface="Calibri"/>
              </a:rPr>
              <a:t>, sehingga menambah </a:t>
            </a:r>
            <a:r>
              <a:rPr sz="1200" spc="-5" dirty="0">
                <a:latin typeface="Calibri"/>
                <a:cs typeface="Calibri"/>
              </a:rPr>
              <a:t>skor </a:t>
            </a:r>
            <a:r>
              <a:rPr sz="1200" b="1" dirty="0">
                <a:solidFill>
                  <a:srgbClr val="005050"/>
                </a:solidFill>
                <a:latin typeface="Calibri"/>
                <a:cs typeface="Calibri"/>
              </a:rPr>
              <a:t>IKS </a:t>
            </a:r>
            <a:r>
              <a:rPr sz="1200" b="1" spc="-5" dirty="0">
                <a:solidFill>
                  <a:srgbClr val="005050"/>
                </a:solidFill>
                <a:latin typeface="Calibri"/>
                <a:cs typeface="Calibri"/>
              </a:rPr>
              <a:t>keluarga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wilayah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tersebut.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097170" name="object 11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27547" y="1328927"/>
            <a:ext cx="478536" cy="480060"/>
          </a:xfrm>
          <a:prstGeom prst="rect">
            <a:avLst/>
          </a:prstGeom>
        </p:spPr>
      </p:pic>
      <p:sp>
        <p:nvSpPr>
          <p:cNvPr id="1048635" name="object 12"/>
          <p:cNvSpPr txBox="1"/>
          <p:nvPr/>
        </p:nvSpPr>
        <p:spPr>
          <a:xfrm>
            <a:off x="5427345" y="1778000"/>
            <a:ext cx="727075" cy="278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0160">
              <a:lnSpc>
                <a:spcPct val="103800"/>
              </a:lnSpc>
              <a:spcBef>
                <a:spcPts val="90"/>
              </a:spcBef>
            </a:pPr>
            <a:r>
              <a:rPr sz="800" spc="10" dirty="0">
                <a:latin typeface="Calibri"/>
                <a:cs typeface="Calibri"/>
              </a:rPr>
              <a:t>Kunjungan awal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kepada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keluarga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097171" name="object 13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48856" y="1328927"/>
            <a:ext cx="480059" cy="480060"/>
          </a:xfrm>
          <a:prstGeom prst="rect">
            <a:avLst/>
          </a:prstGeom>
        </p:spPr>
      </p:pic>
      <p:sp>
        <p:nvSpPr>
          <p:cNvPr id="1048636" name="object 14"/>
          <p:cNvSpPr txBox="1"/>
          <p:nvPr/>
        </p:nvSpPr>
        <p:spPr>
          <a:xfrm>
            <a:off x="6560057" y="1777364"/>
            <a:ext cx="11271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Input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data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hasil 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kunjungan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ke</a:t>
            </a:r>
            <a:r>
              <a:rPr sz="900" b="1" spc="-5" dirty="0">
                <a:latin typeface="Calibri"/>
                <a:cs typeface="Calibri"/>
              </a:rPr>
              <a:t> dalam 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aplikasi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Keluarga Sehat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3" name="object 15"/>
          <p:cNvGrpSpPr/>
          <p:nvPr/>
        </p:nvGrpSpPr>
        <p:grpSpPr>
          <a:xfrm>
            <a:off x="6006846" y="1368552"/>
            <a:ext cx="2590165" cy="388620"/>
            <a:chOff x="6006846" y="1368552"/>
            <a:chExt cx="2590165" cy="388620"/>
          </a:xfrm>
        </p:grpSpPr>
        <p:sp>
          <p:nvSpPr>
            <p:cNvPr id="1048637" name="object 16"/>
            <p:cNvSpPr/>
            <p:nvPr/>
          </p:nvSpPr>
          <p:spPr>
            <a:xfrm>
              <a:off x="6006846" y="1513332"/>
              <a:ext cx="842010" cy="114300"/>
            </a:xfrm>
            <a:custGeom>
              <a:avLst/>
              <a:gdLst/>
              <a:ahLst/>
              <a:cxnLst/>
              <a:rect l="l" t="t" r="r" b="b"/>
              <a:pathLst>
                <a:path w="842009" h="114300">
                  <a:moveTo>
                    <a:pt x="727455" y="0"/>
                  </a:moveTo>
                  <a:lnTo>
                    <a:pt x="727455" y="114300"/>
                  </a:lnTo>
                  <a:lnTo>
                    <a:pt x="803655" y="76200"/>
                  </a:lnTo>
                  <a:lnTo>
                    <a:pt x="746505" y="76200"/>
                  </a:lnTo>
                  <a:lnTo>
                    <a:pt x="746505" y="38100"/>
                  </a:lnTo>
                  <a:lnTo>
                    <a:pt x="803655" y="38100"/>
                  </a:lnTo>
                  <a:lnTo>
                    <a:pt x="727455" y="0"/>
                  </a:lnTo>
                  <a:close/>
                </a:path>
                <a:path w="842009" h="114300">
                  <a:moveTo>
                    <a:pt x="727455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727455" y="76200"/>
                  </a:lnTo>
                  <a:lnTo>
                    <a:pt x="727455" y="38100"/>
                  </a:lnTo>
                  <a:close/>
                </a:path>
                <a:path w="842009" h="114300">
                  <a:moveTo>
                    <a:pt x="803655" y="38100"/>
                  </a:moveTo>
                  <a:lnTo>
                    <a:pt x="746505" y="38100"/>
                  </a:lnTo>
                  <a:lnTo>
                    <a:pt x="746505" y="76200"/>
                  </a:lnTo>
                  <a:lnTo>
                    <a:pt x="803655" y="76200"/>
                  </a:lnTo>
                  <a:lnTo>
                    <a:pt x="841755" y="57150"/>
                  </a:lnTo>
                  <a:lnTo>
                    <a:pt x="803655" y="3810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72" name="object 17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71916" y="1368552"/>
              <a:ext cx="68579" cy="71627"/>
            </a:xfrm>
            <a:prstGeom prst="rect">
              <a:avLst/>
            </a:prstGeom>
          </p:spPr>
        </p:pic>
        <p:pic>
          <p:nvPicPr>
            <p:cNvPr id="2097173" name="object 18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21980" y="1368552"/>
              <a:ext cx="68579" cy="71627"/>
            </a:xfrm>
            <a:prstGeom prst="rect">
              <a:avLst/>
            </a:prstGeom>
          </p:spPr>
        </p:pic>
        <p:pic>
          <p:nvPicPr>
            <p:cNvPr id="2097174" name="object 19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45424" y="1368552"/>
              <a:ext cx="70103" cy="70103"/>
            </a:xfrm>
            <a:prstGeom prst="rect">
              <a:avLst/>
            </a:prstGeom>
          </p:spPr>
        </p:pic>
        <p:sp>
          <p:nvSpPr>
            <p:cNvPr id="1048638" name="object 20"/>
            <p:cNvSpPr/>
            <p:nvPr/>
          </p:nvSpPr>
          <p:spPr>
            <a:xfrm>
              <a:off x="8290560" y="1449324"/>
              <a:ext cx="181610" cy="307975"/>
            </a:xfrm>
            <a:custGeom>
              <a:avLst/>
              <a:gdLst/>
              <a:ahLst/>
              <a:cxnLst/>
              <a:rect l="l" t="t" r="r" b="b"/>
              <a:pathLst>
                <a:path w="181609" h="307975">
                  <a:moveTo>
                    <a:pt x="90678" y="0"/>
                  </a:moveTo>
                  <a:lnTo>
                    <a:pt x="44878" y="13446"/>
                  </a:lnTo>
                  <a:lnTo>
                    <a:pt x="0" y="125602"/>
                  </a:lnTo>
                  <a:lnTo>
                    <a:pt x="4064" y="134620"/>
                  </a:lnTo>
                  <a:lnTo>
                    <a:pt x="14097" y="137160"/>
                  </a:lnTo>
                  <a:lnTo>
                    <a:pt x="23114" y="137160"/>
                  </a:lnTo>
                  <a:lnTo>
                    <a:pt x="29083" y="132587"/>
                  </a:lnTo>
                  <a:lnTo>
                    <a:pt x="31115" y="126111"/>
                  </a:lnTo>
                  <a:lnTo>
                    <a:pt x="51181" y="53086"/>
                  </a:lnTo>
                  <a:lnTo>
                    <a:pt x="51181" y="307848"/>
                  </a:lnTo>
                  <a:lnTo>
                    <a:pt x="81153" y="307848"/>
                  </a:lnTo>
                  <a:lnTo>
                    <a:pt x="81153" y="164718"/>
                  </a:lnTo>
                  <a:lnTo>
                    <a:pt x="101219" y="164718"/>
                  </a:lnTo>
                  <a:lnTo>
                    <a:pt x="101219" y="307339"/>
                  </a:lnTo>
                  <a:lnTo>
                    <a:pt x="131318" y="307339"/>
                  </a:lnTo>
                  <a:lnTo>
                    <a:pt x="131318" y="53086"/>
                  </a:lnTo>
                  <a:lnTo>
                    <a:pt x="151257" y="126111"/>
                  </a:lnTo>
                  <a:lnTo>
                    <a:pt x="153289" y="132587"/>
                  </a:lnTo>
                  <a:lnTo>
                    <a:pt x="159258" y="137160"/>
                  </a:lnTo>
                  <a:lnTo>
                    <a:pt x="168275" y="137160"/>
                  </a:lnTo>
                  <a:lnTo>
                    <a:pt x="176911" y="134620"/>
                  </a:lnTo>
                  <a:lnTo>
                    <a:pt x="181356" y="125602"/>
                  </a:lnTo>
                  <a:lnTo>
                    <a:pt x="179324" y="117601"/>
                  </a:lnTo>
                  <a:lnTo>
                    <a:pt x="156845" y="34543"/>
                  </a:lnTo>
                  <a:lnTo>
                    <a:pt x="127305" y="8415"/>
                  </a:lnTo>
                  <a:lnTo>
                    <a:pt x="97726" y="283"/>
                  </a:lnTo>
                  <a:lnTo>
                    <a:pt x="90678" y="0"/>
                  </a:lnTo>
                  <a:close/>
                </a:path>
              </a:pathLst>
            </a:custGeom>
            <a:solidFill>
              <a:srgbClr val="007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9" name="object 21"/>
            <p:cNvSpPr/>
            <p:nvPr/>
          </p:nvSpPr>
          <p:spPr>
            <a:xfrm>
              <a:off x="8165592" y="1449323"/>
              <a:ext cx="431800" cy="307975"/>
            </a:xfrm>
            <a:custGeom>
              <a:avLst/>
              <a:gdLst/>
              <a:ahLst/>
              <a:cxnLst/>
              <a:rect l="l" t="t" r="r" b="b"/>
              <a:pathLst>
                <a:path w="431800" h="307975">
                  <a:moveTo>
                    <a:pt x="144780" y="20447"/>
                  </a:moveTo>
                  <a:lnTo>
                    <a:pt x="110121" y="2527"/>
                  </a:lnTo>
                  <a:lnTo>
                    <a:pt x="89789" y="0"/>
                  </a:lnTo>
                  <a:lnTo>
                    <a:pt x="82804" y="292"/>
                  </a:lnTo>
                  <a:lnTo>
                    <a:pt x="44424" y="13449"/>
                  </a:lnTo>
                  <a:lnTo>
                    <a:pt x="0" y="125984"/>
                  </a:lnTo>
                  <a:lnTo>
                    <a:pt x="4064" y="134874"/>
                  </a:lnTo>
                  <a:lnTo>
                    <a:pt x="13970" y="137414"/>
                  </a:lnTo>
                  <a:lnTo>
                    <a:pt x="22860" y="137414"/>
                  </a:lnTo>
                  <a:lnTo>
                    <a:pt x="28829" y="132969"/>
                  </a:lnTo>
                  <a:lnTo>
                    <a:pt x="30734" y="126492"/>
                  </a:lnTo>
                  <a:lnTo>
                    <a:pt x="50546" y="53467"/>
                  </a:lnTo>
                  <a:lnTo>
                    <a:pt x="50546" y="307848"/>
                  </a:lnTo>
                  <a:lnTo>
                    <a:pt x="80391" y="307848"/>
                  </a:lnTo>
                  <a:lnTo>
                    <a:pt x="80391" y="164973"/>
                  </a:lnTo>
                  <a:lnTo>
                    <a:pt x="100203" y="164973"/>
                  </a:lnTo>
                  <a:lnTo>
                    <a:pt x="100203" y="307340"/>
                  </a:lnTo>
                  <a:lnTo>
                    <a:pt x="129921" y="307340"/>
                  </a:lnTo>
                  <a:lnTo>
                    <a:pt x="129921" y="145415"/>
                  </a:lnTo>
                  <a:lnTo>
                    <a:pt x="123012" y="140398"/>
                  </a:lnTo>
                  <a:lnTo>
                    <a:pt x="118198" y="133248"/>
                  </a:lnTo>
                  <a:lnTo>
                    <a:pt x="115912" y="124688"/>
                  </a:lnTo>
                  <a:lnTo>
                    <a:pt x="116586" y="115443"/>
                  </a:lnTo>
                  <a:lnTo>
                    <a:pt x="138811" y="32512"/>
                  </a:lnTo>
                  <a:lnTo>
                    <a:pt x="139827" y="27940"/>
                  </a:lnTo>
                  <a:lnTo>
                    <a:pt x="142240" y="24003"/>
                  </a:lnTo>
                  <a:lnTo>
                    <a:pt x="144780" y="20447"/>
                  </a:lnTo>
                  <a:close/>
                </a:path>
                <a:path w="431800" h="307975">
                  <a:moveTo>
                    <a:pt x="431292" y="126492"/>
                  </a:moveTo>
                  <a:lnTo>
                    <a:pt x="405384" y="32893"/>
                  </a:lnTo>
                  <a:lnTo>
                    <a:pt x="367411" y="5969"/>
                  </a:lnTo>
                  <a:lnTo>
                    <a:pt x="340360" y="1524"/>
                  </a:lnTo>
                  <a:lnTo>
                    <a:pt x="333375" y="1816"/>
                  </a:lnTo>
                  <a:lnTo>
                    <a:pt x="291553" y="17030"/>
                  </a:lnTo>
                  <a:lnTo>
                    <a:pt x="284988" y="21971"/>
                  </a:lnTo>
                  <a:lnTo>
                    <a:pt x="288036" y="25400"/>
                  </a:lnTo>
                  <a:lnTo>
                    <a:pt x="289941" y="29464"/>
                  </a:lnTo>
                  <a:lnTo>
                    <a:pt x="313436" y="116078"/>
                  </a:lnTo>
                  <a:lnTo>
                    <a:pt x="314312" y="125298"/>
                  </a:lnTo>
                  <a:lnTo>
                    <a:pt x="311988" y="133819"/>
                  </a:lnTo>
                  <a:lnTo>
                    <a:pt x="307022" y="140931"/>
                  </a:lnTo>
                  <a:lnTo>
                    <a:pt x="299974" y="145923"/>
                  </a:lnTo>
                  <a:lnTo>
                    <a:pt x="299974" y="307848"/>
                  </a:lnTo>
                  <a:lnTo>
                    <a:pt x="329946" y="307848"/>
                  </a:lnTo>
                  <a:lnTo>
                    <a:pt x="329946" y="165354"/>
                  </a:lnTo>
                  <a:lnTo>
                    <a:pt x="349885" y="165354"/>
                  </a:lnTo>
                  <a:lnTo>
                    <a:pt x="349885" y="307340"/>
                  </a:lnTo>
                  <a:lnTo>
                    <a:pt x="379857" y="307340"/>
                  </a:lnTo>
                  <a:lnTo>
                    <a:pt x="379857" y="54356"/>
                  </a:lnTo>
                  <a:lnTo>
                    <a:pt x="399796" y="127000"/>
                  </a:lnTo>
                  <a:lnTo>
                    <a:pt x="401828" y="133477"/>
                  </a:lnTo>
                  <a:lnTo>
                    <a:pt x="407797" y="138049"/>
                  </a:lnTo>
                  <a:lnTo>
                    <a:pt x="416814" y="138049"/>
                  </a:lnTo>
                  <a:lnTo>
                    <a:pt x="426847" y="135509"/>
                  </a:lnTo>
                  <a:lnTo>
                    <a:pt x="431292" y="12649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0" name="object 22"/>
            <p:cNvSpPr/>
            <p:nvPr/>
          </p:nvSpPr>
          <p:spPr>
            <a:xfrm>
              <a:off x="7329678" y="1510665"/>
              <a:ext cx="838200" cy="114300"/>
            </a:xfrm>
            <a:custGeom>
              <a:avLst/>
              <a:gdLst/>
              <a:ahLst/>
              <a:cxnLst/>
              <a:rect l="l" t="t" r="r" b="b"/>
              <a:pathLst>
                <a:path w="838200" h="114300">
                  <a:moveTo>
                    <a:pt x="800313" y="37973"/>
                  </a:moveTo>
                  <a:lnTo>
                    <a:pt x="742950" y="37973"/>
                  </a:lnTo>
                  <a:lnTo>
                    <a:pt x="742950" y="76073"/>
                  </a:lnTo>
                  <a:lnTo>
                    <a:pt x="723942" y="76128"/>
                  </a:lnTo>
                  <a:lnTo>
                    <a:pt x="724026" y="114300"/>
                  </a:lnTo>
                  <a:lnTo>
                    <a:pt x="838200" y="56769"/>
                  </a:lnTo>
                  <a:lnTo>
                    <a:pt x="800313" y="37973"/>
                  </a:lnTo>
                  <a:close/>
                </a:path>
                <a:path w="838200" h="114300">
                  <a:moveTo>
                    <a:pt x="723857" y="38028"/>
                  </a:moveTo>
                  <a:lnTo>
                    <a:pt x="0" y="40132"/>
                  </a:lnTo>
                  <a:lnTo>
                    <a:pt x="0" y="78232"/>
                  </a:lnTo>
                  <a:lnTo>
                    <a:pt x="723942" y="76128"/>
                  </a:lnTo>
                  <a:lnTo>
                    <a:pt x="723857" y="38028"/>
                  </a:lnTo>
                  <a:close/>
                </a:path>
                <a:path w="838200" h="114300">
                  <a:moveTo>
                    <a:pt x="742950" y="37973"/>
                  </a:moveTo>
                  <a:lnTo>
                    <a:pt x="723857" y="38028"/>
                  </a:lnTo>
                  <a:lnTo>
                    <a:pt x="723942" y="76128"/>
                  </a:lnTo>
                  <a:lnTo>
                    <a:pt x="742950" y="76073"/>
                  </a:lnTo>
                  <a:lnTo>
                    <a:pt x="742950" y="37973"/>
                  </a:lnTo>
                  <a:close/>
                </a:path>
                <a:path w="838200" h="114300">
                  <a:moveTo>
                    <a:pt x="723773" y="0"/>
                  </a:moveTo>
                  <a:lnTo>
                    <a:pt x="723857" y="38028"/>
                  </a:lnTo>
                  <a:lnTo>
                    <a:pt x="800313" y="37973"/>
                  </a:lnTo>
                  <a:lnTo>
                    <a:pt x="72377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41" name="object 23"/>
          <p:cNvSpPr txBox="1"/>
          <p:nvPr/>
        </p:nvSpPr>
        <p:spPr>
          <a:xfrm>
            <a:off x="7954136" y="1777364"/>
            <a:ext cx="873760" cy="403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3099"/>
              </a:lnSpc>
              <a:spcBef>
                <a:spcPts val="95"/>
              </a:spcBef>
            </a:pPr>
            <a:r>
              <a:rPr sz="800" spc="10" dirty="0">
                <a:latin typeface="Calibri"/>
                <a:cs typeface="Calibri"/>
              </a:rPr>
              <a:t>Analisa untuk 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penentuan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masalah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kesehatan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097175" name="object 24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49011" y="2482595"/>
            <a:ext cx="478536" cy="480059"/>
          </a:xfrm>
          <a:prstGeom prst="rect">
            <a:avLst/>
          </a:prstGeom>
        </p:spPr>
      </p:pic>
      <p:sp>
        <p:nvSpPr>
          <p:cNvPr id="1048642" name="object 25"/>
          <p:cNvSpPr txBox="1"/>
          <p:nvPr/>
        </p:nvSpPr>
        <p:spPr>
          <a:xfrm>
            <a:off x="5040248" y="2951733"/>
            <a:ext cx="489584" cy="278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384" marR="5080" indent="-20320">
              <a:lnSpc>
                <a:spcPct val="103800"/>
              </a:lnSpc>
              <a:spcBef>
                <a:spcPts val="90"/>
              </a:spcBef>
            </a:pPr>
            <a:r>
              <a:rPr sz="800" spc="10" dirty="0">
                <a:latin typeface="Calibri"/>
                <a:cs typeface="Calibri"/>
              </a:rPr>
              <a:t>P</a:t>
            </a:r>
            <a:r>
              <a:rPr sz="800" spc="5" dirty="0">
                <a:latin typeface="Calibri"/>
                <a:cs typeface="Calibri"/>
              </a:rPr>
              <a:t>enentu</a:t>
            </a:r>
            <a:r>
              <a:rPr sz="800" spc="10" dirty="0">
                <a:latin typeface="Calibri"/>
                <a:cs typeface="Calibri"/>
              </a:rPr>
              <a:t>an  </a:t>
            </a:r>
            <a:r>
              <a:rPr sz="800" spc="5" dirty="0">
                <a:latin typeface="Calibri"/>
                <a:cs typeface="Calibri"/>
              </a:rPr>
              <a:t>Intervensi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097176" name="object 26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1635" y="2482595"/>
            <a:ext cx="480060" cy="480059"/>
          </a:xfrm>
          <a:prstGeom prst="rect">
            <a:avLst/>
          </a:prstGeom>
        </p:spPr>
      </p:pic>
      <p:sp>
        <p:nvSpPr>
          <p:cNvPr id="1048643" name="object 27"/>
          <p:cNvSpPr txBox="1"/>
          <p:nvPr/>
        </p:nvSpPr>
        <p:spPr>
          <a:xfrm>
            <a:off x="6031229" y="2950210"/>
            <a:ext cx="93599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Me</a:t>
            </a:r>
            <a:r>
              <a:rPr sz="1050" b="1" spc="-10" dirty="0">
                <a:latin typeface="Calibri"/>
                <a:cs typeface="Calibri"/>
              </a:rPr>
              <a:t>nj</a:t>
            </a:r>
            <a:r>
              <a:rPr sz="1050" b="1" spc="-5" dirty="0">
                <a:latin typeface="Calibri"/>
                <a:cs typeface="Calibri"/>
              </a:rPr>
              <a:t>a</a:t>
            </a:r>
            <a:r>
              <a:rPr sz="1050" b="1" dirty="0">
                <a:latin typeface="Calibri"/>
                <a:cs typeface="Calibri"/>
              </a:rPr>
              <a:t>di</a:t>
            </a:r>
            <a:r>
              <a:rPr sz="1050" b="1" spc="-2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s</a:t>
            </a:r>
            <a:r>
              <a:rPr sz="1050" b="1" spc="-10" dirty="0">
                <a:latin typeface="Calibri"/>
                <a:cs typeface="Calibri"/>
              </a:rPr>
              <a:t>a</a:t>
            </a:r>
            <a:r>
              <a:rPr sz="1050" b="1" dirty="0">
                <a:latin typeface="Calibri"/>
                <a:cs typeface="Calibri"/>
              </a:rPr>
              <a:t>s</a:t>
            </a:r>
            <a:r>
              <a:rPr sz="1050" b="1" spc="-10" dirty="0">
                <a:latin typeface="Calibri"/>
                <a:cs typeface="Calibri"/>
              </a:rPr>
              <a:t>a</a:t>
            </a:r>
            <a:r>
              <a:rPr sz="1050" b="1" spc="-5" dirty="0">
                <a:latin typeface="Calibri"/>
                <a:cs typeface="Calibri"/>
              </a:rPr>
              <a:t>r</a:t>
            </a:r>
            <a:r>
              <a:rPr sz="1050" b="1" spc="-10" dirty="0">
                <a:latin typeface="Calibri"/>
                <a:cs typeface="Calibri"/>
              </a:rPr>
              <a:t>a</a:t>
            </a:r>
            <a:r>
              <a:rPr sz="1050" b="1" dirty="0">
                <a:latin typeface="Calibri"/>
                <a:cs typeface="Calibri"/>
              </a:rPr>
              <a:t>n  </a:t>
            </a:r>
            <a:r>
              <a:rPr sz="1050" b="1" spc="-5" dirty="0">
                <a:latin typeface="Calibri"/>
                <a:cs typeface="Calibri"/>
              </a:rPr>
              <a:t>program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54" name="object 28"/>
          <p:cNvGrpSpPr/>
          <p:nvPr/>
        </p:nvGrpSpPr>
        <p:grpSpPr>
          <a:xfrm>
            <a:off x="4993385" y="1511808"/>
            <a:ext cx="3416300" cy="1576070"/>
            <a:chOff x="4993385" y="1511808"/>
            <a:chExt cx="3416300" cy="1576070"/>
          </a:xfrm>
        </p:grpSpPr>
        <p:sp>
          <p:nvSpPr>
            <p:cNvPr id="1048644" name="object 29"/>
            <p:cNvSpPr/>
            <p:nvPr/>
          </p:nvSpPr>
          <p:spPr>
            <a:xfrm>
              <a:off x="5231892" y="2225801"/>
              <a:ext cx="3178175" cy="555625"/>
            </a:xfrm>
            <a:custGeom>
              <a:avLst/>
              <a:gdLst/>
              <a:ahLst/>
              <a:cxnLst/>
              <a:rect l="l" t="t" r="r" b="b"/>
              <a:pathLst>
                <a:path w="3178175" h="555625">
                  <a:moveTo>
                    <a:pt x="839343" y="498348"/>
                  </a:moveTo>
                  <a:lnTo>
                    <a:pt x="801243" y="479298"/>
                  </a:lnTo>
                  <a:lnTo>
                    <a:pt x="725043" y="441198"/>
                  </a:lnTo>
                  <a:lnTo>
                    <a:pt x="725043" y="479298"/>
                  </a:lnTo>
                  <a:lnTo>
                    <a:pt x="296418" y="479298"/>
                  </a:lnTo>
                  <a:lnTo>
                    <a:pt x="296418" y="517398"/>
                  </a:lnTo>
                  <a:lnTo>
                    <a:pt x="725043" y="517398"/>
                  </a:lnTo>
                  <a:lnTo>
                    <a:pt x="725043" y="555498"/>
                  </a:lnTo>
                  <a:lnTo>
                    <a:pt x="801243" y="517398"/>
                  </a:lnTo>
                  <a:lnTo>
                    <a:pt x="839343" y="498348"/>
                  </a:lnTo>
                  <a:close/>
                </a:path>
                <a:path w="3178175" h="555625">
                  <a:moveTo>
                    <a:pt x="3177794" y="0"/>
                  </a:moveTo>
                  <a:lnTo>
                    <a:pt x="3139694" y="0"/>
                  </a:lnTo>
                  <a:lnTo>
                    <a:pt x="3139694" y="109855"/>
                  </a:lnTo>
                  <a:lnTo>
                    <a:pt x="38100" y="109855"/>
                  </a:lnTo>
                  <a:lnTo>
                    <a:pt x="38100" y="143510"/>
                  </a:lnTo>
                  <a:lnTo>
                    <a:pt x="0" y="143510"/>
                  </a:lnTo>
                  <a:lnTo>
                    <a:pt x="57150" y="257810"/>
                  </a:lnTo>
                  <a:lnTo>
                    <a:pt x="104775" y="162560"/>
                  </a:lnTo>
                  <a:lnTo>
                    <a:pt x="112077" y="147955"/>
                  </a:lnTo>
                  <a:lnTo>
                    <a:pt x="3177794" y="147955"/>
                  </a:lnTo>
                  <a:lnTo>
                    <a:pt x="3177794" y="143510"/>
                  </a:lnTo>
                  <a:lnTo>
                    <a:pt x="3177794" y="109855"/>
                  </a:lnTo>
                  <a:lnTo>
                    <a:pt x="317779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5" name="object 30"/>
            <p:cNvSpPr/>
            <p:nvPr/>
          </p:nvSpPr>
          <p:spPr>
            <a:xfrm>
              <a:off x="7089647" y="2478024"/>
              <a:ext cx="142240" cy="609600"/>
            </a:xfrm>
            <a:custGeom>
              <a:avLst/>
              <a:gdLst/>
              <a:ahLst/>
              <a:cxnLst/>
              <a:rect l="l" t="t" r="r" b="b"/>
              <a:pathLst>
                <a:path w="142240" h="609600">
                  <a:moveTo>
                    <a:pt x="0" y="0"/>
                  </a:moveTo>
                  <a:lnTo>
                    <a:pt x="0" y="609600"/>
                  </a:lnTo>
                  <a:lnTo>
                    <a:pt x="141731" y="30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6" name="object 31"/>
            <p:cNvSpPr/>
            <p:nvPr/>
          </p:nvSpPr>
          <p:spPr>
            <a:xfrm>
              <a:off x="4993385" y="1511808"/>
              <a:ext cx="475615" cy="114300"/>
            </a:xfrm>
            <a:custGeom>
              <a:avLst/>
              <a:gdLst/>
              <a:ahLst/>
              <a:cxnLst/>
              <a:rect l="l" t="t" r="r" b="b"/>
              <a:pathLst>
                <a:path w="475614" h="114300">
                  <a:moveTo>
                    <a:pt x="360806" y="0"/>
                  </a:moveTo>
                  <a:lnTo>
                    <a:pt x="360806" y="114300"/>
                  </a:lnTo>
                  <a:lnTo>
                    <a:pt x="437006" y="76200"/>
                  </a:lnTo>
                  <a:lnTo>
                    <a:pt x="379856" y="76200"/>
                  </a:lnTo>
                  <a:lnTo>
                    <a:pt x="379856" y="38100"/>
                  </a:lnTo>
                  <a:lnTo>
                    <a:pt x="437006" y="38100"/>
                  </a:lnTo>
                  <a:lnTo>
                    <a:pt x="360806" y="0"/>
                  </a:lnTo>
                  <a:close/>
                </a:path>
                <a:path w="475614" h="114300">
                  <a:moveTo>
                    <a:pt x="360806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360806" y="76200"/>
                  </a:lnTo>
                  <a:lnTo>
                    <a:pt x="360806" y="38100"/>
                  </a:lnTo>
                  <a:close/>
                </a:path>
                <a:path w="475614" h="114300">
                  <a:moveTo>
                    <a:pt x="437006" y="38100"/>
                  </a:moveTo>
                  <a:lnTo>
                    <a:pt x="379856" y="38100"/>
                  </a:lnTo>
                  <a:lnTo>
                    <a:pt x="379856" y="76200"/>
                  </a:lnTo>
                  <a:lnTo>
                    <a:pt x="437006" y="76200"/>
                  </a:lnTo>
                  <a:lnTo>
                    <a:pt x="475106" y="57150"/>
                  </a:lnTo>
                  <a:lnTo>
                    <a:pt x="437006" y="3810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47" name="object 32"/>
          <p:cNvSpPr txBox="1"/>
          <p:nvPr/>
        </p:nvSpPr>
        <p:spPr>
          <a:xfrm>
            <a:off x="7393940" y="2553970"/>
            <a:ext cx="1339850" cy="4311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900" spc="-5" dirty="0">
                <a:latin typeface="Calibri Light"/>
                <a:cs typeface="Calibri Light"/>
              </a:rPr>
              <a:t>Intervensi</a:t>
            </a:r>
            <a:r>
              <a:rPr sz="900" spc="15" dirty="0">
                <a:latin typeface="Calibri Light"/>
                <a:cs typeface="Calibri Light"/>
              </a:rPr>
              <a:t> </a:t>
            </a:r>
            <a:r>
              <a:rPr sz="900" spc="-5" dirty="0">
                <a:latin typeface="Calibri Light"/>
                <a:cs typeface="Calibri Light"/>
              </a:rPr>
              <a:t>secara </a:t>
            </a:r>
            <a:r>
              <a:rPr sz="900" dirty="0">
                <a:latin typeface="Calibri Light"/>
                <a:cs typeface="Calibri Light"/>
              </a:rPr>
              <a:t> </a:t>
            </a:r>
            <a:r>
              <a:rPr sz="900" spc="-5" dirty="0">
                <a:latin typeface="Calibri Light"/>
                <a:cs typeface="Calibri Light"/>
              </a:rPr>
              <a:t>berkelanjutan dengan </a:t>
            </a:r>
            <a:r>
              <a:rPr sz="900" dirty="0">
                <a:latin typeface="Calibri Light"/>
                <a:cs typeface="Calibri Light"/>
              </a:rPr>
              <a:t> </a:t>
            </a:r>
            <a:r>
              <a:rPr sz="900" spc="-5" dirty="0">
                <a:latin typeface="Calibri Light"/>
                <a:cs typeface="Calibri Light"/>
              </a:rPr>
              <a:t>perkembangan capaian yang </a:t>
            </a:r>
            <a:r>
              <a:rPr sz="900" spc="-190" dirty="0">
                <a:latin typeface="Calibri Light"/>
                <a:cs typeface="Calibri Light"/>
              </a:rPr>
              <a:t> </a:t>
            </a:r>
            <a:r>
              <a:rPr sz="900" spc="-5" dirty="0">
                <a:latin typeface="Calibri Light"/>
                <a:cs typeface="Calibri Light"/>
              </a:rPr>
              <a:t>terpantau</a:t>
            </a:r>
            <a:r>
              <a:rPr sz="900" spc="-10" dirty="0">
                <a:latin typeface="Calibri Light"/>
                <a:cs typeface="Calibri Light"/>
              </a:rPr>
              <a:t> </a:t>
            </a:r>
            <a:r>
              <a:rPr sz="900" spc="-5" dirty="0">
                <a:latin typeface="Calibri Light"/>
                <a:cs typeface="Calibri Light"/>
              </a:rPr>
              <a:t>dalam</a:t>
            </a:r>
            <a:r>
              <a:rPr sz="900" spc="-10" dirty="0">
                <a:latin typeface="Calibri Light"/>
                <a:cs typeface="Calibri Light"/>
              </a:rPr>
              <a:t> </a:t>
            </a:r>
            <a:r>
              <a:rPr sz="900" spc="-5" dirty="0">
                <a:latin typeface="Calibri Light"/>
                <a:cs typeface="Calibri Light"/>
              </a:rPr>
              <a:t>PIS</a:t>
            </a:r>
            <a:r>
              <a:rPr sz="900" spc="5" dirty="0">
                <a:latin typeface="Calibri Light"/>
                <a:cs typeface="Calibri Light"/>
              </a:rPr>
              <a:t> </a:t>
            </a:r>
            <a:r>
              <a:rPr sz="900" dirty="0">
                <a:latin typeface="Calibri Light"/>
                <a:cs typeface="Calibri Light"/>
              </a:rPr>
              <a:t>–</a:t>
            </a:r>
            <a:r>
              <a:rPr sz="900" spc="-10" dirty="0">
                <a:latin typeface="Calibri Light"/>
                <a:cs typeface="Calibri Light"/>
              </a:rPr>
              <a:t> </a:t>
            </a:r>
            <a:r>
              <a:rPr sz="900" dirty="0">
                <a:latin typeface="Calibri Light"/>
                <a:cs typeface="Calibri Light"/>
              </a:rPr>
              <a:t>PK.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1048648" name="object 33"/>
          <p:cNvSpPr txBox="1"/>
          <p:nvPr/>
        </p:nvSpPr>
        <p:spPr>
          <a:xfrm>
            <a:off x="4790059" y="988567"/>
            <a:ext cx="3657600" cy="17018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760855" marR="5080" indent="-1748789">
              <a:lnSpc>
                <a:spcPts val="1140"/>
              </a:lnSpc>
              <a:spcBef>
                <a:spcPts val="240"/>
              </a:spcBef>
            </a:pPr>
            <a:r>
              <a:rPr sz="1050" spc="-5" dirty="0">
                <a:solidFill>
                  <a:srgbClr val="205150"/>
                </a:solidFill>
                <a:latin typeface="Calibri Light"/>
                <a:cs typeface="Calibri Light"/>
              </a:rPr>
              <a:t>Alur</a:t>
            </a:r>
            <a:r>
              <a:rPr sz="1050" spc="-50" dirty="0">
                <a:solidFill>
                  <a:srgbClr val="205150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205150"/>
                </a:solidFill>
                <a:latin typeface="Calibri Light"/>
                <a:cs typeface="Calibri Light"/>
              </a:rPr>
              <a:t>kunjungan</a:t>
            </a:r>
            <a:r>
              <a:rPr sz="1050" spc="-40" dirty="0">
                <a:solidFill>
                  <a:srgbClr val="205150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205150"/>
                </a:solidFill>
                <a:latin typeface="Calibri Light"/>
                <a:cs typeface="Calibri Light"/>
              </a:rPr>
              <a:t>hingga</a:t>
            </a:r>
            <a:r>
              <a:rPr sz="1050" spc="-35" dirty="0">
                <a:solidFill>
                  <a:srgbClr val="205150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205150"/>
                </a:solidFill>
                <a:latin typeface="Calibri Light"/>
                <a:cs typeface="Calibri Light"/>
              </a:rPr>
              <a:t>intervensi</a:t>
            </a:r>
            <a:r>
              <a:rPr sz="1050" spc="-55" dirty="0">
                <a:solidFill>
                  <a:srgbClr val="205150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205150"/>
                </a:solidFill>
                <a:latin typeface="Calibri Light"/>
                <a:cs typeface="Calibri Light"/>
              </a:rPr>
              <a:t>kesehatan</a:t>
            </a:r>
            <a:r>
              <a:rPr sz="1050" spc="-50" dirty="0">
                <a:solidFill>
                  <a:srgbClr val="205150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205150"/>
                </a:solidFill>
                <a:latin typeface="Calibri Light"/>
                <a:cs typeface="Calibri Light"/>
              </a:rPr>
              <a:t>masyarakat</a:t>
            </a:r>
            <a:r>
              <a:rPr sz="1050" spc="-40" dirty="0">
                <a:solidFill>
                  <a:srgbClr val="205150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205150"/>
                </a:solidFill>
                <a:latin typeface="Calibri Light"/>
                <a:cs typeface="Calibri Light"/>
              </a:rPr>
              <a:t>melalui</a:t>
            </a:r>
            <a:r>
              <a:rPr sz="1050" spc="-40" dirty="0">
                <a:solidFill>
                  <a:srgbClr val="205150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205150"/>
                </a:solidFill>
                <a:latin typeface="Calibri Light"/>
                <a:cs typeface="Calibri Light"/>
              </a:rPr>
              <a:t>PIS</a:t>
            </a:r>
            <a:r>
              <a:rPr sz="1050" spc="-25" dirty="0">
                <a:solidFill>
                  <a:srgbClr val="205150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205150"/>
                </a:solidFill>
                <a:latin typeface="Calibri Light"/>
                <a:cs typeface="Calibri Light"/>
              </a:rPr>
              <a:t>– </a:t>
            </a:r>
            <a:r>
              <a:rPr sz="1050" spc="-220" dirty="0">
                <a:solidFill>
                  <a:srgbClr val="205150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205150"/>
                </a:solidFill>
                <a:latin typeface="Calibri Light"/>
                <a:cs typeface="Calibri Light"/>
              </a:rPr>
              <a:t>PK</a:t>
            </a:r>
            <a:endParaRPr sz="1050">
              <a:latin typeface="Calibri Light"/>
              <a:cs typeface="Calibri Light"/>
            </a:endParaRPr>
          </a:p>
        </p:txBody>
      </p:sp>
      <p:pic>
        <p:nvPicPr>
          <p:cNvPr id="2097177" name="object 34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7018" y="1316736"/>
            <a:ext cx="847251" cy="879347"/>
          </a:xfrm>
          <a:prstGeom prst="rect">
            <a:avLst/>
          </a:prstGeom>
        </p:spPr>
      </p:pic>
      <p:grpSp>
        <p:nvGrpSpPr>
          <p:cNvPr id="55" name="object 35"/>
          <p:cNvGrpSpPr/>
          <p:nvPr/>
        </p:nvGrpSpPr>
        <p:grpSpPr>
          <a:xfrm>
            <a:off x="1095755" y="1298447"/>
            <a:ext cx="2944495" cy="3641090"/>
            <a:chOff x="1095755" y="1298447"/>
            <a:chExt cx="2944495" cy="3641090"/>
          </a:xfrm>
        </p:grpSpPr>
        <p:pic>
          <p:nvPicPr>
            <p:cNvPr id="2097178" name="object 36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2351" y="1629181"/>
              <a:ext cx="2398515" cy="3180449"/>
            </a:xfrm>
            <a:prstGeom prst="rect">
              <a:avLst/>
            </a:prstGeom>
          </p:spPr>
        </p:pic>
        <p:sp>
          <p:nvSpPr>
            <p:cNvPr id="1048649" name="object 37"/>
            <p:cNvSpPr/>
            <p:nvPr/>
          </p:nvSpPr>
          <p:spPr>
            <a:xfrm>
              <a:off x="1101851" y="1304543"/>
              <a:ext cx="2932430" cy="3629025"/>
            </a:xfrm>
            <a:custGeom>
              <a:avLst/>
              <a:gdLst/>
              <a:ahLst/>
              <a:cxnLst/>
              <a:rect l="l" t="t" r="r" b="b"/>
              <a:pathLst>
                <a:path w="2932429" h="3629025">
                  <a:moveTo>
                    <a:pt x="0" y="488695"/>
                  </a:moveTo>
                  <a:lnTo>
                    <a:pt x="2237" y="441635"/>
                  </a:lnTo>
                  <a:lnTo>
                    <a:pt x="8812" y="395839"/>
                  </a:lnTo>
                  <a:lnTo>
                    <a:pt x="19521" y="351512"/>
                  </a:lnTo>
                  <a:lnTo>
                    <a:pt x="34158" y="308861"/>
                  </a:lnTo>
                  <a:lnTo>
                    <a:pt x="52519" y="268088"/>
                  </a:lnTo>
                  <a:lnTo>
                    <a:pt x="74398" y="229400"/>
                  </a:lnTo>
                  <a:lnTo>
                    <a:pt x="99590" y="193002"/>
                  </a:lnTo>
                  <a:lnTo>
                    <a:pt x="127892" y="159097"/>
                  </a:lnTo>
                  <a:lnTo>
                    <a:pt x="159097" y="127892"/>
                  </a:lnTo>
                  <a:lnTo>
                    <a:pt x="193002" y="99590"/>
                  </a:lnTo>
                  <a:lnTo>
                    <a:pt x="229400" y="74398"/>
                  </a:lnTo>
                  <a:lnTo>
                    <a:pt x="268088" y="52519"/>
                  </a:lnTo>
                  <a:lnTo>
                    <a:pt x="308861" y="34158"/>
                  </a:lnTo>
                  <a:lnTo>
                    <a:pt x="351512" y="19521"/>
                  </a:lnTo>
                  <a:lnTo>
                    <a:pt x="395839" y="8812"/>
                  </a:lnTo>
                  <a:lnTo>
                    <a:pt x="441635" y="2237"/>
                  </a:lnTo>
                  <a:lnTo>
                    <a:pt x="488695" y="0"/>
                  </a:lnTo>
                  <a:lnTo>
                    <a:pt x="2443480" y="0"/>
                  </a:lnTo>
                  <a:lnTo>
                    <a:pt x="2490540" y="2237"/>
                  </a:lnTo>
                  <a:lnTo>
                    <a:pt x="2536336" y="8812"/>
                  </a:lnTo>
                  <a:lnTo>
                    <a:pt x="2580663" y="19521"/>
                  </a:lnTo>
                  <a:lnTo>
                    <a:pt x="2623314" y="34158"/>
                  </a:lnTo>
                  <a:lnTo>
                    <a:pt x="2664087" y="52519"/>
                  </a:lnTo>
                  <a:lnTo>
                    <a:pt x="2702775" y="74398"/>
                  </a:lnTo>
                  <a:lnTo>
                    <a:pt x="2739173" y="99590"/>
                  </a:lnTo>
                  <a:lnTo>
                    <a:pt x="2773078" y="127892"/>
                  </a:lnTo>
                  <a:lnTo>
                    <a:pt x="2804283" y="159097"/>
                  </a:lnTo>
                  <a:lnTo>
                    <a:pt x="2832585" y="193002"/>
                  </a:lnTo>
                  <a:lnTo>
                    <a:pt x="2857777" y="229400"/>
                  </a:lnTo>
                  <a:lnTo>
                    <a:pt x="2879656" y="268088"/>
                  </a:lnTo>
                  <a:lnTo>
                    <a:pt x="2898017" y="308861"/>
                  </a:lnTo>
                  <a:lnTo>
                    <a:pt x="2912654" y="351512"/>
                  </a:lnTo>
                  <a:lnTo>
                    <a:pt x="2923363" y="395839"/>
                  </a:lnTo>
                  <a:lnTo>
                    <a:pt x="2929938" y="441635"/>
                  </a:lnTo>
                  <a:lnTo>
                    <a:pt x="2932176" y="488695"/>
                  </a:lnTo>
                  <a:lnTo>
                    <a:pt x="2932176" y="3139935"/>
                  </a:lnTo>
                  <a:lnTo>
                    <a:pt x="2929938" y="3187002"/>
                  </a:lnTo>
                  <a:lnTo>
                    <a:pt x="2923363" y="3232803"/>
                  </a:lnTo>
                  <a:lnTo>
                    <a:pt x="2912654" y="3277133"/>
                  </a:lnTo>
                  <a:lnTo>
                    <a:pt x="2898017" y="3319787"/>
                  </a:lnTo>
                  <a:lnTo>
                    <a:pt x="2879656" y="3360561"/>
                  </a:lnTo>
                  <a:lnTo>
                    <a:pt x="2857777" y="3399250"/>
                  </a:lnTo>
                  <a:lnTo>
                    <a:pt x="2832585" y="3435650"/>
                  </a:lnTo>
                  <a:lnTo>
                    <a:pt x="2804283" y="3469554"/>
                  </a:lnTo>
                  <a:lnTo>
                    <a:pt x="2773078" y="3500759"/>
                  </a:lnTo>
                  <a:lnTo>
                    <a:pt x="2739173" y="3529059"/>
                  </a:lnTo>
                  <a:lnTo>
                    <a:pt x="2702775" y="3554251"/>
                  </a:lnTo>
                  <a:lnTo>
                    <a:pt x="2664087" y="3576129"/>
                  </a:lnTo>
                  <a:lnTo>
                    <a:pt x="2623314" y="3594488"/>
                  </a:lnTo>
                  <a:lnTo>
                    <a:pt x="2580663" y="3609124"/>
                  </a:lnTo>
                  <a:lnTo>
                    <a:pt x="2536336" y="3619832"/>
                  </a:lnTo>
                  <a:lnTo>
                    <a:pt x="2490540" y="3626406"/>
                  </a:lnTo>
                  <a:lnTo>
                    <a:pt x="2443480" y="3628643"/>
                  </a:lnTo>
                  <a:lnTo>
                    <a:pt x="488695" y="3628643"/>
                  </a:lnTo>
                  <a:lnTo>
                    <a:pt x="441635" y="3626406"/>
                  </a:lnTo>
                  <a:lnTo>
                    <a:pt x="395839" y="3619832"/>
                  </a:lnTo>
                  <a:lnTo>
                    <a:pt x="351512" y="3609124"/>
                  </a:lnTo>
                  <a:lnTo>
                    <a:pt x="308861" y="3594488"/>
                  </a:lnTo>
                  <a:lnTo>
                    <a:pt x="268088" y="3576129"/>
                  </a:lnTo>
                  <a:lnTo>
                    <a:pt x="229400" y="3554251"/>
                  </a:lnTo>
                  <a:lnTo>
                    <a:pt x="193002" y="3529059"/>
                  </a:lnTo>
                  <a:lnTo>
                    <a:pt x="159097" y="3500759"/>
                  </a:lnTo>
                  <a:lnTo>
                    <a:pt x="127892" y="3469554"/>
                  </a:lnTo>
                  <a:lnTo>
                    <a:pt x="99590" y="3435650"/>
                  </a:lnTo>
                  <a:lnTo>
                    <a:pt x="74398" y="3399250"/>
                  </a:lnTo>
                  <a:lnTo>
                    <a:pt x="52519" y="3360561"/>
                  </a:lnTo>
                  <a:lnTo>
                    <a:pt x="34158" y="3319787"/>
                  </a:lnTo>
                  <a:lnTo>
                    <a:pt x="19521" y="3277133"/>
                  </a:lnTo>
                  <a:lnTo>
                    <a:pt x="8812" y="3232803"/>
                  </a:lnTo>
                  <a:lnTo>
                    <a:pt x="2237" y="3187002"/>
                  </a:lnTo>
                  <a:lnTo>
                    <a:pt x="0" y="3139935"/>
                  </a:lnTo>
                  <a:lnTo>
                    <a:pt x="0" y="48869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50" name="object 38"/>
          <p:cNvSpPr txBox="1"/>
          <p:nvPr/>
        </p:nvSpPr>
        <p:spPr>
          <a:xfrm>
            <a:off x="1469136" y="1173480"/>
            <a:ext cx="2070100" cy="206376"/>
          </a:xfrm>
          <a:prstGeom prst="rect">
            <a:avLst/>
          </a:prstGeom>
          <a:solidFill>
            <a:srgbClr val="00B8AC"/>
          </a:solidFill>
          <a:ln w="9144">
            <a:solidFill>
              <a:srgbClr val="5B9BD4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48651" name="object 39"/>
          <p:cNvSpPr txBox="1"/>
          <p:nvPr/>
        </p:nvSpPr>
        <p:spPr>
          <a:xfrm>
            <a:off x="4523613" y="1783461"/>
            <a:ext cx="794385" cy="529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3299"/>
              </a:lnSpc>
              <a:spcBef>
                <a:spcPts val="95"/>
              </a:spcBef>
            </a:pPr>
            <a:r>
              <a:rPr sz="800" spc="10" dirty="0">
                <a:latin typeface="Calibri"/>
                <a:cs typeface="Calibri"/>
              </a:rPr>
              <a:t>Persiapan 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(koordinasi, 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pen</a:t>
            </a:r>
            <a:r>
              <a:rPr sz="800" dirty="0">
                <a:latin typeface="Calibri"/>
                <a:cs typeface="Calibri"/>
              </a:rPr>
              <a:t>g</a:t>
            </a:r>
            <a:r>
              <a:rPr sz="800" spc="5" dirty="0">
                <a:latin typeface="Calibri"/>
                <a:cs typeface="Calibri"/>
              </a:rPr>
              <a:t>or</a:t>
            </a:r>
            <a:r>
              <a:rPr sz="800" dirty="0">
                <a:latin typeface="Calibri"/>
                <a:cs typeface="Calibri"/>
              </a:rPr>
              <a:t>g</a:t>
            </a:r>
            <a:r>
              <a:rPr sz="800" spc="10" dirty="0">
                <a:latin typeface="Calibri"/>
                <a:cs typeface="Calibri"/>
              </a:rPr>
              <a:t>a</a:t>
            </a:r>
            <a:r>
              <a:rPr sz="800" spc="5" dirty="0">
                <a:latin typeface="Calibri"/>
                <a:cs typeface="Calibri"/>
              </a:rPr>
              <a:t>n</a:t>
            </a:r>
            <a:r>
              <a:rPr sz="800" spc="10" dirty="0">
                <a:latin typeface="Calibri"/>
                <a:cs typeface="Calibri"/>
              </a:rPr>
              <a:t>isasia</a:t>
            </a:r>
            <a:r>
              <a:rPr sz="800" spc="5" dirty="0">
                <a:latin typeface="Calibri"/>
                <a:cs typeface="Calibri"/>
              </a:rPr>
              <a:t>n,  logistic)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4194304" name="object 40"/>
          <p:cNvGraphicFramePr>
            <a:graphicFrameLocks noGrp="1"/>
          </p:cNvGraphicFramePr>
          <p:nvPr/>
        </p:nvGraphicFramePr>
        <p:xfrm>
          <a:off x="4207764" y="1542288"/>
          <a:ext cx="292735" cy="1062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9030"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9525">
                      <a:solidFill>
                        <a:srgbClr val="5B9BD4"/>
                      </a:solidFill>
                      <a:prstDash val="solid"/>
                    </a:lnL>
                    <a:lnR w="9525">
                      <a:solidFill>
                        <a:srgbClr val="5B9BD4"/>
                      </a:solidFill>
                      <a:prstDash val="solid"/>
                    </a:lnR>
                    <a:lnT w="9525">
                      <a:solidFill>
                        <a:srgbClr val="5B9BD4"/>
                      </a:solidFill>
                      <a:prstDash val="solid"/>
                    </a:lnT>
                    <a:solidFill>
                      <a:srgbClr val="00B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882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5B9BD4"/>
                      </a:solidFill>
                      <a:prstDash val="solid"/>
                    </a:lnL>
                    <a:lnR w="9525">
                      <a:solidFill>
                        <a:srgbClr val="5B9BD4"/>
                      </a:solidFill>
                      <a:prstDash val="solid"/>
                    </a:lnR>
                    <a:solidFill>
                      <a:srgbClr val="00B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80">
                <a:tc>
                  <a:txBody>
                    <a:bodyPr/>
                    <a:lstStyle/>
                    <a:p>
                      <a:pPr marL="2540" algn="ctr">
                        <a:lnSpc>
                          <a:spcPts val="1165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5B9BD4"/>
                      </a:solidFill>
                      <a:prstDash val="solid"/>
                    </a:lnL>
                    <a:lnR w="9525">
                      <a:solidFill>
                        <a:srgbClr val="5B9BD4"/>
                      </a:solidFill>
                      <a:prstDash val="solid"/>
                    </a:lnR>
                    <a:solidFill>
                      <a:srgbClr val="00B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178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5B9BD4"/>
                      </a:solidFill>
                      <a:prstDash val="solid"/>
                    </a:lnL>
                    <a:lnR w="9525">
                      <a:solidFill>
                        <a:srgbClr val="5B9BD4"/>
                      </a:solidFill>
                      <a:prstDash val="solid"/>
                    </a:lnR>
                    <a:solidFill>
                      <a:srgbClr val="00B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5B9BD4"/>
                      </a:solidFill>
                      <a:prstDash val="solid"/>
                    </a:lnL>
                    <a:lnR w="9525">
                      <a:solidFill>
                        <a:srgbClr val="5B9BD4"/>
                      </a:solidFill>
                      <a:prstDash val="solid"/>
                    </a:lnR>
                    <a:solidFill>
                      <a:srgbClr val="00B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36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5B9BD4"/>
                      </a:solidFill>
                      <a:prstDash val="solid"/>
                    </a:lnL>
                    <a:lnR w="9525">
                      <a:solidFill>
                        <a:srgbClr val="5B9BD4"/>
                      </a:solidFill>
                      <a:prstDash val="solid"/>
                    </a:lnR>
                    <a:lnB w="9525">
                      <a:solidFill>
                        <a:srgbClr val="5B9BD4"/>
                      </a:solidFill>
                      <a:prstDash val="solid"/>
                    </a:lnB>
                    <a:solidFill>
                      <a:srgbClr val="00B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6" name="object 41"/>
          <p:cNvGrpSpPr/>
          <p:nvPr/>
        </p:nvGrpSpPr>
        <p:grpSpPr>
          <a:xfrm>
            <a:off x="4744211" y="1367027"/>
            <a:ext cx="390525" cy="384175"/>
            <a:chOff x="4744211" y="1367027"/>
            <a:chExt cx="390525" cy="384175"/>
          </a:xfrm>
        </p:grpSpPr>
        <p:sp>
          <p:nvSpPr>
            <p:cNvPr id="1048652" name="object 42"/>
            <p:cNvSpPr/>
            <p:nvPr/>
          </p:nvSpPr>
          <p:spPr>
            <a:xfrm>
              <a:off x="4744211" y="1367027"/>
              <a:ext cx="390525" cy="384175"/>
            </a:xfrm>
            <a:custGeom>
              <a:avLst/>
              <a:gdLst/>
              <a:ahLst/>
              <a:cxnLst/>
              <a:rect l="l" t="t" r="r" b="b"/>
              <a:pathLst>
                <a:path w="390525" h="384175">
                  <a:moveTo>
                    <a:pt x="195072" y="0"/>
                  </a:moveTo>
                  <a:lnTo>
                    <a:pt x="150356" y="5071"/>
                  </a:lnTo>
                  <a:lnTo>
                    <a:pt x="109301" y="19518"/>
                  </a:lnTo>
                  <a:lnTo>
                    <a:pt x="73080" y="42187"/>
                  </a:lnTo>
                  <a:lnTo>
                    <a:pt x="42867" y="71925"/>
                  </a:lnTo>
                  <a:lnTo>
                    <a:pt x="19834" y="107579"/>
                  </a:lnTo>
                  <a:lnTo>
                    <a:pt x="5154" y="147996"/>
                  </a:lnTo>
                  <a:lnTo>
                    <a:pt x="0" y="192024"/>
                  </a:lnTo>
                  <a:lnTo>
                    <a:pt x="5154" y="236051"/>
                  </a:lnTo>
                  <a:lnTo>
                    <a:pt x="19834" y="276468"/>
                  </a:lnTo>
                  <a:lnTo>
                    <a:pt x="42867" y="312122"/>
                  </a:lnTo>
                  <a:lnTo>
                    <a:pt x="73080" y="341860"/>
                  </a:lnTo>
                  <a:lnTo>
                    <a:pt x="109301" y="364529"/>
                  </a:lnTo>
                  <a:lnTo>
                    <a:pt x="150356" y="378976"/>
                  </a:lnTo>
                  <a:lnTo>
                    <a:pt x="195072" y="384048"/>
                  </a:lnTo>
                  <a:lnTo>
                    <a:pt x="239787" y="378976"/>
                  </a:lnTo>
                  <a:lnTo>
                    <a:pt x="280842" y="364529"/>
                  </a:lnTo>
                  <a:lnTo>
                    <a:pt x="317063" y="341860"/>
                  </a:lnTo>
                  <a:lnTo>
                    <a:pt x="347276" y="312122"/>
                  </a:lnTo>
                  <a:lnTo>
                    <a:pt x="370309" y="276468"/>
                  </a:lnTo>
                  <a:lnTo>
                    <a:pt x="384989" y="236051"/>
                  </a:lnTo>
                  <a:lnTo>
                    <a:pt x="390143" y="192024"/>
                  </a:lnTo>
                  <a:lnTo>
                    <a:pt x="384989" y="147996"/>
                  </a:lnTo>
                  <a:lnTo>
                    <a:pt x="370309" y="107579"/>
                  </a:lnTo>
                  <a:lnTo>
                    <a:pt x="347276" y="71925"/>
                  </a:lnTo>
                  <a:lnTo>
                    <a:pt x="317063" y="42187"/>
                  </a:lnTo>
                  <a:lnTo>
                    <a:pt x="280842" y="19518"/>
                  </a:lnTo>
                  <a:lnTo>
                    <a:pt x="239787" y="5071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3" name="object 43"/>
            <p:cNvSpPr/>
            <p:nvPr/>
          </p:nvSpPr>
          <p:spPr>
            <a:xfrm>
              <a:off x="4744212" y="1367027"/>
              <a:ext cx="390525" cy="384175"/>
            </a:xfrm>
            <a:custGeom>
              <a:avLst/>
              <a:gdLst/>
              <a:ahLst/>
              <a:cxnLst/>
              <a:rect l="l" t="t" r="r" b="b"/>
              <a:pathLst>
                <a:path w="390525" h="384175">
                  <a:moveTo>
                    <a:pt x="87503" y="247650"/>
                  </a:moveTo>
                  <a:lnTo>
                    <a:pt x="79629" y="180086"/>
                  </a:lnTo>
                  <a:lnTo>
                    <a:pt x="60960" y="188087"/>
                  </a:lnTo>
                  <a:lnTo>
                    <a:pt x="69215" y="245237"/>
                  </a:lnTo>
                  <a:lnTo>
                    <a:pt x="87503" y="247650"/>
                  </a:lnTo>
                  <a:close/>
                </a:path>
                <a:path w="390525" h="384175">
                  <a:moveTo>
                    <a:pt x="260883" y="209118"/>
                  </a:moveTo>
                  <a:lnTo>
                    <a:pt x="254647" y="170395"/>
                  </a:lnTo>
                  <a:lnTo>
                    <a:pt x="237807" y="133184"/>
                  </a:lnTo>
                  <a:lnTo>
                    <a:pt x="227584" y="114808"/>
                  </a:lnTo>
                  <a:lnTo>
                    <a:pt x="159004" y="144919"/>
                  </a:lnTo>
                  <a:lnTo>
                    <a:pt x="159004" y="257175"/>
                  </a:lnTo>
                  <a:lnTo>
                    <a:pt x="154559" y="269494"/>
                  </a:lnTo>
                  <a:lnTo>
                    <a:pt x="133858" y="269494"/>
                  </a:lnTo>
                  <a:lnTo>
                    <a:pt x="129540" y="253111"/>
                  </a:lnTo>
                  <a:lnTo>
                    <a:pt x="159004" y="257175"/>
                  </a:lnTo>
                  <a:lnTo>
                    <a:pt x="159004" y="144919"/>
                  </a:lnTo>
                  <a:lnTo>
                    <a:pt x="90170" y="175133"/>
                  </a:lnTo>
                  <a:lnTo>
                    <a:pt x="99060" y="249047"/>
                  </a:lnTo>
                  <a:lnTo>
                    <a:pt x="116205" y="251333"/>
                  </a:lnTo>
                  <a:lnTo>
                    <a:pt x="123317" y="281940"/>
                  </a:lnTo>
                  <a:lnTo>
                    <a:pt x="164973" y="281940"/>
                  </a:lnTo>
                  <a:lnTo>
                    <a:pt x="169075" y="269494"/>
                  </a:lnTo>
                  <a:lnTo>
                    <a:pt x="172593" y="258826"/>
                  </a:lnTo>
                  <a:lnTo>
                    <a:pt x="252603" y="269494"/>
                  </a:lnTo>
                  <a:lnTo>
                    <a:pt x="254698" y="258826"/>
                  </a:lnTo>
                  <a:lnTo>
                    <a:pt x="255828" y="253111"/>
                  </a:lnTo>
                  <a:lnTo>
                    <a:pt x="256616" y="249047"/>
                  </a:lnTo>
                  <a:lnTo>
                    <a:pt x="259651" y="229031"/>
                  </a:lnTo>
                  <a:lnTo>
                    <a:pt x="260883" y="209118"/>
                  </a:lnTo>
                  <a:close/>
                </a:path>
                <a:path w="390525" h="384175">
                  <a:moveTo>
                    <a:pt x="300482" y="113030"/>
                  </a:moveTo>
                  <a:lnTo>
                    <a:pt x="288036" y="102108"/>
                  </a:lnTo>
                  <a:lnTo>
                    <a:pt x="254762" y="138430"/>
                  </a:lnTo>
                  <a:lnTo>
                    <a:pt x="267081" y="149479"/>
                  </a:lnTo>
                  <a:lnTo>
                    <a:pt x="300482" y="113030"/>
                  </a:lnTo>
                  <a:close/>
                </a:path>
                <a:path w="390525" h="384175">
                  <a:moveTo>
                    <a:pt x="323850" y="246380"/>
                  </a:moveTo>
                  <a:lnTo>
                    <a:pt x="277495" y="227965"/>
                  </a:lnTo>
                  <a:lnTo>
                    <a:pt x="271272" y="243205"/>
                  </a:lnTo>
                  <a:lnTo>
                    <a:pt x="317627" y="261493"/>
                  </a:lnTo>
                  <a:lnTo>
                    <a:pt x="323850" y="246380"/>
                  </a:lnTo>
                  <a:close/>
                </a:path>
                <a:path w="390525" h="384175">
                  <a:moveTo>
                    <a:pt x="327660" y="192151"/>
                  </a:moveTo>
                  <a:lnTo>
                    <a:pt x="325628" y="176022"/>
                  </a:lnTo>
                  <a:lnTo>
                    <a:pt x="275971" y="181737"/>
                  </a:lnTo>
                  <a:lnTo>
                    <a:pt x="278003" y="197993"/>
                  </a:lnTo>
                  <a:lnTo>
                    <a:pt x="327660" y="192151"/>
                  </a:lnTo>
                  <a:close/>
                </a:path>
                <a:path w="390525" h="384175">
                  <a:moveTo>
                    <a:pt x="390144" y="192024"/>
                  </a:moveTo>
                  <a:lnTo>
                    <a:pt x="384987" y="148005"/>
                  </a:lnTo>
                  <a:lnTo>
                    <a:pt x="370306" y="107581"/>
                  </a:lnTo>
                  <a:lnTo>
                    <a:pt x="365125" y="99580"/>
                  </a:lnTo>
                  <a:lnTo>
                    <a:pt x="365125" y="192024"/>
                  </a:lnTo>
                  <a:lnTo>
                    <a:pt x="359041" y="236639"/>
                  </a:lnTo>
                  <a:lnTo>
                    <a:pt x="341909" y="276694"/>
                  </a:lnTo>
                  <a:lnTo>
                    <a:pt x="315315" y="310616"/>
                  </a:lnTo>
                  <a:lnTo>
                    <a:pt x="280885" y="336804"/>
                  </a:lnTo>
                  <a:lnTo>
                    <a:pt x="240220" y="353695"/>
                  </a:lnTo>
                  <a:lnTo>
                    <a:pt x="194945" y="359664"/>
                  </a:lnTo>
                  <a:lnTo>
                    <a:pt x="149758" y="353695"/>
                  </a:lnTo>
                  <a:lnTo>
                    <a:pt x="109169" y="336804"/>
                  </a:lnTo>
                  <a:lnTo>
                    <a:pt x="74777" y="310616"/>
                  </a:lnTo>
                  <a:lnTo>
                    <a:pt x="48209" y="276694"/>
                  </a:lnTo>
                  <a:lnTo>
                    <a:pt x="31076" y="236639"/>
                  </a:lnTo>
                  <a:lnTo>
                    <a:pt x="25019" y="192024"/>
                  </a:lnTo>
                  <a:lnTo>
                    <a:pt x="31076" y="147574"/>
                  </a:lnTo>
                  <a:lnTo>
                    <a:pt x="48221" y="107581"/>
                  </a:lnTo>
                  <a:lnTo>
                    <a:pt x="74777" y="73710"/>
                  </a:lnTo>
                  <a:lnTo>
                    <a:pt x="109169" y="47523"/>
                  </a:lnTo>
                  <a:lnTo>
                    <a:pt x="149758" y="30632"/>
                  </a:lnTo>
                  <a:lnTo>
                    <a:pt x="194945" y="24638"/>
                  </a:lnTo>
                  <a:lnTo>
                    <a:pt x="240220" y="30632"/>
                  </a:lnTo>
                  <a:lnTo>
                    <a:pt x="280885" y="47523"/>
                  </a:lnTo>
                  <a:lnTo>
                    <a:pt x="315315" y="73710"/>
                  </a:lnTo>
                  <a:lnTo>
                    <a:pt x="341909" y="107594"/>
                  </a:lnTo>
                  <a:lnTo>
                    <a:pt x="359041" y="147574"/>
                  </a:lnTo>
                  <a:lnTo>
                    <a:pt x="365125" y="192024"/>
                  </a:lnTo>
                  <a:lnTo>
                    <a:pt x="365125" y="99580"/>
                  </a:lnTo>
                  <a:lnTo>
                    <a:pt x="317030" y="42189"/>
                  </a:lnTo>
                  <a:lnTo>
                    <a:pt x="280784" y="19519"/>
                  </a:lnTo>
                  <a:lnTo>
                    <a:pt x="239699" y="5080"/>
                  </a:lnTo>
                  <a:lnTo>
                    <a:pt x="194945" y="0"/>
                  </a:lnTo>
                  <a:lnTo>
                    <a:pt x="150266" y="5080"/>
                  </a:lnTo>
                  <a:lnTo>
                    <a:pt x="109245" y="19519"/>
                  </a:lnTo>
                  <a:lnTo>
                    <a:pt x="73050" y="42189"/>
                  </a:lnTo>
                  <a:lnTo>
                    <a:pt x="42849" y="71932"/>
                  </a:lnTo>
                  <a:lnTo>
                    <a:pt x="19824" y="107594"/>
                  </a:lnTo>
                  <a:lnTo>
                    <a:pt x="5143" y="148005"/>
                  </a:lnTo>
                  <a:lnTo>
                    <a:pt x="0" y="192024"/>
                  </a:lnTo>
                  <a:lnTo>
                    <a:pt x="5143" y="236054"/>
                  </a:lnTo>
                  <a:lnTo>
                    <a:pt x="19824" y="276479"/>
                  </a:lnTo>
                  <a:lnTo>
                    <a:pt x="42849" y="312127"/>
                  </a:lnTo>
                  <a:lnTo>
                    <a:pt x="73050" y="341871"/>
                  </a:lnTo>
                  <a:lnTo>
                    <a:pt x="109245" y="364540"/>
                  </a:lnTo>
                  <a:lnTo>
                    <a:pt x="150266" y="378980"/>
                  </a:lnTo>
                  <a:lnTo>
                    <a:pt x="194945" y="384048"/>
                  </a:lnTo>
                  <a:lnTo>
                    <a:pt x="239699" y="378980"/>
                  </a:lnTo>
                  <a:lnTo>
                    <a:pt x="280784" y="364540"/>
                  </a:lnTo>
                  <a:lnTo>
                    <a:pt x="288569" y="359664"/>
                  </a:lnTo>
                  <a:lnTo>
                    <a:pt x="317030" y="341871"/>
                  </a:lnTo>
                  <a:lnTo>
                    <a:pt x="347256" y="312127"/>
                  </a:lnTo>
                  <a:lnTo>
                    <a:pt x="370306" y="276479"/>
                  </a:lnTo>
                  <a:lnTo>
                    <a:pt x="384987" y="236054"/>
                  </a:lnTo>
                  <a:lnTo>
                    <a:pt x="390144" y="1920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194305" name="object 44"/>
          <p:cNvGraphicFramePr>
            <a:graphicFrameLocks noGrp="1"/>
          </p:cNvGraphicFramePr>
          <p:nvPr/>
        </p:nvGraphicFramePr>
        <p:xfrm>
          <a:off x="8781288" y="3553967"/>
          <a:ext cx="292735" cy="1062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0300">
                <a:tc>
                  <a:txBody>
                    <a:bodyPr/>
                    <a:lstStyle/>
                    <a:p>
                      <a:pPr marL="3175" algn="ctr">
                        <a:lnSpc>
                          <a:spcPts val="1215"/>
                        </a:lnSpc>
                        <a:spcBef>
                          <a:spcPts val="340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5B9BD4"/>
                      </a:solidFill>
                      <a:prstDash val="solid"/>
                    </a:lnL>
                    <a:lnR w="9525">
                      <a:solidFill>
                        <a:srgbClr val="5B9BD4"/>
                      </a:solidFill>
                      <a:prstDash val="solid"/>
                    </a:lnR>
                    <a:lnT w="9525">
                      <a:solidFill>
                        <a:srgbClr val="5B9BD4"/>
                      </a:solidFill>
                      <a:prstDash val="solid"/>
                    </a:lnT>
                    <a:solidFill>
                      <a:srgbClr val="00B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5B9BD4"/>
                      </a:solidFill>
                      <a:prstDash val="solid"/>
                    </a:lnL>
                    <a:lnR w="9525">
                      <a:solidFill>
                        <a:srgbClr val="5B9BD4"/>
                      </a:solidFill>
                      <a:prstDash val="solid"/>
                    </a:lnR>
                    <a:solidFill>
                      <a:srgbClr val="00B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2540" algn="ctr">
                        <a:lnSpc>
                          <a:spcPts val="116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5B9BD4"/>
                      </a:solidFill>
                      <a:prstDash val="solid"/>
                    </a:lnL>
                    <a:lnR w="9525">
                      <a:solidFill>
                        <a:srgbClr val="5B9BD4"/>
                      </a:solidFill>
                      <a:prstDash val="solid"/>
                    </a:lnR>
                    <a:solidFill>
                      <a:srgbClr val="00B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882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5B9BD4"/>
                      </a:solidFill>
                      <a:prstDash val="solid"/>
                    </a:lnL>
                    <a:lnR w="9525">
                      <a:solidFill>
                        <a:srgbClr val="5B9BD4"/>
                      </a:solidFill>
                      <a:prstDash val="solid"/>
                    </a:lnR>
                    <a:solidFill>
                      <a:srgbClr val="00B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42">
                <a:tc>
                  <a:txBody>
                    <a:bodyPr/>
                    <a:lstStyle/>
                    <a:p>
                      <a:pPr marL="2540" algn="ctr">
                        <a:lnSpc>
                          <a:spcPts val="1165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5B9BD4"/>
                      </a:solidFill>
                      <a:prstDash val="solid"/>
                    </a:lnL>
                    <a:lnR w="9525">
                      <a:solidFill>
                        <a:srgbClr val="5B9BD4"/>
                      </a:solidFill>
                      <a:prstDash val="solid"/>
                    </a:lnR>
                    <a:solidFill>
                      <a:srgbClr val="00B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663">
                <a:tc>
                  <a:txBody>
                    <a:bodyPr/>
                    <a:lstStyle/>
                    <a:p>
                      <a:pPr marL="2540" algn="ctr">
                        <a:lnSpc>
                          <a:spcPts val="1205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5B9BD4"/>
                      </a:solidFill>
                      <a:prstDash val="solid"/>
                    </a:lnL>
                    <a:lnR w="9525">
                      <a:solidFill>
                        <a:srgbClr val="5B9BD4"/>
                      </a:solidFill>
                      <a:prstDash val="solid"/>
                    </a:lnR>
                    <a:lnB w="9525">
                      <a:solidFill>
                        <a:srgbClr val="5B9BD4"/>
                      </a:solidFill>
                      <a:prstDash val="solid"/>
                    </a:lnB>
                    <a:solidFill>
                      <a:srgbClr val="00B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object 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pic>
        <p:nvPicPr>
          <p:cNvPr id="2097180" name="object 6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5450" cy="979932"/>
          </a:xfrm>
          <a:prstGeom prst="rect">
            <a:avLst/>
          </a:prstGeom>
        </p:spPr>
      </p:pic>
      <p:pic>
        <p:nvPicPr>
          <p:cNvPr id="2097181" name="object 7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8176" y="0"/>
            <a:ext cx="15240" cy="1114043"/>
          </a:xfrm>
          <a:prstGeom prst="rect">
            <a:avLst/>
          </a:prstGeom>
        </p:spPr>
      </p:pic>
      <p:sp>
        <p:nvSpPr>
          <p:cNvPr id="1048657" name="object 8"/>
          <p:cNvSpPr/>
          <p:nvPr/>
        </p:nvSpPr>
        <p:spPr>
          <a:xfrm>
            <a:off x="100584" y="0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1" y="66014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8" name="object 9"/>
          <p:cNvSpPr/>
          <p:nvPr/>
        </p:nvSpPr>
        <p:spPr>
          <a:xfrm>
            <a:off x="1929892" y="1560575"/>
            <a:ext cx="129539" cy="1160145"/>
          </a:xfrm>
          <a:custGeom>
            <a:avLst/>
            <a:gdLst/>
            <a:ahLst/>
            <a:cxnLst/>
            <a:rect l="l" t="t" r="r" b="b"/>
            <a:pathLst>
              <a:path w="129539" h="1160145">
                <a:moveTo>
                  <a:pt x="51181" y="126782"/>
                </a:moveTo>
                <a:lnTo>
                  <a:pt x="40639" y="1159383"/>
                </a:lnTo>
                <a:lnTo>
                  <a:pt x="66547" y="1159637"/>
                </a:lnTo>
                <a:lnTo>
                  <a:pt x="77064" y="129539"/>
                </a:lnTo>
                <a:lnTo>
                  <a:pt x="64134" y="129539"/>
                </a:lnTo>
                <a:lnTo>
                  <a:pt x="51181" y="126782"/>
                </a:lnTo>
                <a:close/>
              </a:path>
              <a:path w="129539" h="1160145">
                <a:moveTo>
                  <a:pt x="51815" y="64643"/>
                </a:moveTo>
                <a:lnTo>
                  <a:pt x="51181" y="126782"/>
                </a:lnTo>
                <a:lnTo>
                  <a:pt x="64134" y="129539"/>
                </a:lnTo>
                <a:lnTo>
                  <a:pt x="77089" y="127062"/>
                </a:lnTo>
                <a:lnTo>
                  <a:pt x="77724" y="64897"/>
                </a:lnTo>
                <a:lnTo>
                  <a:pt x="51815" y="64643"/>
                </a:lnTo>
                <a:close/>
              </a:path>
              <a:path w="129539" h="1160145">
                <a:moveTo>
                  <a:pt x="77089" y="127062"/>
                </a:moveTo>
                <a:lnTo>
                  <a:pt x="64134" y="129539"/>
                </a:lnTo>
                <a:lnTo>
                  <a:pt x="77064" y="129539"/>
                </a:lnTo>
                <a:lnTo>
                  <a:pt x="77089" y="127062"/>
                </a:lnTo>
                <a:close/>
              </a:path>
              <a:path w="129539" h="1160145">
                <a:moveTo>
                  <a:pt x="129394" y="64643"/>
                </a:moveTo>
                <a:lnTo>
                  <a:pt x="51815" y="64643"/>
                </a:lnTo>
                <a:lnTo>
                  <a:pt x="77724" y="64897"/>
                </a:lnTo>
                <a:lnTo>
                  <a:pt x="77089" y="127062"/>
                </a:lnTo>
                <a:lnTo>
                  <a:pt x="89356" y="124715"/>
                </a:lnTo>
                <a:lnTo>
                  <a:pt x="110077" y="111045"/>
                </a:lnTo>
                <a:lnTo>
                  <a:pt x="124178" y="90588"/>
                </a:lnTo>
                <a:lnTo>
                  <a:pt x="129539" y="65404"/>
                </a:lnTo>
                <a:lnTo>
                  <a:pt x="129394" y="64643"/>
                </a:lnTo>
                <a:close/>
              </a:path>
              <a:path w="129539" h="1160145">
                <a:moveTo>
                  <a:pt x="65405" y="0"/>
                </a:moveTo>
                <a:lnTo>
                  <a:pt x="40183" y="4824"/>
                </a:lnTo>
                <a:lnTo>
                  <a:pt x="19462" y="18494"/>
                </a:lnTo>
                <a:lnTo>
                  <a:pt x="5361" y="38951"/>
                </a:lnTo>
                <a:lnTo>
                  <a:pt x="0" y="64135"/>
                </a:lnTo>
                <a:lnTo>
                  <a:pt x="4824" y="89356"/>
                </a:lnTo>
                <a:lnTo>
                  <a:pt x="18494" y="110077"/>
                </a:lnTo>
                <a:lnTo>
                  <a:pt x="38951" y="124178"/>
                </a:lnTo>
                <a:lnTo>
                  <a:pt x="51181" y="126782"/>
                </a:lnTo>
                <a:lnTo>
                  <a:pt x="51815" y="64643"/>
                </a:lnTo>
                <a:lnTo>
                  <a:pt x="129394" y="64643"/>
                </a:lnTo>
                <a:lnTo>
                  <a:pt x="124715" y="40183"/>
                </a:lnTo>
                <a:lnTo>
                  <a:pt x="111045" y="19462"/>
                </a:lnTo>
                <a:lnTo>
                  <a:pt x="90588" y="5361"/>
                </a:lnTo>
                <a:lnTo>
                  <a:pt x="65405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9" name="object 10"/>
          <p:cNvSpPr/>
          <p:nvPr/>
        </p:nvSpPr>
        <p:spPr>
          <a:xfrm>
            <a:off x="4735067" y="1554480"/>
            <a:ext cx="129539" cy="1167130"/>
          </a:xfrm>
          <a:custGeom>
            <a:avLst/>
            <a:gdLst/>
            <a:ahLst/>
            <a:cxnLst/>
            <a:rect l="l" t="t" r="r" b="b"/>
            <a:pathLst>
              <a:path w="129539" h="1167130">
                <a:moveTo>
                  <a:pt x="78318" y="126799"/>
                </a:moveTo>
                <a:lnTo>
                  <a:pt x="65405" y="129540"/>
                </a:lnTo>
                <a:lnTo>
                  <a:pt x="52434" y="129540"/>
                </a:lnTo>
                <a:lnTo>
                  <a:pt x="62357" y="1166749"/>
                </a:lnTo>
                <a:lnTo>
                  <a:pt x="88265" y="1166495"/>
                </a:lnTo>
                <a:lnTo>
                  <a:pt x="78344" y="129540"/>
                </a:lnTo>
                <a:lnTo>
                  <a:pt x="65405" y="129540"/>
                </a:lnTo>
                <a:lnTo>
                  <a:pt x="52410" y="127050"/>
                </a:lnTo>
                <a:lnTo>
                  <a:pt x="78321" y="127050"/>
                </a:lnTo>
                <a:lnTo>
                  <a:pt x="78318" y="126799"/>
                </a:lnTo>
                <a:close/>
              </a:path>
              <a:path w="129539" h="1167130">
                <a:moveTo>
                  <a:pt x="77724" y="64643"/>
                </a:moveTo>
                <a:lnTo>
                  <a:pt x="51816" y="64897"/>
                </a:lnTo>
                <a:lnTo>
                  <a:pt x="52410" y="127050"/>
                </a:lnTo>
                <a:lnTo>
                  <a:pt x="65405" y="129540"/>
                </a:lnTo>
                <a:lnTo>
                  <a:pt x="78318" y="126799"/>
                </a:lnTo>
                <a:lnTo>
                  <a:pt x="77724" y="64643"/>
                </a:lnTo>
                <a:close/>
              </a:path>
              <a:path w="129539" h="1167130">
                <a:moveTo>
                  <a:pt x="64135" y="0"/>
                </a:moveTo>
                <a:lnTo>
                  <a:pt x="38951" y="5343"/>
                </a:lnTo>
                <a:lnTo>
                  <a:pt x="18494" y="19415"/>
                </a:lnTo>
                <a:lnTo>
                  <a:pt x="4824" y="40130"/>
                </a:lnTo>
                <a:lnTo>
                  <a:pt x="0" y="65405"/>
                </a:lnTo>
                <a:lnTo>
                  <a:pt x="5343" y="90535"/>
                </a:lnTo>
                <a:lnTo>
                  <a:pt x="19415" y="110998"/>
                </a:lnTo>
                <a:lnTo>
                  <a:pt x="40130" y="124698"/>
                </a:lnTo>
                <a:lnTo>
                  <a:pt x="52410" y="127050"/>
                </a:lnTo>
                <a:lnTo>
                  <a:pt x="51816" y="64897"/>
                </a:lnTo>
                <a:lnTo>
                  <a:pt x="129443" y="64643"/>
                </a:lnTo>
                <a:lnTo>
                  <a:pt x="129540" y="64135"/>
                </a:lnTo>
                <a:lnTo>
                  <a:pt x="124196" y="38951"/>
                </a:lnTo>
                <a:lnTo>
                  <a:pt x="110124" y="18494"/>
                </a:lnTo>
                <a:lnTo>
                  <a:pt x="89409" y="4824"/>
                </a:lnTo>
                <a:lnTo>
                  <a:pt x="64135" y="0"/>
                </a:lnTo>
                <a:close/>
              </a:path>
              <a:path w="129539" h="1167130">
                <a:moveTo>
                  <a:pt x="129443" y="64643"/>
                </a:moveTo>
                <a:lnTo>
                  <a:pt x="77724" y="64643"/>
                </a:lnTo>
                <a:lnTo>
                  <a:pt x="78318" y="126799"/>
                </a:lnTo>
                <a:lnTo>
                  <a:pt x="90588" y="124196"/>
                </a:lnTo>
                <a:lnTo>
                  <a:pt x="111045" y="110124"/>
                </a:lnTo>
                <a:lnTo>
                  <a:pt x="124715" y="89409"/>
                </a:lnTo>
                <a:lnTo>
                  <a:pt x="129443" y="6464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0" name="object 11"/>
          <p:cNvSpPr/>
          <p:nvPr/>
        </p:nvSpPr>
        <p:spPr>
          <a:xfrm>
            <a:off x="7565135" y="1583436"/>
            <a:ext cx="129539" cy="1137285"/>
          </a:xfrm>
          <a:custGeom>
            <a:avLst/>
            <a:gdLst/>
            <a:ahLst/>
            <a:cxnLst/>
            <a:rect l="l" t="t" r="r" b="b"/>
            <a:pathLst>
              <a:path w="129540" h="1137285">
                <a:moveTo>
                  <a:pt x="51816" y="126929"/>
                </a:moveTo>
                <a:lnTo>
                  <a:pt x="51816" y="1136903"/>
                </a:lnTo>
                <a:lnTo>
                  <a:pt x="77724" y="1136903"/>
                </a:lnTo>
                <a:lnTo>
                  <a:pt x="77724" y="129539"/>
                </a:lnTo>
                <a:lnTo>
                  <a:pt x="64770" y="129539"/>
                </a:lnTo>
                <a:lnTo>
                  <a:pt x="51816" y="126929"/>
                </a:lnTo>
                <a:close/>
              </a:path>
              <a:path w="129540" h="1137285">
                <a:moveTo>
                  <a:pt x="77724" y="64769"/>
                </a:moveTo>
                <a:lnTo>
                  <a:pt x="51816" y="64769"/>
                </a:lnTo>
                <a:lnTo>
                  <a:pt x="51816" y="126929"/>
                </a:lnTo>
                <a:lnTo>
                  <a:pt x="64770" y="129539"/>
                </a:lnTo>
                <a:lnTo>
                  <a:pt x="77723" y="126929"/>
                </a:lnTo>
                <a:lnTo>
                  <a:pt x="77724" y="64769"/>
                </a:lnTo>
                <a:close/>
              </a:path>
              <a:path w="129540" h="1137285">
                <a:moveTo>
                  <a:pt x="77724" y="126929"/>
                </a:moveTo>
                <a:lnTo>
                  <a:pt x="64770" y="129539"/>
                </a:lnTo>
                <a:lnTo>
                  <a:pt x="77724" y="129539"/>
                </a:lnTo>
                <a:lnTo>
                  <a:pt x="77724" y="126929"/>
                </a:lnTo>
                <a:close/>
              </a:path>
              <a:path w="129540" h="1137285">
                <a:moveTo>
                  <a:pt x="64770" y="0"/>
                </a:moveTo>
                <a:lnTo>
                  <a:pt x="39540" y="5083"/>
                </a:lnTo>
                <a:lnTo>
                  <a:pt x="18954" y="18954"/>
                </a:lnTo>
                <a:lnTo>
                  <a:pt x="5083" y="39540"/>
                </a:lnTo>
                <a:lnTo>
                  <a:pt x="0" y="64769"/>
                </a:lnTo>
                <a:lnTo>
                  <a:pt x="5083" y="89999"/>
                </a:lnTo>
                <a:lnTo>
                  <a:pt x="18954" y="110585"/>
                </a:lnTo>
                <a:lnTo>
                  <a:pt x="39540" y="124456"/>
                </a:lnTo>
                <a:lnTo>
                  <a:pt x="51816" y="126929"/>
                </a:lnTo>
                <a:lnTo>
                  <a:pt x="51816" y="64769"/>
                </a:lnTo>
                <a:lnTo>
                  <a:pt x="129540" y="64769"/>
                </a:lnTo>
                <a:lnTo>
                  <a:pt x="124456" y="39540"/>
                </a:lnTo>
                <a:lnTo>
                  <a:pt x="110585" y="18954"/>
                </a:lnTo>
                <a:lnTo>
                  <a:pt x="89999" y="5083"/>
                </a:lnTo>
                <a:lnTo>
                  <a:pt x="64770" y="0"/>
                </a:lnTo>
                <a:close/>
              </a:path>
              <a:path w="129540" h="1137285">
                <a:moveTo>
                  <a:pt x="129540" y="64769"/>
                </a:moveTo>
                <a:lnTo>
                  <a:pt x="77724" y="64769"/>
                </a:lnTo>
                <a:lnTo>
                  <a:pt x="77724" y="126929"/>
                </a:lnTo>
                <a:lnTo>
                  <a:pt x="89999" y="124456"/>
                </a:lnTo>
                <a:lnTo>
                  <a:pt x="110585" y="110585"/>
                </a:lnTo>
                <a:lnTo>
                  <a:pt x="124456" y="89999"/>
                </a:lnTo>
                <a:lnTo>
                  <a:pt x="129540" y="6476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1" name="object 12"/>
          <p:cNvSpPr/>
          <p:nvPr/>
        </p:nvSpPr>
        <p:spPr>
          <a:xfrm>
            <a:off x="3336035" y="2984754"/>
            <a:ext cx="129539" cy="1414780"/>
          </a:xfrm>
          <a:custGeom>
            <a:avLst/>
            <a:gdLst/>
            <a:ahLst/>
            <a:cxnLst/>
            <a:rect l="l" t="t" r="r" b="b"/>
            <a:pathLst>
              <a:path w="129539" h="1414779">
                <a:moveTo>
                  <a:pt x="51815" y="1287841"/>
                </a:moveTo>
                <a:lnTo>
                  <a:pt x="39540" y="1290318"/>
                </a:lnTo>
                <a:lnTo>
                  <a:pt x="18954" y="1304201"/>
                </a:lnTo>
                <a:lnTo>
                  <a:pt x="5083" y="1324789"/>
                </a:lnTo>
                <a:lnTo>
                  <a:pt x="0" y="1349997"/>
                </a:lnTo>
                <a:lnTo>
                  <a:pt x="5083" y="1375210"/>
                </a:lnTo>
                <a:lnTo>
                  <a:pt x="18954" y="1395798"/>
                </a:lnTo>
                <a:lnTo>
                  <a:pt x="39540" y="1409677"/>
                </a:lnTo>
                <a:lnTo>
                  <a:pt x="64769" y="1414767"/>
                </a:lnTo>
                <a:lnTo>
                  <a:pt x="89999" y="1409677"/>
                </a:lnTo>
                <a:lnTo>
                  <a:pt x="110585" y="1395798"/>
                </a:lnTo>
                <a:lnTo>
                  <a:pt x="124456" y="1375210"/>
                </a:lnTo>
                <a:lnTo>
                  <a:pt x="129539" y="1349997"/>
                </a:lnTo>
                <a:lnTo>
                  <a:pt x="51815" y="1349997"/>
                </a:lnTo>
                <a:lnTo>
                  <a:pt x="51815" y="1287841"/>
                </a:lnTo>
                <a:close/>
              </a:path>
              <a:path w="129539" h="1414779">
                <a:moveTo>
                  <a:pt x="64769" y="1285227"/>
                </a:moveTo>
                <a:lnTo>
                  <a:pt x="51815" y="1287841"/>
                </a:lnTo>
                <a:lnTo>
                  <a:pt x="51815" y="1349997"/>
                </a:lnTo>
                <a:lnTo>
                  <a:pt x="77724" y="1349997"/>
                </a:lnTo>
                <a:lnTo>
                  <a:pt x="77724" y="1287841"/>
                </a:lnTo>
                <a:lnTo>
                  <a:pt x="64769" y="1285227"/>
                </a:lnTo>
                <a:close/>
              </a:path>
              <a:path w="129539" h="1414779">
                <a:moveTo>
                  <a:pt x="77724" y="1287841"/>
                </a:moveTo>
                <a:lnTo>
                  <a:pt x="77724" y="1349997"/>
                </a:lnTo>
                <a:lnTo>
                  <a:pt x="129539" y="1349997"/>
                </a:lnTo>
                <a:lnTo>
                  <a:pt x="124456" y="1324789"/>
                </a:lnTo>
                <a:lnTo>
                  <a:pt x="110585" y="1304201"/>
                </a:lnTo>
                <a:lnTo>
                  <a:pt x="89999" y="1290318"/>
                </a:lnTo>
                <a:lnTo>
                  <a:pt x="77724" y="1287841"/>
                </a:lnTo>
                <a:close/>
              </a:path>
              <a:path w="129539" h="1414779">
                <a:moveTo>
                  <a:pt x="77724" y="0"/>
                </a:moveTo>
                <a:lnTo>
                  <a:pt x="51815" y="0"/>
                </a:lnTo>
                <a:lnTo>
                  <a:pt x="51815" y="1287841"/>
                </a:lnTo>
                <a:lnTo>
                  <a:pt x="64769" y="1285227"/>
                </a:lnTo>
                <a:lnTo>
                  <a:pt x="77724" y="1285227"/>
                </a:lnTo>
                <a:lnTo>
                  <a:pt x="77724" y="0"/>
                </a:lnTo>
                <a:close/>
              </a:path>
              <a:path w="129539" h="1414779">
                <a:moveTo>
                  <a:pt x="77724" y="1285227"/>
                </a:moveTo>
                <a:lnTo>
                  <a:pt x="64769" y="1285227"/>
                </a:lnTo>
                <a:lnTo>
                  <a:pt x="77724" y="1287841"/>
                </a:lnTo>
                <a:lnTo>
                  <a:pt x="77724" y="128522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2" name="object 13"/>
          <p:cNvSpPr/>
          <p:nvPr/>
        </p:nvSpPr>
        <p:spPr>
          <a:xfrm>
            <a:off x="6083808" y="2708147"/>
            <a:ext cx="276225" cy="1691639"/>
          </a:xfrm>
          <a:custGeom>
            <a:avLst/>
            <a:gdLst/>
            <a:ahLst/>
            <a:cxnLst/>
            <a:rect l="l" t="t" r="r" b="b"/>
            <a:pathLst>
              <a:path w="276225" h="1691639">
                <a:moveTo>
                  <a:pt x="201168" y="1626603"/>
                </a:moveTo>
                <a:lnTo>
                  <a:pt x="196075" y="1601406"/>
                </a:lnTo>
                <a:lnTo>
                  <a:pt x="182206" y="1580807"/>
                </a:lnTo>
                <a:lnTo>
                  <a:pt x="161620" y="1566926"/>
                </a:lnTo>
                <a:lnTo>
                  <a:pt x="149352" y="1564449"/>
                </a:lnTo>
                <a:lnTo>
                  <a:pt x="149352" y="1561833"/>
                </a:lnTo>
                <a:lnTo>
                  <a:pt x="149352" y="276606"/>
                </a:lnTo>
                <a:lnTo>
                  <a:pt x="123444" y="276606"/>
                </a:lnTo>
                <a:lnTo>
                  <a:pt x="123444" y="1564449"/>
                </a:lnTo>
                <a:lnTo>
                  <a:pt x="111163" y="1566926"/>
                </a:lnTo>
                <a:lnTo>
                  <a:pt x="90576" y="1580807"/>
                </a:lnTo>
                <a:lnTo>
                  <a:pt x="76708" y="1601406"/>
                </a:lnTo>
                <a:lnTo>
                  <a:pt x="71628" y="1626603"/>
                </a:lnTo>
                <a:lnTo>
                  <a:pt x="76708" y="1651825"/>
                </a:lnTo>
                <a:lnTo>
                  <a:pt x="90576" y="1672412"/>
                </a:lnTo>
                <a:lnTo>
                  <a:pt x="111163" y="1686293"/>
                </a:lnTo>
                <a:lnTo>
                  <a:pt x="136398" y="1691373"/>
                </a:lnTo>
                <a:lnTo>
                  <a:pt x="161620" y="1686293"/>
                </a:lnTo>
                <a:lnTo>
                  <a:pt x="182206" y="1672412"/>
                </a:lnTo>
                <a:lnTo>
                  <a:pt x="196075" y="1651825"/>
                </a:lnTo>
                <a:lnTo>
                  <a:pt x="201168" y="1626603"/>
                </a:lnTo>
                <a:close/>
              </a:path>
              <a:path w="276225" h="1691639">
                <a:moveTo>
                  <a:pt x="275844" y="137922"/>
                </a:moveTo>
                <a:lnTo>
                  <a:pt x="268808" y="94322"/>
                </a:lnTo>
                <a:lnTo>
                  <a:pt x="249237" y="56464"/>
                </a:lnTo>
                <a:lnTo>
                  <a:pt x="219379" y="26606"/>
                </a:lnTo>
                <a:lnTo>
                  <a:pt x="181521" y="7035"/>
                </a:lnTo>
                <a:lnTo>
                  <a:pt x="137922" y="0"/>
                </a:lnTo>
                <a:lnTo>
                  <a:pt x="94310" y="7035"/>
                </a:lnTo>
                <a:lnTo>
                  <a:pt x="56451" y="26606"/>
                </a:lnTo>
                <a:lnTo>
                  <a:pt x="26593" y="56464"/>
                </a:lnTo>
                <a:lnTo>
                  <a:pt x="7023" y="94322"/>
                </a:lnTo>
                <a:lnTo>
                  <a:pt x="0" y="137922"/>
                </a:lnTo>
                <a:lnTo>
                  <a:pt x="7023" y="181533"/>
                </a:lnTo>
                <a:lnTo>
                  <a:pt x="26593" y="219392"/>
                </a:lnTo>
                <a:lnTo>
                  <a:pt x="56451" y="249250"/>
                </a:lnTo>
                <a:lnTo>
                  <a:pt x="94310" y="268820"/>
                </a:lnTo>
                <a:lnTo>
                  <a:pt x="137922" y="275844"/>
                </a:lnTo>
                <a:lnTo>
                  <a:pt x="181521" y="268820"/>
                </a:lnTo>
                <a:lnTo>
                  <a:pt x="219379" y="249250"/>
                </a:lnTo>
                <a:lnTo>
                  <a:pt x="249237" y="219392"/>
                </a:lnTo>
                <a:lnTo>
                  <a:pt x="268808" y="181533"/>
                </a:lnTo>
                <a:lnTo>
                  <a:pt x="275844" y="137922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3" name="object 14"/>
          <p:cNvSpPr txBox="1"/>
          <p:nvPr/>
        </p:nvSpPr>
        <p:spPr>
          <a:xfrm>
            <a:off x="1677416" y="3025267"/>
            <a:ext cx="625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6FAC46"/>
                </a:solidFill>
                <a:latin typeface="Trebuchet MS"/>
                <a:cs typeface="Trebuchet MS"/>
              </a:rPr>
              <a:t>2</a:t>
            </a:r>
            <a:r>
              <a:rPr sz="2000" b="1" spc="10" dirty="0">
                <a:solidFill>
                  <a:srgbClr val="6FAC46"/>
                </a:solidFill>
                <a:latin typeface="Trebuchet MS"/>
                <a:cs typeface="Trebuchet MS"/>
              </a:rPr>
              <a:t>0</a:t>
            </a:r>
            <a:r>
              <a:rPr lang="en-US" sz="2000" b="1" spc="10" dirty="0">
                <a:solidFill>
                  <a:srgbClr val="6FAC46"/>
                </a:solidFill>
                <a:latin typeface="Trebuchet MS"/>
                <a:cs typeface="Trebuchet MS"/>
              </a:rPr>
              <a:t>19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48664" name="object 15"/>
          <p:cNvSpPr txBox="1"/>
          <p:nvPr/>
        </p:nvSpPr>
        <p:spPr>
          <a:xfrm>
            <a:off x="4506848" y="3031363"/>
            <a:ext cx="6121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C7C30"/>
                </a:solidFill>
                <a:latin typeface="Trebuchet MS"/>
                <a:cs typeface="Trebuchet MS"/>
              </a:rPr>
              <a:t>2</a:t>
            </a:r>
            <a:r>
              <a:rPr sz="2000" b="1" spc="10" dirty="0">
                <a:solidFill>
                  <a:srgbClr val="EC7C30"/>
                </a:solidFill>
                <a:latin typeface="Trebuchet MS"/>
                <a:cs typeface="Trebuchet MS"/>
              </a:rPr>
              <a:t>0</a:t>
            </a:r>
            <a:r>
              <a:rPr sz="2000" b="1" spc="-50" dirty="0">
                <a:solidFill>
                  <a:srgbClr val="EC7C30"/>
                </a:solidFill>
                <a:latin typeface="Trebuchet MS"/>
                <a:cs typeface="Trebuchet MS"/>
              </a:rPr>
              <a:t>2</a:t>
            </a:r>
            <a:r>
              <a:rPr lang="en-US" sz="2000" b="1" spc="-50" dirty="0">
                <a:solidFill>
                  <a:srgbClr val="EC7C30"/>
                </a:solidFill>
                <a:latin typeface="Trebuchet MS"/>
                <a:cs typeface="Trebuchet MS"/>
              </a:rPr>
              <a:t>1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48665" name="object 16"/>
          <p:cNvSpPr txBox="1"/>
          <p:nvPr/>
        </p:nvSpPr>
        <p:spPr>
          <a:xfrm>
            <a:off x="7327138" y="3037154"/>
            <a:ext cx="6146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C000"/>
                </a:solidFill>
                <a:latin typeface="Trebuchet MS"/>
                <a:cs typeface="Trebuchet MS"/>
              </a:rPr>
              <a:t>20</a:t>
            </a:r>
            <a:r>
              <a:rPr sz="2000" b="1" spc="-15" dirty="0">
                <a:solidFill>
                  <a:srgbClr val="FFC000"/>
                </a:solidFill>
                <a:latin typeface="Trebuchet MS"/>
                <a:cs typeface="Trebuchet MS"/>
              </a:rPr>
              <a:t>2</a:t>
            </a:r>
            <a:r>
              <a:rPr lang="en-US" sz="2000" b="1" spc="-15" dirty="0">
                <a:solidFill>
                  <a:srgbClr val="FFC000"/>
                </a:solidFill>
                <a:latin typeface="Trebuchet MS"/>
                <a:cs typeface="Trebuchet MS"/>
              </a:rPr>
              <a:t>3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48666" name="object 17"/>
          <p:cNvSpPr txBox="1"/>
          <p:nvPr/>
        </p:nvSpPr>
        <p:spPr>
          <a:xfrm>
            <a:off x="3103626" y="2334895"/>
            <a:ext cx="594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5B9BD4"/>
                </a:solidFill>
                <a:latin typeface="Trebuchet MS"/>
                <a:cs typeface="Trebuchet MS"/>
              </a:rPr>
              <a:t>2</a:t>
            </a:r>
            <a:r>
              <a:rPr sz="2000" b="1" spc="-55" dirty="0">
                <a:solidFill>
                  <a:srgbClr val="5B9BD4"/>
                </a:solidFill>
                <a:latin typeface="Trebuchet MS"/>
                <a:cs typeface="Trebuchet MS"/>
              </a:rPr>
              <a:t>02</a:t>
            </a:r>
            <a:r>
              <a:rPr lang="en-US" sz="2000" b="1" spc="-55" dirty="0">
                <a:solidFill>
                  <a:srgbClr val="5B9BD4"/>
                </a:solidFill>
                <a:latin typeface="Trebuchet MS"/>
                <a:cs typeface="Trebuchet MS"/>
              </a:rPr>
              <a:t>0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48667" name="object 18"/>
          <p:cNvSpPr txBox="1"/>
          <p:nvPr/>
        </p:nvSpPr>
        <p:spPr>
          <a:xfrm>
            <a:off x="5917819" y="2340686"/>
            <a:ext cx="6115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A4A4A4"/>
                </a:solidFill>
                <a:latin typeface="Trebuchet MS"/>
                <a:cs typeface="Trebuchet MS"/>
              </a:rPr>
              <a:t>202</a:t>
            </a:r>
            <a:r>
              <a:rPr lang="en-US" sz="2000" b="1" spc="-20" dirty="0">
                <a:solidFill>
                  <a:srgbClr val="A4A4A4"/>
                </a:solidFill>
                <a:latin typeface="Trebuchet MS"/>
                <a:cs typeface="Trebuchet MS"/>
              </a:rPr>
              <a:t>2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2097182" name="object 19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0367" y="2764535"/>
            <a:ext cx="163068" cy="163068"/>
          </a:xfrm>
          <a:prstGeom prst="rect">
            <a:avLst/>
          </a:prstGeom>
        </p:spPr>
      </p:pic>
      <p:pic>
        <p:nvPicPr>
          <p:cNvPr id="2097183" name="object 2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6776" y="2764535"/>
            <a:ext cx="161544" cy="163068"/>
          </a:xfrm>
          <a:prstGeom prst="rect">
            <a:avLst/>
          </a:prstGeom>
        </p:spPr>
      </p:pic>
      <p:pic>
        <p:nvPicPr>
          <p:cNvPr id="2097184" name="object 21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82367" y="2764535"/>
            <a:ext cx="163068" cy="163068"/>
          </a:xfrm>
          <a:prstGeom prst="rect">
            <a:avLst/>
          </a:prstGeom>
        </p:spPr>
      </p:pic>
      <p:pic>
        <p:nvPicPr>
          <p:cNvPr id="2097185" name="object 22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15183" y="2764535"/>
            <a:ext cx="161544" cy="163068"/>
          </a:xfrm>
          <a:prstGeom prst="rect">
            <a:avLst/>
          </a:prstGeom>
        </p:spPr>
      </p:pic>
      <p:pic>
        <p:nvPicPr>
          <p:cNvPr id="2097186" name="object 23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31592" y="2764535"/>
            <a:ext cx="161544" cy="163068"/>
          </a:xfrm>
          <a:prstGeom prst="rect">
            <a:avLst/>
          </a:prstGeom>
        </p:spPr>
      </p:pic>
      <p:pic>
        <p:nvPicPr>
          <p:cNvPr id="2097187" name="object 24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6476" y="2764535"/>
            <a:ext cx="163068" cy="163068"/>
          </a:xfrm>
          <a:prstGeom prst="rect">
            <a:avLst/>
          </a:prstGeom>
        </p:spPr>
      </p:pic>
      <p:pic>
        <p:nvPicPr>
          <p:cNvPr id="2097188" name="object 25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3591" y="2764535"/>
            <a:ext cx="161544" cy="163068"/>
          </a:xfrm>
          <a:prstGeom prst="rect">
            <a:avLst/>
          </a:prstGeom>
        </p:spPr>
      </p:pic>
      <p:pic>
        <p:nvPicPr>
          <p:cNvPr id="2097189" name="object 26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4884" y="2764535"/>
            <a:ext cx="163067" cy="163068"/>
          </a:xfrm>
          <a:prstGeom prst="rect">
            <a:avLst/>
          </a:prstGeom>
        </p:spPr>
      </p:pic>
      <p:pic>
        <p:nvPicPr>
          <p:cNvPr id="2097190" name="object 27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41291" y="2764535"/>
            <a:ext cx="161544" cy="163068"/>
          </a:xfrm>
          <a:prstGeom prst="rect">
            <a:avLst/>
          </a:prstGeom>
        </p:spPr>
      </p:pic>
      <p:pic>
        <p:nvPicPr>
          <p:cNvPr id="2097191" name="object 28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57700" y="2764535"/>
            <a:ext cx="161544" cy="163068"/>
          </a:xfrm>
          <a:prstGeom prst="rect">
            <a:avLst/>
          </a:prstGeom>
        </p:spPr>
      </p:pic>
      <p:pic>
        <p:nvPicPr>
          <p:cNvPr id="2097192" name="object 29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3291" y="2764535"/>
            <a:ext cx="161544" cy="163068"/>
          </a:xfrm>
          <a:prstGeom prst="rect">
            <a:avLst/>
          </a:prstGeom>
        </p:spPr>
      </p:pic>
      <p:pic>
        <p:nvPicPr>
          <p:cNvPr id="2097193" name="object 3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108" y="2764535"/>
            <a:ext cx="161543" cy="163068"/>
          </a:xfrm>
          <a:prstGeom prst="rect">
            <a:avLst/>
          </a:prstGeom>
        </p:spPr>
      </p:pic>
      <p:pic>
        <p:nvPicPr>
          <p:cNvPr id="2097194" name="object 31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0991" y="2764535"/>
            <a:ext cx="163068" cy="163068"/>
          </a:xfrm>
          <a:prstGeom prst="rect">
            <a:avLst/>
          </a:prstGeom>
        </p:spPr>
      </p:pic>
      <p:pic>
        <p:nvPicPr>
          <p:cNvPr id="2097195" name="object 32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2764535"/>
            <a:ext cx="161544" cy="163068"/>
          </a:xfrm>
          <a:prstGeom prst="rect">
            <a:avLst/>
          </a:prstGeom>
        </p:spPr>
      </p:pic>
      <p:pic>
        <p:nvPicPr>
          <p:cNvPr id="2097196" name="object 33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2991" y="2764535"/>
            <a:ext cx="163067" cy="163068"/>
          </a:xfrm>
          <a:prstGeom prst="rect">
            <a:avLst/>
          </a:prstGeom>
        </p:spPr>
      </p:pic>
      <p:pic>
        <p:nvPicPr>
          <p:cNvPr id="2097197" name="object 34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5807" y="2764535"/>
            <a:ext cx="161544" cy="163068"/>
          </a:xfrm>
          <a:prstGeom prst="rect">
            <a:avLst/>
          </a:prstGeom>
        </p:spPr>
      </p:pic>
      <p:pic>
        <p:nvPicPr>
          <p:cNvPr id="2097198" name="object 35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2216" y="2764535"/>
            <a:ext cx="161543" cy="163068"/>
          </a:xfrm>
          <a:prstGeom prst="rect">
            <a:avLst/>
          </a:prstGeom>
        </p:spPr>
      </p:pic>
      <p:pic>
        <p:nvPicPr>
          <p:cNvPr id="2097199" name="object 36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7100" y="2764535"/>
            <a:ext cx="163068" cy="163068"/>
          </a:xfrm>
          <a:prstGeom prst="rect">
            <a:avLst/>
          </a:prstGeom>
        </p:spPr>
      </p:pic>
      <p:pic>
        <p:nvPicPr>
          <p:cNvPr id="2097200" name="object 37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4216" y="2764535"/>
            <a:ext cx="161543" cy="163068"/>
          </a:xfrm>
          <a:prstGeom prst="rect">
            <a:avLst/>
          </a:prstGeom>
        </p:spPr>
      </p:pic>
      <p:grpSp>
        <p:nvGrpSpPr>
          <p:cNvPr id="59" name="object 38"/>
          <p:cNvGrpSpPr/>
          <p:nvPr/>
        </p:nvGrpSpPr>
        <p:grpSpPr>
          <a:xfrm>
            <a:off x="8688323" y="2511282"/>
            <a:ext cx="455930" cy="676910"/>
            <a:chOff x="8688323" y="2511282"/>
            <a:chExt cx="455930" cy="676910"/>
          </a:xfrm>
        </p:grpSpPr>
        <p:sp>
          <p:nvSpPr>
            <p:cNvPr id="1048668" name="object 39"/>
            <p:cNvSpPr/>
            <p:nvPr/>
          </p:nvSpPr>
          <p:spPr>
            <a:xfrm>
              <a:off x="8748420" y="2511285"/>
              <a:ext cx="395605" cy="676910"/>
            </a:xfrm>
            <a:custGeom>
              <a:avLst/>
              <a:gdLst/>
              <a:ahLst/>
              <a:cxnLst/>
              <a:rect l="l" t="t" r="r" b="b"/>
              <a:pathLst>
                <a:path w="395604" h="676910">
                  <a:moveTo>
                    <a:pt x="395579" y="292506"/>
                  </a:moveTo>
                  <a:lnTo>
                    <a:pt x="386562" y="279539"/>
                  </a:lnTo>
                  <a:lnTo>
                    <a:pt x="114147" y="18681"/>
                  </a:lnTo>
                  <a:lnTo>
                    <a:pt x="91490" y="4368"/>
                  </a:lnTo>
                  <a:lnTo>
                    <a:pt x="65963" y="0"/>
                  </a:lnTo>
                  <a:lnTo>
                    <a:pt x="40652" y="5524"/>
                  </a:lnTo>
                  <a:lnTo>
                    <a:pt x="18643" y="20840"/>
                  </a:lnTo>
                  <a:lnTo>
                    <a:pt x="4368" y="43484"/>
                  </a:lnTo>
                  <a:lnTo>
                    <a:pt x="0" y="68961"/>
                  </a:lnTo>
                  <a:lnTo>
                    <a:pt x="5499" y="94234"/>
                  </a:lnTo>
                  <a:lnTo>
                    <a:pt x="20802" y="116217"/>
                  </a:lnTo>
                  <a:lnTo>
                    <a:pt x="252399" y="337997"/>
                  </a:lnTo>
                  <a:lnTo>
                    <a:pt x="29057" y="561225"/>
                  </a:lnTo>
                  <a:lnTo>
                    <a:pt x="14262" y="583603"/>
                  </a:lnTo>
                  <a:lnTo>
                    <a:pt x="9334" y="609028"/>
                  </a:lnTo>
                  <a:lnTo>
                    <a:pt x="14262" y="634441"/>
                  </a:lnTo>
                  <a:lnTo>
                    <a:pt x="29057" y="656729"/>
                  </a:lnTo>
                  <a:lnTo>
                    <a:pt x="51409" y="671588"/>
                  </a:lnTo>
                  <a:lnTo>
                    <a:pt x="76809" y="676554"/>
                  </a:lnTo>
                  <a:lnTo>
                    <a:pt x="102209" y="671588"/>
                  </a:lnTo>
                  <a:lnTo>
                    <a:pt x="124561" y="656729"/>
                  </a:lnTo>
                  <a:lnTo>
                    <a:pt x="391261" y="390029"/>
                  </a:lnTo>
                  <a:lnTo>
                    <a:pt x="395579" y="383527"/>
                  </a:lnTo>
                  <a:lnTo>
                    <a:pt x="395579" y="363905"/>
                  </a:lnTo>
                  <a:lnTo>
                    <a:pt x="395579" y="301167"/>
                  </a:lnTo>
                  <a:lnTo>
                    <a:pt x="395579" y="292506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201" name="object 40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88323" y="2764536"/>
              <a:ext cx="161544" cy="163068"/>
            </a:xfrm>
            <a:prstGeom prst="rect">
              <a:avLst/>
            </a:prstGeom>
          </p:spPr>
        </p:pic>
      </p:grpSp>
      <p:sp>
        <p:nvSpPr>
          <p:cNvPr id="1048669" name="object 41"/>
          <p:cNvSpPr/>
          <p:nvPr/>
        </p:nvSpPr>
        <p:spPr>
          <a:xfrm>
            <a:off x="1853183" y="2708148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7922" y="0"/>
                </a:move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1"/>
                </a:lnTo>
                <a:lnTo>
                  <a:pt x="7028" y="181526"/>
                </a:lnTo>
                <a:lnTo>
                  <a:pt x="26602" y="219388"/>
                </a:lnTo>
                <a:lnTo>
                  <a:pt x="56455" y="249241"/>
                </a:lnTo>
                <a:lnTo>
                  <a:pt x="94317" y="268815"/>
                </a:lnTo>
                <a:lnTo>
                  <a:pt x="137922" y="275844"/>
                </a:lnTo>
                <a:lnTo>
                  <a:pt x="181526" y="268815"/>
                </a:lnTo>
                <a:lnTo>
                  <a:pt x="219388" y="249241"/>
                </a:lnTo>
                <a:lnTo>
                  <a:pt x="249241" y="219388"/>
                </a:lnTo>
                <a:lnTo>
                  <a:pt x="268815" y="181526"/>
                </a:lnTo>
                <a:lnTo>
                  <a:pt x="275844" y="137921"/>
                </a:lnTo>
                <a:lnTo>
                  <a:pt x="268815" y="94317"/>
                </a:lnTo>
                <a:lnTo>
                  <a:pt x="249241" y="56455"/>
                </a:lnTo>
                <a:lnTo>
                  <a:pt x="219388" y="26602"/>
                </a:lnTo>
                <a:lnTo>
                  <a:pt x="181526" y="7028"/>
                </a:lnTo>
                <a:lnTo>
                  <a:pt x="13792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0" name="object 42"/>
          <p:cNvSpPr/>
          <p:nvPr/>
        </p:nvSpPr>
        <p:spPr>
          <a:xfrm>
            <a:off x="3262884" y="2708148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7921" y="0"/>
                </a:move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1"/>
                </a:lnTo>
                <a:lnTo>
                  <a:pt x="7028" y="181526"/>
                </a:lnTo>
                <a:lnTo>
                  <a:pt x="26602" y="219388"/>
                </a:lnTo>
                <a:lnTo>
                  <a:pt x="56455" y="249241"/>
                </a:lnTo>
                <a:lnTo>
                  <a:pt x="94317" y="268815"/>
                </a:lnTo>
                <a:lnTo>
                  <a:pt x="137921" y="275844"/>
                </a:lnTo>
                <a:lnTo>
                  <a:pt x="181526" y="268815"/>
                </a:lnTo>
                <a:lnTo>
                  <a:pt x="219388" y="249241"/>
                </a:lnTo>
                <a:lnTo>
                  <a:pt x="249241" y="219388"/>
                </a:lnTo>
                <a:lnTo>
                  <a:pt x="268815" y="181526"/>
                </a:lnTo>
                <a:lnTo>
                  <a:pt x="275843" y="137921"/>
                </a:lnTo>
                <a:lnTo>
                  <a:pt x="268815" y="94317"/>
                </a:lnTo>
                <a:lnTo>
                  <a:pt x="249241" y="56455"/>
                </a:lnTo>
                <a:lnTo>
                  <a:pt x="219388" y="26602"/>
                </a:lnTo>
                <a:lnTo>
                  <a:pt x="181526" y="7028"/>
                </a:lnTo>
                <a:lnTo>
                  <a:pt x="13792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1" name="object 43"/>
          <p:cNvSpPr/>
          <p:nvPr/>
        </p:nvSpPr>
        <p:spPr>
          <a:xfrm>
            <a:off x="4672584" y="2708148"/>
            <a:ext cx="277495" cy="276225"/>
          </a:xfrm>
          <a:custGeom>
            <a:avLst/>
            <a:gdLst/>
            <a:ahLst/>
            <a:cxnLst/>
            <a:rect l="l" t="t" r="r" b="b"/>
            <a:pathLst>
              <a:path w="277495" h="276225">
                <a:moveTo>
                  <a:pt x="138683" y="0"/>
                </a:moveTo>
                <a:lnTo>
                  <a:pt x="94853" y="7028"/>
                </a:lnTo>
                <a:lnTo>
                  <a:pt x="56784" y="26602"/>
                </a:lnTo>
                <a:lnTo>
                  <a:pt x="26761" y="56455"/>
                </a:lnTo>
                <a:lnTo>
                  <a:pt x="7071" y="94317"/>
                </a:lnTo>
                <a:lnTo>
                  <a:pt x="0" y="137921"/>
                </a:lnTo>
                <a:lnTo>
                  <a:pt x="7071" y="181526"/>
                </a:lnTo>
                <a:lnTo>
                  <a:pt x="26761" y="219388"/>
                </a:lnTo>
                <a:lnTo>
                  <a:pt x="56784" y="249241"/>
                </a:lnTo>
                <a:lnTo>
                  <a:pt x="94853" y="268815"/>
                </a:lnTo>
                <a:lnTo>
                  <a:pt x="138683" y="275844"/>
                </a:lnTo>
                <a:lnTo>
                  <a:pt x="182514" y="268815"/>
                </a:lnTo>
                <a:lnTo>
                  <a:pt x="220583" y="249241"/>
                </a:lnTo>
                <a:lnTo>
                  <a:pt x="250606" y="219388"/>
                </a:lnTo>
                <a:lnTo>
                  <a:pt x="270296" y="181526"/>
                </a:lnTo>
                <a:lnTo>
                  <a:pt x="277367" y="137921"/>
                </a:lnTo>
                <a:lnTo>
                  <a:pt x="270296" y="94317"/>
                </a:lnTo>
                <a:lnTo>
                  <a:pt x="250606" y="56455"/>
                </a:lnTo>
                <a:lnTo>
                  <a:pt x="220583" y="26602"/>
                </a:lnTo>
                <a:lnTo>
                  <a:pt x="182514" y="7028"/>
                </a:lnTo>
                <a:lnTo>
                  <a:pt x="13868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2" name="object 44"/>
          <p:cNvSpPr/>
          <p:nvPr/>
        </p:nvSpPr>
        <p:spPr>
          <a:xfrm>
            <a:off x="7493507" y="2708148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7922" y="0"/>
                </a:move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1"/>
                </a:lnTo>
                <a:lnTo>
                  <a:pt x="7028" y="181526"/>
                </a:lnTo>
                <a:lnTo>
                  <a:pt x="26602" y="219388"/>
                </a:lnTo>
                <a:lnTo>
                  <a:pt x="56455" y="249241"/>
                </a:lnTo>
                <a:lnTo>
                  <a:pt x="94317" y="268815"/>
                </a:lnTo>
                <a:lnTo>
                  <a:pt x="137922" y="275844"/>
                </a:lnTo>
                <a:lnTo>
                  <a:pt x="181526" y="268815"/>
                </a:lnTo>
                <a:lnTo>
                  <a:pt x="219388" y="249241"/>
                </a:lnTo>
                <a:lnTo>
                  <a:pt x="249241" y="219388"/>
                </a:lnTo>
                <a:lnTo>
                  <a:pt x="268815" y="181526"/>
                </a:lnTo>
                <a:lnTo>
                  <a:pt x="275844" y="137921"/>
                </a:lnTo>
                <a:lnTo>
                  <a:pt x="268815" y="94317"/>
                </a:lnTo>
                <a:lnTo>
                  <a:pt x="249241" y="56455"/>
                </a:lnTo>
                <a:lnTo>
                  <a:pt x="219388" y="26602"/>
                </a:lnTo>
                <a:lnTo>
                  <a:pt x="181526" y="7028"/>
                </a:lnTo>
                <a:lnTo>
                  <a:pt x="13792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202" name="object 45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5507" y="2764535"/>
            <a:ext cx="163068" cy="163068"/>
          </a:xfrm>
          <a:prstGeom prst="rect">
            <a:avLst/>
          </a:prstGeom>
        </p:spPr>
      </p:pic>
      <p:pic>
        <p:nvPicPr>
          <p:cNvPr id="2097203" name="object 46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71916" y="2764535"/>
            <a:ext cx="161543" cy="163068"/>
          </a:xfrm>
          <a:prstGeom prst="rect">
            <a:avLst/>
          </a:prstGeom>
        </p:spPr>
      </p:pic>
      <p:pic>
        <p:nvPicPr>
          <p:cNvPr id="2097204" name="object 47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8776" y="2764535"/>
            <a:ext cx="161544" cy="163068"/>
          </a:xfrm>
          <a:prstGeom prst="rect">
            <a:avLst/>
          </a:prstGeom>
        </p:spPr>
      </p:pic>
      <p:pic>
        <p:nvPicPr>
          <p:cNvPr id="2097205" name="object 48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8476" y="2764535"/>
            <a:ext cx="163068" cy="163068"/>
          </a:xfrm>
          <a:prstGeom prst="rect">
            <a:avLst/>
          </a:prstGeom>
        </p:spPr>
      </p:pic>
      <p:pic>
        <p:nvPicPr>
          <p:cNvPr id="2097206" name="object 49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2764535"/>
            <a:ext cx="161544" cy="163068"/>
          </a:xfrm>
          <a:prstGeom prst="rect">
            <a:avLst/>
          </a:prstGeom>
        </p:spPr>
      </p:pic>
      <p:pic>
        <p:nvPicPr>
          <p:cNvPr id="2097207" name="object 5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9700" y="2764535"/>
            <a:ext cx="161544" cy="163068"/>
          </a:xfrm>
          <a:prstGeom prst="rect">
            <a:avLst/>
          </a:prstGeom>
        </p:spPr>
      </p:pic>
      <p:pic>
        <p:nvPicPr>
          <p:cNvPr id="2097208" name="object 51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39100" y="2764535"/>
            <a:ext cx="163068" cy="163068"/>
          </a:xfrm>
          <a:prstGeom prst="rect">
            <a:avLst/>
          </a:prstGeom>
        </p:spPr>
      </p:pic>
      <p:sp>
        <p:nvSpPr>
          <p:cNvPr id="1048673" name="object 52"/>
          <p:cNvSpPr txBox="1"/>
          <p:nvPr/>
        </p:nvSpPr>
        <p:spPr>
          <a:xfrm>
            <a:off x="1796795" y="62484"/>
            <a:ext cx="7200900" cy="531556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600" b="1" u="sng" spc="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1600" b="1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</a:t>
            </a:r>
            <a:r>
              <a:rPr sz="1600" b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</a:t>
            </a:r>
            <a:r>
              <a:rPr sz="1600" b="1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1600" b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k</a:t>
            </a:r>
            <a:r>
              <a:rPr sz="1600" b="1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1600" b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1600" b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</a:t>
            </a:r>
            <a:r>
              <a:rPr sz="1600" b="1" u="sng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lang="en-US" sz="1600" b="1" u="sng" spc="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RENSTRA</a:t>
            </a:r>
            <a:r>
              <a:rPr lang="en-US" sz="1600" b="1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KAB KARANGANYAR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</a:t>
            </a:r>
            <a:r>
              <a:rPr sz="1600" b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0</a:t>
            </a:r>
            <a:r>
              <a:rPr sz="1600" b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lang="en-US" sz="1600" b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19</a:t>
            </a:r>
            <a:r>
              <a:rPr sz="1600" b="1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-</a:t>
            </a:r>
            <a:r>
              <a:rPr sz="1600" b="1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</a:t>
            </a:r>
            <a:r>
              <a:rPr sz="1600" b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0</a:t>
            </a:r>
            <a:r>
              <a:rPr sz="1600" b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</a:t>
            </a:r>
            <a:r>
              <a:rPr sz="1600" b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lang="en-US" sz="1600" b="1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</a:t>
            </a:r>
            <a:r>
              <a:rPr sz="1600" b="1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1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:</a:t>
            </a:r>
            <a:r>
              <a:rPr sz="1600" b="1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endParaRPr sz="1600" dirty="0">
              <a:latin typeface="Trebuchet MS"/>
              <a:cs typeface="Trebuchet MS"/>
            </a:endParaRPr>
          </a:p>
          <a:p>
            <a:pPr marL="91440" marR="484505">
              <a:lnSpc>
                <a:spcPct val="100000"/>
              </a:lnSpc>
              <a:spcBef>
                <a:spcPts val="5"/>
              </a:spcBef>
            </a:pPr>
            <a:r>
              <a:rPr lang="en-US" sz="1600" b="1" spc="-55" dirty="0">
                <a:latin typeface="Trebuchet MS"/>
                <a:cs typeface="Trebuchet MS"/>
              </a:rPr>
              <a:t>Nilai IKS </a:t>
            </a:r>
            <a:r>
              <a:rPr lang="en-US" sz="1600" b="1" spc="-55" dirty="0" err="1">
                <a:latin typeface="Trebuchet MS"/>
                <a:cs typeface="Trebuchet MS"/>
              </a:rPr>
              <a:t>Kabupaten</a:t>
            </a:r>
            <a:r>
              <a:rPr lang="en-US" sz="1600" b="1" spc="-55" dirty="0">
                <a:latin typeface="Trebuchet MS"/>
                <a:cs typeface="Trebuchet MS"/>
              </a:rPr>
              <a:t> </a:t>
            </a:r>
            <a:r>
              <a:rPr lang="en-US" sz="1600" b="1" spc="-55" dirty="0" err="1">
                <a:latin typeface="Trebuchet MS"/>
                <a:cs typeface="Trebuchet MS"/>
              </a:rPr>
              <a:t>memenuhi</a:t>
            </a:r>
            <a:r>
              <a:rPr lang="en-US" sz="1600" b="1" spc="-55" dirty="0">
                <a:latin typeface="Trebuchet MS"/>
                <a:cs typeface="Trebuchet MS"/>
              </a:rPr>
              <a:t> target</a:t>
            </a:r>
            <a:r>
              <a:rPr sz="1600" spc="-215" dirty="0">
                <a:latin typeface="Trebuchet MS"/>
                <a:cs typeface="Trebuchet MS"/>
              </a:rPr>
              <a:t>.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048674" name="object 53"/>
          <p:cNvSpPr txBox="1"/>
          <p:nvPr/>
        </p:nvSpPr>
        <p:spPr>
          <a:xfrm>
            <a:off x="2074798" y="957264"/>
            <a:ext cx="1509395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60" dirty="0">
                <a:solidFill>
                  <a:srgbClr val="404040"/>
                </a:solidFill>
                <a:latin typeface="Trebuchet MS"/>
                <a:cs typeface="Trebuchet MS"/>
              </a:rPr>
              <a:t>IKS </a:t>
            </a:r>
            <a:r>
              <a:rPr sz="2400" b="1" spc="135" dirty="0" err="1">
                <a:solidFill>
                  <a:srgbClr val="404040"/>
                </a:solidFill>
                <a:latin typeface="Trebuchet MS"/>
                <a:cs typeface="Trebuchet MS"/>
              </a:rPr>
              <a:t>kab</a:t>
            </a:r>
            <a:r>
              <a:rPr lang="en-US" sz="2400" b="1" spc="135" dirty="0">
                <a:solidFill>
                  <a:srgbClr val="404040"/>
                </a:solidFill>
                <a:latin typeface="Trebuchet MS"/>
                <a:cs typeface="Trebuchet MS"/>
              </a:rPr>
              <a:t> 0,23</a:t>
            </a:r>
            <a:endParaRPr lang="en-ID" sz="1600" b="1" spc="135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1600" b="1" spc="135" dirty="0">
                <a:solidFill>
                  <a:srgbClr val="404040"/>
                </a:solidFill>
                <a:latin typeface="Trebuchet MS"/>
                <a:cs typeface="Trebuchet MS"/>
              </a:rPr>
              <a:t>Target 0,25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048675" name="object 54"/>
          <p:cNvSpPr txBox="1"/>
          <p:nvPr/>
        </p:nvSpPr>
        <p:spPr>
          <a:xfrm>
            <a:off x="3593591" y="3782826"/>
            <a:ext cx="1541145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60" dirty="0">
                <a:solidFill>
                  <a:srgbClr val="404040"/>
                </a:solidFill>
                <a:latin typeface="Trebuchet MS"/>
                <a:cs typeface="Trebuchet MS"/>
              </a:rPr>
              <a:t>IKS </a:t>
            </a:r>
            <a:r>
              <a:rPr lang="en-US" sz="2800" b="1" spc="135" dirty="0" err="1">
                <a:solidFill>
                  <a:srgbClr val="404040"/>
                </a:solidFill>
                <a:latin typeface="Trebuchet MS"/>
                <a:cs typeface="Trebuchet MS"/>
              </a:rPr>
              <a:t>kab</a:t>
            </a:r>
            <a:r>
              <a:rPr lang="en-US" sz="2800" b="1" spc="135" dirty="0">
                <a:solidFill>
                  <a:srgbClr val="404040"/>
                </a:solidFill>
                <a:latin typeface="Trebuchet MS"/>
                <a:cs typeface="Trebuchet MS"/>
              </a:rPr>
              <a:t> 0,22</a:t>
            </a:r>
            <a:endParaRPr lang="en-US" sz="1800" b="1" spc="135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135" dirty="0">
                <a:solidFill>
                  <a:srgbClr val="404040"/>
                </a:solidFill>
                <a:latin typeface="Trebuchet MS"/>
                <a:cs typeface="Trebuchet MS"/>
              </a:rPr>
              <a:t>Target 0,25</a:t>
            </a:r>
            <a:endParaRPr lang="en-US" sz="1800" dirty="0">
              <a:latin typeface="Trebuchet MS"/>
              <a:cs typeface="Trebuchet MS"/>
            </a:endParaRPr>
          </a:p>
        </p:txBody>
      </p:sp>
      <p:sp>
        <p:nvSpPr>
          <p:cNvPr id="1048676" name="object 55"/>
          <p:cNvSpPr txBox="1"/>
          <p:nvPr/>
        </p:nvSpPr>
        <p:spPr>
          <a:xfrm>
            <a:off x="4955188" y="929883"/>
            <a:ext cx="1537335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60" dirty="0">
                <a:solidFill>
                  <a:srgbClr val="404040"/>
                </a:solidFill>
                <a:latin typeface="Trebuchet MS"/>
                <a:cs typeface="Trebuchet MS"/>
              </a:rPr>
              <a:t>IKS </a:t>
            </a:r>
            <a:r>
              <a:rPr lang="en-US" sz="2800" b="1" spc="135" dirty="0" err="1">
                <a:solidFill>
                  <a:srgbClr val="404040"/>
                </a:solidFill>
                <a:latin typeface="Trebuchet MS"/>
                <a:cs typeface="Trebuchet MS"/>
              </a:rPr>
              <a:t>kab</a:t>
            </a:r>
            <a:r>
              <a:rPr lang="en-US" sz="2800" b="1" spc="135" dirty="0">
                <a:solidFill>
                  <a:srgbClr val="404040"/>
                </a:solidFill>
                <a:latin typeface="Trebuchet MS"/>
                <a:cs typeface="Trebuchet MS"/>
              </a:rPr>
              <a:t> 0,24</a:t>
            </a:r>
            <a:endParaRPr lang="en-US" sz="1800" b="1" spc="135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135" dirty="0">
                <a:solidFill>
                  <a:srgbClr val="404040"/>
                </a:solidFill>
                <a:latin typeface="Trebuchet MS"/>
                <a:cs typeface="Trebuchet MS"/>
              </a:rPr>
              <a:t>Target 0,4</a:t>
            </a:r>
            <a:endParaRPr lang="en-US" sz="1800" dirty="0">
              <a:latin typeface="Trebuchet MS"/>
              <a:cs typeface="Trebuchet MS"/>
            </a:endParaRPr>
          </a:p>
        </p:txBody>
      </p:sp>
      <p:sp>
        <p:nvSpPr>
          <p:cNvPr id="1048677" name="object 56"/>
          <p:cNvSpPr txBox="1"/>
          <p:nvPr/>
        </p:nvSpPr>
        <p:spPr>
          <a:xfrm>
            <a:off x="6452551" y="3639913"/>
            <a:ext cx="154241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60" dirty="0">
                <a:solidFill>
                  <a:srgbClr val="404040"/>
                </a:solidFill>
                <a:latin typeface="Trebuchet MS"/>
                <a:cs typeface="Trebuchet MS"/>
              </a:rPr>
              <a:t>IKS </a:t>
            </a:r>
            <a:r>
              <a:rPr lang="en-US" b="1" spc="135" dirty="0" err="1">
                <a:solidFill>
                  <a:srgbClr val="404040"/>
                </a:solidFill>
                <a:latin typeface="Trebuchet MS"/>
                <a:cs typeface="Trebuchet MS"/>
              </a:rPr>
              <a:t>kab</a:t>
            </a:r>
            <a:r>
              <a:rPr lang="en-US" b="1" spc="135" dirty="0">
                <a:solidFill>
                  <a:srgbClr val="404040"/>
                </a:solidFill>
                <a:latin typeface="Trebuchet MS"/>
                <a:cs typeface="Trebuchet MS"/>
              </a:rPr>
              <a:t>?</a:t>
            </a:r>
            <a:endParaRPr lang="en-US" sz="1200" b="1" spc="135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135" dirty="0">
                <a:solidFill>
                  <a:srgbClr val="404040"/>
                </a:solidFill>
                <a:latin typeface="Trebuchet MS"/>
                <a:cs typeface="Trebuchet MS"/>
              </a:rPr>
              <a:t>Target 0,6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135" dirty="0" err="1">
                <a:solidFill>
                  <a:srgbClr val="404040"/>
                </a:solidFill>
                <a:latin typeface="Trebuchet MS"/>
                <a:cs typeface="Trebuchet MS"/>
              </a:rPr>
              <a:t>penyesuaian</a:t>
            </a:r>
            <a:r>
              <a:rPr lang="en-US" sz="1200" b="1" spc="135" dirty="0">
                <a:solidFill>
                  <a:srgbClr val="404040"/>
                </a:solidFill>
                <a:latin typeface="Trebuchet MS"/>
                <a:cs typeface="Trebuchet MS"/>
              </a:rPr>
              <a:t> di PK </a:t>
            </a:r>
            <a:r>
              <a:rPr lang="en-US" sz="1200" b="1" spc="135" dirty="0" err="1">
                <a:solidFill>
                  <a:srgbClr val="404040"/>
                </a:solidFill>
                <a:latin typeface="Trebuchet MS"/>
                <a:cs typeface="Trebuchet MS"/>
              </a:rPr>
              <a:t>Kab</a:t>
            </a:r>
            <a:r>
              <a:rPr lang="en-US" sz="1200" b="1" spc="135" dirty="0">
                <a:solidFill>
                  <a:srgbClr val="404040"/>
                </a:solidFill>
                <a:latin typeface="Trebuchet MS"/>
                <a:cs typeface="Trebuchet MS"/>
              </a:rPr>
              <a:t> 0,26</a:t>
            </a:r>
            <a:endParaRPr lang="en-US" sz="1200" dirty="0">
              <a:latin typeface="Trebuchet MS"/>
              <a:cs typeface="Trebuchet MS"/>
            </a:endParaRPr>
          </a:p>
        </p:txBody>
      </p:sp>
      <p:sp>
        <p:nvSpPr>
          <p:cNvPr id="1048678" name="object 57"/>
          <p:cNvSpPr txBox="1"/>
          <p:nvPr/>
        </p:nvSpPr>
        <p:spPr>
          <a:xfrm>
            <a:off x="7762113" y="1462531"/>
            <a:ext cx="1332230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60" dirty="0">
                <a:solidFill>
                  <a:srgbClr val="404040"/>
                </a:solidFill>
                <a:latin typeface="Trebuchet MS"/>
                <a:cs typeface="Trebuchet MS"/>
              </a:rPr>
              <a:t>IKS </a:t>
            </a:r>
            <a:r>
              <a:rPr lang="en-US" sz="2400" b="1" spc="135" dirty="0" err="1">
                <a:solidFill>
                  <a:srgbClr val="404040"/>
                </a:solidFill>
                <a:latin typeface="Trebuchet MS"/>
                <a:cs typeface="Trebuchet MS"/>
              </a:rPr>
              <a:t>kab</a:t>
            </a:r>
            <a:r>
              <a:rPr lang="en-US" sz="2400" b="1" spc="135" dirty="0">
                <a:solidFill>
                  <a:srgbClr val="404040"/>
                </a:solidFill>
                <a:latin typeface="Trebuchet MS"/>
                <a:cs typeface="Trebuchet MS"/>
              </a:rPr>
              <a:t>?</a:t>
            </a:r>
            <a:endParaRPr lang="en-US" sz="1600" b="1" spc="135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spc="135" dirty="0">
                <a:solidFill>
                  <a:srgbClr val="404040"/>
                </a:solidFill>
                <a:latin typeface="Trebuchet MS"/>
                <a:cs typeface="Trebuchet MS"/>
              </a:rPr>
              <a:t>Target 0,8</a:t>
            </a:r>
            <a:endParaRPr lang="en-US" sz="1600" dirty="0">
              <a:latin typeface="Trebuchet MS"/>
              <a:cs typeface="Trebuchet MS"/>
            </a:endParaRPr>
          </a:p>
        </p:txBody>
      </p:sp>
      <p:pic>
        <p:nvPicPr>
          <p:cNvPr id="2097209" name="object 58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0487" y="2409444"/>
            <a:ext cx="768440" cy="938784"/>
          </a:xfrm>
          <a:prstGeom prst="rect">
            <a:avLst/>
          </a:prstGeom>
        </p:spPr>
      </p:pic>
      <p:sp>
        <p:nvSpPr>
          <p:cNvPr id="1048679" name="object 59"/>
          <p:cNvSpPr txBox="1"/>
          <p:nvPr/>
        </p:nvSpPr>
        <p:spPr>
          <a:xfrm>
            <a:off x="65328" y="3567176"/>
            <a:ext cx="1834514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100" spc="15" dirty="0">
                <a:latin typeface="Trebuchet MS"/>
                <a:cs typeface="Trebuchet MS"/>
              </a:rPr>
              <a:t>op</a:t>
            </a:r>
            <a:r>
              <a:rPr sz="1100" spc="-120" dirty="0">
                <a:latin typeface="Trebuchet MS"/>
                <a:cs typeface="Trebuchet MS"/>
              </a:rPr>
              <a:t>t</a:t>
            </a:r>
            <a:r>
              <a:rPr sz="1100" spc="-125" dirty="0">
                <a:latin typeface="Trebuchet MS"/>
                <a:cs typeface="Trebuchet MS"/>
              </a:rPr>
              <a:t>i</a:t>
            </a:r>
            <a:r>
              <a:rPr sz="1100" spc="55" dirty="0">
                <a:latin typeface="Trebuchet MS"/>
                <a:cs typeface="Trebuchet MS"/>
              </a:rPr>
              <a:t>m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75" dirty="0">
                <a:latin typeface="Trebuchet MS"/>
                <a:cs typeface="Trebuchet MS"/>
              </a:rPr>
              <a:t>l</a:t>
            </a:r>
            <a:r>
              <a:rPr sz="1100" spc="-125" dirty="0">
                <a:latin typeface="Trebuchet MS"/>
                <a:cs typeface="Trebuchet MS"/>
              </a:rPr>
              <a:t>i</a:t>
            </a:r>
            <a:r>
              <a:rPr sz="1100" spc="30" dirty="0">
                <a:latin typeface="Trebuchet MS"/>
                <a:cs typeface="Trebuchet MS"/>
              </a:rPr>
              <a:t>s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30" dirty="0">
                <a:latin typeface="Trebuchet MS"/>
                <a:cs typeface="Trebuchet MS"/>
              </a:rPr>
              <a:t>s</a:t>
            </a:r>
            <a:r>
              <a:rPr sz="1100" spc="-75" dirty="0">
                <a:latin typeface="Trebuchet MS"/>
                <a:cs typeface="Trebuchet MS"/>
              </a:rPr>
              <a:t>i</a:t>
            </a:r>
            <a:r>
              <a:rPr sz="1100" spc="-140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p</a:t>
            </a:r>
            <a:r>
              <a:rPr sz="1100" spc="-15" dirty="0">
                <a:latin typeface="Trebuchet MS"/>
                <a:cs typeface="Trebuchet MS"/>
              </a:rPr>
              <a:t>e</a:t>
            </a:r>
            <a:r>
              <a:rPr sz="1100" spc="-20" dirty="0">
                <a:latin typeface="Trebuchet MS"/>
                <a:cs typeface="Trebuchet MS"/>
              </a:rPr>
              <a:t>n</a:t>
            </a:r>
            <a:r>
              <a:rPr sz="1100" spc="70" dirty="0">
                <a:latin typeface="Trebuchet MS"/>
                <a:cs typeface="Trebuchet MS"/>
              </a:rPr>
              <a:t>g</a:t>
            </a:r>
            <a:r>
              <a:rPr sz="1100" spc="-10" dirty="0">
                <a:latin typeface="Trebuchet MS"/>
                <a:cs typeface="Trebuchet MS"/>
              </a:rPr>
              <a:t>u</a:t>
            </a:r>
            <a:r>
              <a:rPr sz="1100" spc="-45" dirty="0">
                <a:latin typeface="Trebuchet MS"/>
                <a:cs typeface="Trebuchet MS"/>
              </a:rPr>
              <a:t>a</a:t>
            </a:r>
            <a:r>
              <a:rPr sz="1100" spc="-130" dirty="0">
                <a:latin typeface="Trebuchet MS"/>
                <a:cs typeface="Trebuchet MS"/>
              </a:rPr>
              <a:t>t</a:t>
            </a:r>
            <a:r>
              <a:rPr sz="1100" spc="-45" dirty="0">
                <a:latin typeface="Trebuchet MS"/>
                <a:cs typeface="Trebuchet MS"/>
              </a:rPr>
              <a:t>a</a:t>
            </a:r>
            <a:r>
              <a:rPr sz="1100" spc="25" dirty="0">
                <a:latin typeface="Trebuchet MS"/>
                <a:cs typeface="Trebuchet MS"/>
              </a:rPr>
              <a:t>n  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-30" dirty="0">
                <a:latin typeface="Trebuchet MS"/>
                <a:cs typeface="Trebuchet MS"/>
              </a:rPr>
              <a:t>e</a:t>
            </a:r>
            <a:r>
              <a:rPr sz="1100" spc="-100" dirty="0">
                <a:latin typeface="Trebuchet MS"/>
                <a:cs typeface="Trebuchet MS"/>
              </a:rPr>
              <a:t>l</a:t>
            </a:r>
            <a:r>
              <a:rPr sz="1100" spc="-55" dirty="0">
                <a:latin typeface="Trebuchet MS"/>
                <a:cs typeface="Trebuchet MS"/>
              </a:rPr>
              <a:t>a</a:t>
            </a:r>
            <a:r>
              <a:rPr sz="1100" spc="-20" dirty="0">
                <a:latin typeface="Trebuchet MS"/>
                <a:cs typeface="Trebuchet MS"/>
              </a:rPr>
              <a:t>y</a:t>
            </a:r>
            <a:r>
              <a:rPr sz="1100" spc="-55" dirty="0">
                <a:latin typeface="Trebuchet MS"/>
                <a:cs typeface="Trebuchet MS"/>
              </a:rPr>
              <a:t>a</a:t>
            </a:r>
            <a:r>
              <a:rPr sz="1100" spc="-30" dirty="0">
                <a:latin typeface="Trebuchet MS"/>
                <a:cs typeface="Trebuchet MS"/>
              </a:rPr>
              <a:t>n</a:t>
            </a:r>
            <a:r>
              <a:rPr sz="1100" spc="-55" dirty="0">
                <a:latin typeface="Trebuchet MS"/>
                <a:cs typeface="Trebuchet MS"/>
              </a:rPr>
              <a:t>a</a:t>
            </a:r>
            <a:r>
              <a:rPr sz="1100" spc="40" dirty="0">
                <a:latin typeface="Trebuchet MS"/>
                <a:cs typeface="Trebuchet MS"/>
              </a:rPr>
              <a:t>n</a:t>
            </a:r>
            <a:r>
              <a:rPr sz="1100" spc="-1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k</a:t>
            </a:r>
            <a:r>
              <a:rPr sz="1100" spc="-30" dirty="0">
                <a:latin typeface="Trebuchet MS"/>
                <a:cs typeface="Trebuchet MS"/>
              </a:rPr>
              <a:t>e</a:t>
            </a:r>
            <a:r>
              <a:rPr sz="1100" spc="5" dirty="0">
                <a:latin typeface="Trebuchet MS"/>
                <a:cs typeface="Trebuchet MS"/>
              </a:rPr>
              <a:t>s</a:t>
            </a:r>
            <a:r>
              <a:rPr sz="1100" spc="-30" dirty="0">
                <a:latin typeface="Trebuchet MS"/>
                <a:cs typeface="Trebuchet MS"/>
              </a:rPr>
              <a:t>eh</a:t>
            </a:r>
            <a:r>
              <a:rPr sz="1100" spc="-55" dirty="0">
                <a:latin typeface="Trebuchet MS"/>
                <a:cs typeface="Trebuchet MS"/>
              </a:rPr>
              <a:t>a</a:t>
            </a:r>
            <a:r>
              <a:rPr sz="1100" spc="-140" dirty="0">
                <a:latin typeface="Trebuchet MS"/>
                <a:cs typeface="Trebuchet MS"/>
              </a:rPr>
              <a:t>t</a:t>
            </a:r>
            <a:r>
              <a:rPr sz="1100" spc="-55" dirty="0">
                <a:latin typeface="Trebuchet MS"/>
                <a:cs typeface="Trebuchet MS"/>
              </a:rPr>
              <a:t>a</a:t>
            </a:r>
            <a:r>
              <a:rPr sz="1100" spc="40" dirty="0">
                <a:latin typeface="Trebuchet MS"/>
                <a:cs typeface="Trebuchet MS"/>
              </a:rPr>
              <a:t>n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d</a:t>
            </a:r>
            <a:r>
              <a:rPr sz="1100" spc="-55" dirty="0">
                <a:latin typeface="Trebuchet MS"/>
                <a:cs typeface="Trebuchet MS"/>
              </a:rPr>
              <a:t>a</a:t>
            </a:r>
            <a:r>
              <a:rPr sz="1100" spc="5" dirty="0">
                <a:latin typeface="Trebuchet MS"/>
                <a:cs typeface="Trebuchet MS"/>
              </a:rPr>
              <a:t>s</a:t>
            </a:r>
            <a:r>
              <a:rPr sz="1100" spc="-55" dirty="0">
                <a:latin typeface="Trebuchet MS"/>
                <a:cs typeface="Trebuchet MS"/>
              </a:rPr>
              <a:t>a</a:t>
            </a:r>
            <a:r>
              <a:rPr sz="1100" spc="-35" dirty="0">
                <a:latin typeface="Trebuchet MS"/>
                <a:cs typeface="Trebuchet MS"/>
              </a:rPr>
              <a:t>r  </a:t>
            </a:r>
            <a:r>
              <a:rPr sz="1100" spc="65" dirty="0">
                <a:latin typeface="Trebuchet MS"/>
                <a:cs typeface="Trebuchet MS"/>
              </a:rPr>
              <a:t>m</a:t>
            </a:r>
            <a:r>
              <a:rPr sz="1100" spc="5" dirty="0">
                <a:latin typeface="Trebuchet MS"/>
                <a:cs typeface="Trebuchet MS"/>
              </a:rPr>
              <a:t>e</a:t>
            </a:r>
            <a:r>
              <a:rPr sz="1100" spc="-65" dirty="0">
                <a:latin typeface="Trebuchet MS"/>
                <a:cs typeface="Trebuchet MS"/>
              </a:rPr>
              <a:t>l</a:t>
            </a:r>
            <a:r>
              <a:rPr sz="1100" spc="-20" dirty="0">
                <a:latin typeface="Trebuchet MS"/>
                <a:cs typeface="Trebuchet MS"/>
              </a:rPr>
              <a:t>a</a:t>
            </a:r>
            <a:r>
              <a:rPr sz="1100" spc="-65" dirty="0">
                <a:latin typeface="Trebuchet MS"/>
                <a:cs typeface="Trebuchet MS"/>
              </a:rPr>
              <a:t>l</a:t>
            </a:r>
            <a:r>
              <a:rPr sz="1100" spc="15" dirty="0">
                <a:latin typeface="Trebuchet MS"/>
                <a:cs typeface="Trebuchet MS"/>
              </a:rPr>
              <a:t>u</a:t>
            </a:r>
            <a:r>
              <a:rPr sz="1100" spc="-75" dirty="0">
                <a:latin typeface="Trebuchet MS"/>
                <a:cs typeface="Trebuchet MS"/>
              </a:rPr>
              <a:t>i</a:t>
            </a:r>
            <a:r>
              <a:rPr sz="1100" spc="-114" dirty="0">
                <a:latin typeface="Trebuchet MS"/>
                <a:cs typeface="Trebuchet MS"/>
              </a:rPr>
              <a:t> </a:t>
            </a:r>
            <a:r>
              <a:rPr sz="1100" b="1" spc="-10" dirty="0">
                <a:latin typeface="Trebuchet MS"/>
                <a:cs typeface="Trebuchet MS"/>
              </a:rPr>
              <a:t>p</a:t>
            </a:r>
            <a:r>
              <a:rPr sz="1100" b="1" spc="-40" dirty="0">
                <a:latin typeface="Trebuchet MS"/>
                <a:cs typeface="Trebuchet MS"/>
              </a:rPr>
              <a:t>e</a:t>
            </a:r>
            <a:r>
              <a:rPr sz="1100" b="1" spc="-45" dirty="0">
                <a:latin typeface="Trebuchet MS"/>
                <a:cs typeface="Trebuchet MS"/>
              </a:rPr>
              <a:t>n</a:t>
            </a:r>
            <a:r>
              <a:rPr sz="1100" b="1" spc="5" dirty="0">
                <a:latin typeface="Trebuchet MS"/>
                <a:cs typeface="Trebuchet MS"/>
              </a:rPr>
              <a:t>d</a:t>
            </a:r>
            <a:r>
              <a:rPr sz="1100" b="1" spc="-40" dirty="0">
                <a:latin typeface="Trebuchet MS"/>
                <a:cs typeface="Trebuchet MS"/>
              </a:rPr>
              <a:t>e</a:t>
            </a:r>
            <a:r>
              <a:rPr sz="1100" b="1" spc="-55" dirty="0">
                <a:latin typeface="Trebuchet MS"/>
                <a:cs typeface="Trebuchet MS"/>
              </a:rPr>
              <a:t>k</a:t>
            </a:r>
            <a:r>
              <a:rPr sz="1100" b="1" spc="-15" dirty="0">
                <a:latin typeface="Trebuchet MS"/>
                <a:cs typeface="Trebuchet MS"/>
              </a:rPr>
              <a:t>a</a:t>
            </a:r>
            <a:r>
              <a:rPr sz="1100" b="1" spc="-80" dirty="0">
                <a:latin typeface="Trebuchet MS"/>
                <a:cs typeface="Trebuchet MS"/>
              </a:rPr>
              <a:t>t</a:t>
            </a:r>
            <a:r>
              <a:rPr sz="1100" b="1" spc="-15" dirty="0">
                <a:latin typeface="Trebuchet MS"/>
                <a:cs typeface="Trebuchet MS"/>
              </a:rPr>
              <a:t>a</a:t>
            </a:r>
            <a:r>
              <a:rPr sz="1100" b="1" spc="15" dirty="0">
                <a:latin typeface="Trebuchet MS"/>
                <a:cs typeface="Trebuchet MS"/>
              </a:rPr>
              <a:t>n</a:t>
            </a:r>
            <a:r>
              <a:rPr sz="1100" b="1" spc="35" dirty="0">
                <a:latin typeface="Trebuchet MS"/>
                <a:cs typeface="Trebuchet MS"/>
              </a:rPr>
              <a:t> </a:t>
            </a:r>
            <a:r>
              <a:rPr sz="1100" b="1" spc="-55" dirty="0">
                <a:latin typeface="Trebuchet MS"/>
                <a:cs typeface="Trebuchet MS"/>
              </a:rPr>
              <a:t>k</a:t>
            </a:r>
            <a:r>
              <a:rPr sz="1100" b="1" spc="-40" dirty="0">
                <a:latin typeface="Trebuchet MS"/>
                <a:cs typeface="Trebuchet MS"/>
              </a:rPr>
              <a:t>el</a:t>
            </a:r>
            <a:r>
              <a:rPr sz="1100" b="1" spc="-30" dirty="0">
                <a:latin typeface="Trebuchet MS"/>
                <a:cs typeface="Trebuchet MS"/>
              </a:rPr>
              <a:t>u</a:t>
            </a:r>
            <a:r>
              <a:rPr sz="1100" b="1" spc="-15" dirty="0">
                <a:latin typeface="Trebuchet MS"/>
                <a:cs typeface="Trebuchet MS"/>
              </a:rPr>
              <a:t>a</a:t>
            </a:r>
            <a:r>
              <a:rPr sz="1100" b="1" spc="-105" dirty="0">
                <a:latin typeface="Trebuchet MS"/>
                <a:cs typeface="Trebuchet MS"/>
              </a:rPr>
              <a:t>r</a:t>
            </a:r>
            <a:r>
              <a:rPr sz="1100" b="1" spc="80" dirty="0">
                <a:latin typeface="Trebuchet MS"/>
                <a:cs typeface="Trebuchet MS"/>
              </a:rPr>
              <a:t>g</a:t>
            </a:r>
            <a:r>
              <a:rPr sz="1100" b="1" spc="45" dirty="0">
                <a:latin typeface="Trebuchet MS"/>
                <a:cs typeface="Trebuchet MS"/>
              </a:rPr>
              <a:t>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48680" name="object 60"/>
          <p:cNvSpPr txBox="1"/>
          <p:nvPr/>
        </p:nvSpPr>
        <p:spPr>
          <a:xfrm>
            <a:off x="202184" y="1803273"/>
            <a:ext cx="1303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100"/>
              </a:spcBef>
            </a:pPr>
            <a:r>
              <a:rPr sz="1200" i="1" spc="30" dirty="0">
                <a:latin typeface="Trebuchet MS"/>
                <a:cs typeface="Trebuchet MS"/>
              </a:rPr>
              <a:t>P</a:t>
            </a:r>
            <a:r>
              <a:rPr sz="1200" i="1" spc="35" dirty="0">
                <a:latin typeface="Trebuchet MS"/>
                <a:cs typeface="Trebuchet MS"/>
              </a:rPr>
              <a:t>e</a:t>
            </a:r>
            <a:r>
              <a:rPr sz="1200" i="1" spc="30" dirty="0">
                <a:latin typeface="Trebuchet MS"/>
                <a:cs typeface="Trebuchet MS"/>
              </a:rPr>
              <a:t>nguata</a:t>
            </a:r>
            <a:r>
              <a:rPr sz="1200" i="1" spc="15" dirty="0">
                <a:latin typeface="Trebuchet MS"/>
                <a:cs typeface="Trebuchet MS"/>
              </a:rPr>
              <a:t>n</a:t>
            </a:r>
            <a:r>
              <a:rPr sz="1200" i="1" spc="-60" dirty="0">
                <a:latin typeface="Trebuchet MS"/>
                <a:cs typeface="Trebuchet MS"/>
              </a:rPr>
              <a:t> </a:t>
            </a:r>
            <a:r>
              <a:rPr sz="1200" i="1" spc="-10" dirty="0">
                <a:latin typeface="Trebuchet MS"/>
                <a:cs typeface="Trebuchet MS"/>
              </a:rPr>
              <a:t>y</a:t>
            </a:r>
            <a:r>
              <a:rPr sz="1200" i="1" spc="50" dirty="0">
                <a:latin typeface="Trebuchet MS"/>
                <a:cs typeface="Trebuchet MS"/>
              </a:rPr>
              <a:t>an</a:t>
            </a:r>
            <a:r>
              <a:rPr sz="1200" i="1" spc="35" dirty="0">
                <a:latin typeface="Trebuchet MS"/>
                <a:cs typeface="Trebuchet MS"/>
              </a:rPr>
              <a:t>k</a:t>
            </a:r>
            <a:r>
              <a:rPr sz="1200" i="1" spc="-5" dirty="0">
                <a:latin typeface="Trebuchet MS"/>
                <a:cs typeface="Trebuchet MS"/>
              </a:rPr>
              <a:t>e</a:t>
            </a:r>
            <a:r>
              <a:rPr sz="1200" i="1" spc="60" dirty="0">
                <a:latin typeface="Trebuchet MS"/>
                <a:cs typeface="Trebuchet MS"/>
              </a:rPr>
              <a:t>s  </a:t>
            </a:r>
            <a:r>
              <a:rPr sz="1200" i="1" spc="40" dirty="0">
                <a:latin typeface="Trebuchet MS"/>
                <a:cs typeface="Trebuchet MS"/>
              </a:rPr>
              <a:t>dasar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65" dirty="0">
                <a:latin typeface="Trebuchet MS"/>
                <a:cs typeface="Trebuchet MS"/>
              </a:rPr>
              <a:t>da</a:t>
            </a:r>
            <a:r>
              <a:rPr sz="1200" i="1" spc="15" dirty="0">
                <a:latin typeface="Trebuchet MS"/>
                <a:cs typeface="Trebuchet MS"/>
              </a:rPr>
              <a:t>n</a:t>
            </a:r>
            <a:r>
              <a:rPr sz="1200" i="1" spc="-75" dirty="0">
                <a:latin typeface="Trebuchet MS"/>
                <a:cs typeface="Trebuchet MS"/>
              </a:rPr>
              <a:t> </a:t>
            </a:r>
            <a:r>
              <a:rPr sz="1200" i="1" spc="-40" dirty="0">
                <a:latin typeface="Trebuchet MS"/>
                <a:cs typeface="Trebuchet MS"/>
              </a:rPr>
              <a:t>rujuk</a:t>
            </a:r>
            <a:r>
              <a:rPr sz="1200" i="1" spc="50" dirty="0">
                <a:latin typeface="Trebuchet MS"/>
                <a:cs typeface="Trebuchet MS"/>
              </a:rPr>
              <a:t>an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2097210" name="object 61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9204" y="103631"/>
            <a:ext cx="1051559" cy="1036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object 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pic>
        <p:nvPicPr>
          <p:cNvPr id="2097180" name="object 6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5450" cy="979932"/>
          </a:xfrm>
          <a:prstGeom prst="rect">
            <a:avLst/>
          </a:prstGeom>
        </p:spPr>
      </p:pic>
      <p:pic>
        <p:nvPicPr>
          <p:cNvPr id="2097181" name="object 7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8176" y="0"/>
            <a:ext cx="15240" cy="1114043"/>
          </a:xfrm>
          <a:prstGeom prst="rect">
            <a:avLst/>
          </a:prstGeom>
        </p:spPr>
      </p:pic>
      <p:sp>
        <p:nvSpPr>
          <p:cNvPr id="1048657" name="object 8"/>
          <p:cNvSpPr/>
          <p:nvPr/>
        </p:nvSpPr>
        <p:spPr>
          <a:xfrm>
            <a:off x="100584" y="0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1" y="66014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210" name="object 61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204" y="103631"/>
            <a:ext cx="1051559" cy="1036320"/>
          </a:xfrm>
          <a:prstGeom prst="rect">
            <a:avLst/>
          </a:prstGeom>
        </p:spPr>
      </p:pic>
      <p:pic>
        <p:nvPicPr>
          <p:cNvPr id="2" name="Gambar 1">
            <a:extLst>
              <a:ext uri="{FF2B5EF4-FFF2-40B4-BE49-F238E27FC236}">
                <a16:creationId xmlns:a16="http://schemas.microsoft.com/office/drawing/2014/main" id="{598591CF-1B55-4CB4-9B13-F7115D8C7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103630"/>
            <a:ext cx="4114800" cy="5039869"/>
          </a:xfrm>
          <a:prstGeom prst="rect">
            <a:avLst/>
          </a:prstGeom>
        </p:spPr>
      </p:pic>
      <p:sp>
        <p:nvSpPr>
          <p:cNvPr id="60" name="object 55">
            <a:extLst>
              <a:ext uri="{FF2B5EF4-FFF2-40B4-BE49-F238E27FC236}">
                <a16:creationId xmlns:a16="http://schemas.microsoft.com/office/drawing/2014/main" id="{6F795DA5-B625-4A00-BEC6-A48342A5A80A}"/>
              </a:ext>
            </a:extLst>
          </p:cNvPr>
          <p:cNvSpPr txBox="1"/>
          <p:nvPr/>
        </p:nvSpPr>
        <p:spPr>
          <a:xfrm>
            <a:off x="6425266" y="1657350"/>
            <a:ext cx="2185334" cy="1995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6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Target IKS </a:t>
            </a:r>
            <a:r>
              <a:rPr lang="en-US" sz="3200" b="1" spc="135" dirty="0" err="1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Kab</a:t>
            </a:r>
            <a:r>
              <a:rPr lang="en-US" sz="3200" b="1" spc="135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lang="en-US" sz="3200" b="1" spc="135" dirty="0" err="1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Tahun</a:t>
            </a:r>
            <a:r>
              <a:rPr lang="en-US" sz="3200" b="1" spc="135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2022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135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0,26</a:t>
            </a:r>
            <a:endParaRPr lang="en-US" sz="3200" dirty="0">
              <a:highlight>
                <a:srgbClr val="FFFF00"/>
              </a:highlight>
              <a:latin typeface="Trebuchet MS"/>
              <a:cs typeface="Trebuchet MS"/>
            </a:endParaRPr>
          </a:p>
        </p:txBody>
      </p:sp>
      <p:sp>
        <p:nvSpPr>
          <p:cNvPr id="3" name="Panah: Melengkung ke Kiri 2">
            <a:extLst>
              <a:ext uri="{FF2B5EF4-FFF2-40B4-BE49-F238E27FC236}">
                <a16:creationId xmlns:a16="http://schemas.microsoft.com/office/drawing/2014/main" id="{FFBB8A12-CCFF-409E-8219-B070FFA5C284}"/>
              </a:ext>
            </a:extLst>
          </p:cNvPr>
          <p:cNvSpPr/>
          <p:nvPr/>
        </p:nvSpPr>
        <p:spPr>
          <a:xfrm>
            <a:off x="7696200" y="2876550"/>
            <a:ext cx="304800" cy="609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2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1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1276" y="236220"/>
            <a:ext cx="903731" cy="408431"/>
          </a:xfrm>
          <a:prstGeom prst="rect">
            <a:avLst/>
          </a:prstGeom>
        </p:spPr>
      </p:pic>
      <p:pic>
        <p:nvPicPr>
          <p:cNvPr id="2097212" name="object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9509" y="198812"/>
            <a:ext cx="626201" cy="441867"/>
          </a:xfrm>
          <a:prstGeom prst="rect">
            <a:avLst/>
          </a:prstGeom>
        </p:spPr>
      </p:pic>
      <p:pic>
        <p:nvPicPr>
          <p:cNvPr id="2097213" name="object 4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" y="3480815"/>
            <a:ext cx="1438656" cy="1517903"/>
          </a:xfrm>
          <a:prstGeom prst="rect">
            <a:avLst/>
          </a:prstGeom>
        </p:spPr>
      </p:pic>
      <p:pic>
        <p:nvPicPr>
          <p:cNvPr id="2097214" name="object 5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" y="184404"/>
            <a:ext cx="8461248" cy="3206496"/>
          </a:xfrm>
          <a:prstGeom prst="rect">
            <a:avLst/>
          </a:prstGeom>
        </p:spPr>
      </p:pic>
      <p:sp>
        <p:nvSpPr>
          <p:cNvPr id="1048681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649220" marR="5080" indent="-2637155">
              <a:lnSpc>
                <a:spcPct val="80000"/>
              </a:lnSpc>
              <a:spcBef>
                <a:spcPts val="725"/>
              </a:spcBef>
            </a:pPr>
            <a:r>
              <a:rPr dirty="0"/>
              <a:t>Monitoring</a:t>
            </a:r>
            <a:r>
              <a:rPr spc="-25" dirty="0"/>
              <a:t> </a:t>
            </a:r>
            <a:r>
              <a:rPr dirty="0"/>
              <a:t>dan</a:t>
            </a:r>
            <a:r>
              <a:rPr spc="-5" dirty="0"/>
              <a:t> </a:t>
            </a:r>
            <a:r>
              <a:rPr dirty="0"/>
              <a:t>Evaluasi</a:t>
            </a:r>
            <a:r>
              <a:rPr spc="-5" dirty="0"/>
              <a:t> </a:t>
            </a:r>
            <a:r>
              <a:rPr dirty="0"/>
              <a:t>PIS-PK</a:t>
            </a:r>
            <a:r>
              <a:rPr spc="-5" dirty="0"/>
              <a:t> </a:t>
            </a:r>
            <a:r>
              <a:rPr dirty="0"/>
              <a:t>terhadap</a:t>
            </a:r>
            <a:r>
              <a:rPr spc="-15" dirty="0"/>
              <a:t> </a:t>
            </a:r>
            <a:r>
              <a:rPr dirty="0"/>
              <a:t>Seluruh </a:t>
            </a:r>
            <a:r>
              <a:rPr spc="-710" dirty="0"/>
              <a:t> </a:t>
            </a:r>
            <a:r>
              <a:rPr spc="5" dirty="0"/>
              <a:t>Tahapan</a:t>
            </a:r>
            <a:r>
              <a:rPr spc="-45" dirty="0"/>
              <a:t> </a:t>
            </a:r>
            <a:r>
              <a:rPr dirty="0"/>
              <a:t>PIS-PK</a:t>
            </a:r>
          </a:p>
        </p:txBody>
      </p:sp>
      <p:sp>
        <p:nvSpPr>
          <p:cNvPr id="1048682" name="object 7"/>
          <p:cNvSpPr txBox="1"/>
          <p:nvPr/>
        </p:nvSpPr>
        <p:spPr>
          <a:xfrm>
            <a:off x="2561589" y="3641597"/>
            <a:ext cx="4768850" cy="1384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Progres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pelaksanaan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PIS-PK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Permasalahan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untuk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ditindaklanjuti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Meningkatkan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capaian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keberhasilan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PIS-PK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Pembinaan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keluarga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terintegrasi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berkesinambungan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Komitmen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daerah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Umpan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balik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implementasi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PIS-PK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6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4800600"/>
            <a:ext cx="2075687" cy="245364"/>
          </a:xfrm>
          <a:prstGeom prst="rect">
            <a:avLst/>
          </a:prstGeom>
        </p:spPr>
      </p:pic>
      <p:pic>
        <p:nvPicPr>
          <p:cNvPr id="2097217" name="object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5450" cy="979932"/>
          </a:xfrm>
          <a:prstGeom prst="rect">
            <a:avLst/>
          </a:prstGeom>
        </p:spPr>
      </p:pic>
      <p:pic>
        <p:nvPicPr>
          <p:cNvPr id="2097218" name="object 4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8176" y="0"/>
            <a:ext cx="15240" cy="1114043"/>
          </a:xfrm>
          <a:prstGeom prst="rect">
            <a:avLst/>
          </a:prstGeom>
        </p:spPr>
      </p:pic>
      <p:sp>
        <p:nvSpPr>
          <p:cNvPr id="1048687" name="object 5"/>
          <p:cNvSpPr/>
          <p:nvPr/>
        </p:nvSpPr>
        <p:spPr>
          <a:xfrm>
            <a:off x="100584" y="0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1" y="66014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219" name="object 7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220" y="1200912"/>
            <a:ext cx="3787140" cy="2002536"/>
          </a:xfrm>
          <a:prstGeom prst="rect">
            <a:avLst/>
          </a:prstGeom>
        </p:spPr>
      </p:pic>
      <p:pic>
        <p:nvPicPr>
          <p:cNvPr id="2097220" name="object 8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7743" y="990598"/>
            <a:ext cx="4046220" cy="4136136"/>
          </a:xfrm>
          <a:prstGeom prst="rect">
            <a:avLst/>
          </a:prstGeom>
        </p:spPr>
      </p:pic>
      <p:grpSp>
        <p:nvGrpSpPr>
          <p:cNvPr id="63" name="object 9"/>
          <p:cNvGrpSpPr/>
          <p:nvPr/>
        </p:nvGrpSpPr>
        <p:grpSpPr>
          <a:xfrm>
            <a:off x="6059423" y="3249167"/>
            <a:ext cx="988060" cy="615950"/>
            <a:chOff x="6059423" y="3249167"/>
            <a:chExt cx="988060" cy="615950"/>
          </a:xfrm>
        </p:grpSpPr>
        <p:sp>
          <p:nvSpPr>
            <p:cNvPr id="1048688" name="object 10"/>
            <p:cNvSpPr/>
            <p:nvPr/>
          </p:nvSpPr>
          <p:spPr>
            <a:xfrm>
              <a:off x="6065519" y="3255263"/>
              <a:ext cx="975360" cy="603885"/>
            </a:xfrm>
            <a:custGeom>
              <a:avLst/>
              <a:gdLst/>
              <a:ahLst/>
              <a:cxnLst/>
              <a:rect l="l" t="t" r="r" b="b"/>
              <a:pathLst>
                <a:path w="975359" h="603885">
                  <a:moveTo>
                    <a:pt x="731520" y="0"/>
                  </a:moveTo>
                  <a:lnTo>
                    <a:pt x="243839" y="0"/>
                  </a:lnTo>
                  <a:lnTo>
                    <a:pt x="243839" y="301752"/>
                  </a:lnTo>
                  <a:lnTo>
                    <a:pt x="0" y="301752"/>
                  </a:lnTo>
                  <a:lnTo>
                    <a:pt x="487679" y="603504"/>
                  </a:lnTo>
                  <a:lnTo>
                    <a:pt x="975359" y="301752"/>
                  </a:lnTo>
                  <a:lnTo>
                    <a:pt x="731520" y="301752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9" name="object 11"/>
            <p:cNvSpPr/>
            <p:nvPr/>
          </p:nvSpPr>
          <p:spPr>
            <a:xfrm>
              <a:off x="6065519" y="3255263"/>
              <a:ext cx="975360" cy="603885"/>
            </a:xfrm>
            <a:custGeom>
              <a:avLst/>
              <a:gdLst/>
              <a:ahLst/>
              <a:cxnLst/>
              <a:rect l="l" t="t" r="r" b="b"/>
              <a:pathLst>
                <a:path w="975359" h="603885">
                  <a:moveTo>
                    <a:pt x="0" y="301752"/>
                  </a:moveTo>
                  <a:lnTo>
                    <a:pt x="243839" y="301752"/>
                  </a:lnTo>
                  <a:lnTo>
                    <a:pt x="243839" y="0"/>
                  </a:lnTo>
                  <a:lnTo>
                    <a:pt x="731520" y="0"/>
                  </a:lnTo>
                  <a:lnTo>
                    <a:pt x="731520" y="301752"/>
                  </a:lnTo>
                  <a:lnTo>
                    <a:pt x="975359" y="301752"/>
                  </a:lnTo>
                  <a:lnTo>
                    <a:pt x="487679" y="603504"/>
                  </a:lnTo>
                  <a:lnTo>
                    <a:pt x="0" y="30175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90" name="object 12"/>
          <p:cNvSpPr txBox="1">
            <a:spLocks noGrp="1"/>
          </p:cNvSpPr>
          <p:nvPr>
            <p:ph type="title"/>
          </p:nvPr>
        </p:nvSpPr>
        <p:spPr>
          <a:xfrm>
            <a:off x="1351914" y="189737"/>
            <a:ext cx="6831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001F5F"/>
                </a:solidFill>
                <a:latin typeface="Verdana"/>
                <a:cs typeface="Verdana"/>
              </a:rPr>
              <a:t>Monev</a:t>
            </a:r>
            <a:r>
              <a:rPr sz="1600" spc="-8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105" dirty="0">
                <a:solidFill>
                  <a:srgbClr val="001F5F"/>
                </a:solidFill>
                <a:latin typeface="Verdana"/>
                <a:cs typeface="Verdana"/>
              </a:rPr>
              <a:t>PIS-PK</a:t>
            </a:r>
            <a:r>
              <a:rPr sz="1600" spc="-9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Verdana"/>
                <a:cs typeface="Verdana"/>
              </a:rPr>
              <a:t>dilaksanakan</a:t>
            </a:r>
            <a:r>
              <a:rPr sz="1600" spc="-10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Verdana"/>
                <a:cs typeface="Verdana"/>
              </a:rPr>
              <a:t>menggunakan</a:t>
            </a:r>
            <a:r>
              <a:rPr sz="1600" spc="-8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001F5F"/>
                </a:solidFill>
                <a:latin typeface="Verdana"/>
                <a:cs typeface="Verdana"/>
              </a:rPr>
              <a:t>Instrumen</a:t>
            </a:r>
            <a:r>
              <a:rPr sz="1600" spc="-6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001F5F"/>
                </a:solidFill>
                <a:latin typeface="Verdana"/>
                <a:cs typeface="Verdana"/>
              </a:rPr>
              <a:t>Evaluasi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48691" name="object 13"/>
          <p:cNvSpPr txBox="1"/>
          <p:nvPr/>
        </p:nvSpPr>
        <p:spPr>
          <a:xfrm>
            <a:off x="1351914" y="409193"/>
            <a:ext cx="3907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45" dirty="0">
                <a:solidFill>
                  <a:srgbClr val="001F5F"/>
                </a:solidFill>
                <a:latin typeface="Verdana"/>
                <a:cs typeface="Verdana"/>
              </a:rPr>
              <a:t>PI</a:t>
            </a:r>
            <a:r>
              <a:rPr sz="1600" b="1" spc="-155" dirty="0">
                <a:solidFill>
                  <a:srgbClr val="001F5F"/>
                </a:solidFill>
                <a:latin typeface="Verdana"/>
                <a:cs typeface="Verdana"/>
              </a:rPr>
              <a:t>S</a:t>
            </a:r>
            <a:r>
              <a:rPr sz="1600" b="1" spc="-150" dirty="0">
                <a:solidFill>
                  <a:srgbClr val="001F5F"/>
                </a:solidFill>
                <a:latin typeface="Verdana"/>
                <a:cs typeface="Verdana"/>
              </a:rPr>
              <a:t>-</a:t>
            </a:r>
            <a:r>
              <a:rPr sz="1600" b="1" spc="-15" dirty="0">
                <a:solidFill>
                  <a:srgbClr val="001F5F"/>
                </a:solidFill>
                <a:latin typeface="Verdana"/>
                <a:cs typeface="Verdana"/>
              </a:rPr>
              <a:t>PK</a:t>
            </a:r>
            <a:r>
              <a:rPr sz="1600" b="1" spc="-8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Verdana"/>
                <a:cs typeface="Verdana"/>
              </a:rPr>
              <a:t>menggu</a:t>
            </a:r>
            <a:r>
              <a:rPr sz="1600" b="1" spc="-15" dirty="0">
                <a:solidFill>
                  <a:srgbClr val="001F5F"/>
                </a:solidFill>
                <a:latin typeface="Verdana"/>
                <a:cs typeface="Verdana"/>
              </a:rPr>
              <a:t>n</a:t>
            </a:r>
            <a:r>
              <a:rPr sz="1600" b="1" spc="-70" dirty="0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sz="1600" b="1" spc="-25" dirty="0">
                <a:solidFill>
                  <a:srgbClr val="001F5F"/>
                </a:solidFill>
                <a:latin typeface="Verdana"/>
                <a:cs typeface="Verdana"/>
              </a:rPr>
              <a:t>kan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1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i="1" spc="-75" dirty="0">
                <a:solidFill>
                  <a:srgbClr val="001F5F"/>
                </a:solidFill>
                <a:latin typeface="Verdana"/>
                <a:cs typeface="Verdana"/>
              </a:rPr>
              <a:t>G</a:t>
            </a:r>
            <a:r>
              <a:rPr sz="1600" b="1" i="1" spc="-45" dirty="0">
                <a:solidFill>
                  <a:srgbClr val="001F5F"/>
                </a:solidFill>
                <a:latin typeface="Verdana"/>
                <a:cs typeface="Verdana"/>
              </a:rPr>
              <a:t>oo</a:t>
            </a:r>
            <a:r>
              <a:rPr sz="1600" b="1" i="1" spc="-30" dirty="0">
                <a:solidFill>
                  <a:srgbClr val="001F5F"/>
                </a:solidFill>
                <a:latin typeface="Verdana"/>
                <a:cs typeface="Verdana"/>
              </a:rPr>
              <a:t>g</a:t>
            </a:r>
            <a:r>
              <a:rPr sz="1600" b="1" i="1" spc="-10" dirty="0">
                <a:solidFill>
                  <a:srgbClr val="001F5F"/>
                </a:solidFill>
                <a:latin typeface="Verdana"/>
                <a:cs typeface="Verdana"/>
              </a:rPr>
              <a:t>l</a:t>
            </a:r>
            <a:r>
              <a:rPr sz="1600" b="1" i="1" spc="-45" dirty="0">
                <a:solidFill>
                  <a:srgbClr val="001F5F"/>
                </a:solidFill>
                <a:latin typeface="Verdana"/>
                <a:cs typeface="Verdana"/>
              </a:rPr>
              <a:t>e</a:t>
            </a:r>
            <a:r>
              <a:rPr sz="1600" b="1" i="1" spc="-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i="1" spc="-30" dirty="0">
                <a:solidFill>
                  <a:srgbClr val="001F5F"/>
                </a:solidFill>
                <a:latin typeface="Verdana"/>
                <a:cs typeface="Verdana"/>
              </a:rPr>
              <a:t>F</a:t>
            </a:r>
            <a:r>
              <a:rPr sz="1600" b="1" i="1" spc="-40" dirty="0">
                <a:solidFill>
                  <a:srgbClr val="001F5F"/>
                </a:solidFill>
                <a:latin typeface="Verdana"/>
                <a:cs typeface="Verdana"/>
              </a:rPr>
              <a:t>o</a:t>
            </a:r>
            <a:r>
              <a:rPr sz="1600" b="1" i="1" spc="-60" dirty="0">
                <a:solidFill>
                  <a:srgbClr val="001F5F"/>
                </a:solidFill>
                <a:latin typeface="Verdana"/>
                <a:cs typeface="Verdana"/>
              </a:rPr>
              <a:t>rm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48692" name="object 14"/>
          <p:cNvSpPr txBox="1"/>
          <p:nvPr/>
        </p:nvSpPr>
        <p:spPr>
          <a:xfrm>
            <a:off x="5328665" y="446658"/>
            <a:ext cx="26295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 MT"/>
                <a:cs typeface="Arial MT"/>
              </a:rPr>
              <a:t>(24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Desember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2021</a:t>
            </a:r>
            <a:r>
              <a:rPr sz="1100" spc="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s.d.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7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Februari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2022)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1048693" name="Persegi Panjang 14"/>
          <p:cNvSpPr/>
          <p:nvPr/>
        </p:nvSpPr>
        <p:spPr>
          <a:xfrm>
            <a:off x="4457699" y="3986278"/>
            <a:ext cx="4191000" cy="7480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hlinkClick r:id="rId7"/>
              </a:rPr>
              <a:t>http://bit.ly/evalpispkpuskesmas_jateng</a:t>
            </a:r>
            <a:endParaRPr lang="en-US" sz="1400" dirty="0"/>
          </a:p>
          <a:p>
            <a:r>
              <a:rPr lang="en-US" sz="1400" dirty="0">
                <a:hlinkClick r:id="rId8"/>
              </a:rPr>
              <a:t>https://bit.ly/EvaluasiPISPK</a:t>
            </a:r>
            <a:r>
              <a:rPr lang="en-US" sz="1400" dirty="0"/>
              <a:t> (</a:t>
            </a:r>
            <a:r>
              <a:rPr lang="en-US" sz="1400" dirty="0" err="1"/>
              <a:t>pelaporan</a:t>
            </a:r>
            <a:r>
              <a:rPr lang="en-US" sz="1400" dirty="0"/>
              <a:t> </a:t>
            </a:r>
            <a:r>
              <a:rPr lang="en-US" sz="1400" dirty="0" err="1"/>
              <a:t>evaluasi</a:t>
            </a:r>
            <a:r>
              <a:rPr lang="en-US" sz="1400" dirty="0"/>
              <a:t> Tri </a:t>
            </a:r>
            <a:r>
              <a:rPr lang="en-US" sz="1400" dirty="0" err="1"/>
              <a:t>Wulan</a:t>
            </a:r>
            <a:r>
              <a:rPr lang="en-US" sz="1400" dirty="0"/>
              <a:t> I)</a:t>
            </a:r>
          </a:p>
          <a:p>
            <a:endParaRPr lang="en-ID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object 2"/>
          <p:cNvSpPr txBox="1"/>
          <p:nvPr/>
        </p:nvSpPr>
        <p:spPr>
          <a:xfrm>
            <a:off x="609600" y="1428750"/>
            <a:ext cx="7772400" cy="2412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5200" b="1" spc="-160" dirty="0">
                <a:solidFill>
                  <a:srgbClr val="313366"/>
                </a:solidFill>
                <a:latin typeface="Verdana"/>
                <a:cs typeface="Verdana"/>
              </a:rPr>
              <a:t>Evaluasi </a:t>
            </a:r>
            <a:r>
              <a:rPr sz="5200" b="1" spc="-15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5200" b="1" spc="-130" dirty="0">
                <a:solidFill>
                  <a:srgbClr val="313366"/>
                </a:solidFill>
                <a:latin typeface="Verdana"/>
                <a:cs typeface="Verdana"/>
              </a:rPr>
              <a:t>Pelaksanaan </a:t>
            </a:r>
            <a:r>
              <a:rPr sz="5200" b="1" spc="-1764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sz="5200" b="1" spc="-450" dirty="0">
                <a:solidFill>
                  <a:srgbClr val="313366"/>
                </a:solidFill>
                <a:latin typeface="Verdana"/>
                <a:cs typeface="Verdana"/>
              </a:rPr>
              <a:t>PI</a:t>
            </a:r>
            <a:r>
              <a:rPr sz="5200" b="1" spc="-505" dirty="0">
                <a:solidFill>
                  <a:srgbClr val="313366"/>
                </a:solidFill>
                <a:latin typeface="Verdana"/>
                <a:cs typeface="Verdana"/>
              </a:rPr>
              <a:t>S</a:t>
            </a:r>
            <a:r>
              <a:rPr sz="5200" b="1" spc="-484" dirty="0">
                <a:solidFill>
                  <a:srgbClr val="313366"/>
                </a:solidFill>
                <a:latin typeface="Verdana"/>
                <a:cs typeface="Verdana"/>
              </a:rPr>
              <a:t>-</a:t>
            </a:r>
            <a:r>
              <a:rPr sz="5200" b="1" spc="-40" dirty="0">
                <a:solidFill>
                  <a:srgbClr val="313366"/>
                </a:solidFill>
                <a:latin typeface="Verdana"/>
                <a:cs typeface="Verdana"/>
              </a:rPr>
              <a:t>PK</a:t>
            </a:r>
            <a:r>
              <a:rPr sz="5200" b="1" spc="-265" dirty="0">
                <a:solidFill>
                  <a:srgbClr val="313366"/>
                </a:solidFill>
                <a:latin typeface="Verdana"/>
                <a:cs typeface="Verdana"/>
              </a:rPr>
              <a:t> </a:t>
            </a:r>
            <a:r>
              <a:rPr lang="en-US" sz="5200" b="1" spc="-95" dirty="0">
                <a:solidFill>
                  <a:srgbClr val="313366"/>
                </a:solidFill>
                <a:latin typeface="Verdana"/>
                <a:cs typeface="Verdana"/>
              </a:rPr>
              <a:t>Th </a:t>
            </a:r>
            <a:r>
              <a:rPr sz="5200" b="1" spc="-725" dirty="0">
                <a:solidFill>
                  <a:srgbClr val="313366"/>
                </a:solidFill>
                <a:latin typeface="Verdana"/>
                <a:cs typeface="Verdana"/>
              </a:rPr>
              <a:t>2021</a:t>
            </a:r>
            <a:r>
              <a:rPr lang="en-US" sz="5200" b="1" spc="-725" dirty="0">
                <a:solidFill>
                  <a:srgbClr val="313366"/>
                </a:solidFill>
                <a:latin typeface="Verdana"/>
                <a:cs typeface="Verdana"/>
              </a:rPr>
              <a:t> dan TW I 2022</a:t>
            </a:r>
            <a:endParaRPr sz="5200" dirty="0">
              <a:latin typeface="Verdana"/>
              <a:cs typeface="Verdana"/>
            </a:endParaRPr>
          </a:p>
        </p:txBody>
      </p:sp>
      <p:sp>
        <p:nvSpPr>
          <p:cNvPr id="1048695" name="object 3"/>
          <p:cNvSpPr txBox="1">
            <a:spLocks noGrp="1"/>
          </p:cNvSpPr>
          <p:nvPr>
            <p:ph type="title"/>
          </p:nvPr>
        </p:nvSpPr>
        <p:spPr>
          <a:xfrm>
            <a:off x="1262633" y="644474"/>
            <a:ext cx="339725" cy="118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535" dirty="0">
                <a:solidFill>
                  <a:srgbClr val="FFC000"/>
                </a:solidFill>
              </a:rPr>
              <a:t>2</a:t>
            </a:r>
            <a:endParaRPr sz="7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2562</Words>
  <Application>Microsoft Office PowerPoint</Application>
  <PresentationFormat>Peragaan Layar (16:9)</PresentationFormat>
  <Paragraphs>467</Paragraphs>
  <Slides>31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7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31</vt:i4>
      </vt:variant>
    </vt:vector>
  </HeadingPairs>
  <TitlesOfParts>
    <vt:vector size="39" baseType="lpstr">
      <vt:lpstr>Arial</vt:lpstr>
      <vt:lpstr>Arial MT</vt:lpstr>
      <vt:lpstr>Calibri</vt:lpstr>
      <vt:lpstr>Calibri Light</vt:lpstr>
      <vt:lpstr>Times New Roman</vt:lpstr>
      <vt:lpstr>Trebuchet MS</vt:lpstr>
      <vt:lpstr>Verdana</vt:lpstr>
      <vt:lpstr>Office Theme</vt:lpstr>
      <vt:lpstr>EVALUASI PIS-PK  DI KAB KARANGANYAR</vt:lpstr>
      <vt:lpstr>Outline</vt:lpstr>
      <vt:lpstr>Presentasi PowerPoint</vt:lpstr>
      <vt:lpstr>Program Indonesia Sehat dengan Pendekatan Keluarga (PIS-PK) dilaksanakan untuk  meningkatkan jangkauan sasaran dan mendekatkan akses pelayanan kesehatan serta  mendampingi keluarga dalam melakukan perubahan status kesehatan menjadi sehat</vt:lpstr>
      <vt:lpstr>Presentasi PowerPoint</vt:lpstr>
      <vt:lpstr>Presentasi PowerPoint</vt:lpstr>
      <vt:lpstr>Monitoring dan Evaluasi PIS-PK terhadap Seluruh  Tahapan PIS-PK</vt:lpstr>
      <vt:lpstr>Monev PIS-PK dilaksanakan menggunakan Instrumen Evaluasi</vt:lpstr>
      <vt:lpstr>2</vt:lpstr>
      <vt:lpstr>Sebaran Pelaporan</vt:lpstr>
      <vt:lpstr>Capaian Kunjungan Keluarga Tingkat Puskesmas  Sebagian belum total coverage</vt:lpstr>
      <vt:lpstr>Presentasi PowerPoint</vt:lpstr>
      <vt:lpstr>Presentasi PowerPoint</vt:lpstr>
      <vt:lpstr>Indeks Keluarga Sehat Kabupaten Karanganyar</vt:lpstr>
      <vt:lpstr>Presentasi PowerPoint</vt:lpstr>
      <vt:lpstr>3</vt:lpstr>
      <vt:lpstr>Hambatan Dinkes Kabupaten/Kota</vt:lpstr>
      <vt:lpstr>Solusi yang telah dilakukan di tingkat</vt:lpstr>
      <vt:lpstr>Hambatan tingkat Puskesmas</vt:lpstr>
      <vt:lpstr>1. PERSIAPAN</vt:lpstr>
      <vt:lpstr>2. KUNJUNGAN KELUARGA DAN INTERVENSI AWAL</vt:lpstr>
      <vt:lpstr>3. ANALISIS IKS AWAL</vt:lpstr>
      <vt:lpstr>4. INTERVENSI LANJUT</vt:lpstr>
      <vt:lpstr>4. INTERVENSI LANJUT</vt:lpstr>
      <vt:lpstr>5. ANALISIS PERUBAHAN IKS</vt:lpstr>
      <vt:lpstr>6. PEMANFAATAN RAW DATA</vt:lpstr>
      <vt:lpstr>Presentasi PowerPoint</vt:lpstr>
      <vt:lpstr>INOVASI PELAKSANAAN PIS-PK</vt:lpstr>
      <vt:lpstr>Presentasi PowerPoint</vt:lpstr>
      <vt:lpstr>KESIMPULAN DAN HARAPAN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PROFESSIONAL VIRTUAL MEETING</dc:title>
  <dc:creator>Azizah;Naneu</dc:creator>
  <cp:lastModifiedBy>lenovo yoga</cp:lastModifiedBy>
  <cp:revision>2</cp:revision>
  <dcterms:created xsi:type="dcterms:W3CDTF">2022-04-13T17:45:28Z</dcterms:created>
  <dcterms:modified xsi:type="dcterms:W3CDTF">2022-04-19T01:37:01Z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2022-04-14T00:00:00Z</vt:filetime>
  </property>
</Properties>
</file>