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va Sans" panose="020B0503030501040103" pitchFamily="34" charset="0"/>
      <p:regular r:id="rId18"/>
    </p:embeddedFont>
    <p:embeddedFont>
      <p:font typeface="Canva Sans Bold" panose="020B0803030501040103" pitchFamily="34" charset="0"/>
      <p:regular r:id="rId19"/>
      <p:bold r:id="rId20"/>
    </p:embeddedFont>
    <p:embeddedFont>
      <p:font typeface="Chau Philomene" panose="02000806040000020003" pitchFamily="2" charset="0"/>
      <p:regular r:id="rId21"/>
    </p:embeddedFont>
    <p:embeddedFont>
      <p:font typeface="Codec Pro" pitchFamily="2" charset="0"/>
      <p:regular r:id="rId22"/>
    </p:embeddedFont>
    <p:embeddedFont>
      <p:font typeface="DM Sans" pitchFamily="2" charset="77"/>
      <p:regular r:id="rId23"/>
      <p:bold r:id="rId24"/>
      <p:italic r:id="rId25"/>
      <p:boldItalic r:id="rId26"/>
    </p:embeddedFont>
    <p:embeddedFont>
      <p:font typeface="Fredoka" panose="02000000000000000000" pitchFamily="2" charset="77"/>
      <p:regular r:id="rId27"/>
    </p:embeddedFont>
    <p:embeddedFont>
      <p:font typeface="Poppins Bold" pitchFamily="2" charset="77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9" autoAdjust="0"/>
  </p:normalViewPr>
  <p:slideViewPr>
    <p:cSldViewPr>
      <p:cViewPr varScale="1">
        <p:scale>
          <a:sx n="69" d="100"/>
          <a:sy n="69" d="100"/>
        </p:scale>
        <p:origin x="8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91487">
            <a:off x="8863936" y="2680979"/>
            <a:ext cx="912154" cy="828919"/>
          </a:xfrm>
          <a:custGeom>
            <a:avLst/>
            <a:gdLst/>
            <a:ahLst/>
            <a:cxnLst/>
            <a:rect l="l" t="t" r="r" b="b"/>
            <a:pathLst>
              <a:path w="912154" h="828919">
                <a:moveTo>
                  <a:pt x="0" y="0"/>
                </a:moveTo>
                <a:lnTo>
                  <a:pt x="912154" y="0"/>
                </a:lnTo>
                <a:lnTo>
                  <a:pt x="912154" y="828920"/>
                </a:lnTo>
                <a:lnTo>
                  <a:pt x="0" y="828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332691">
            <a:off x="6959994" y="6717955"/>
            <a:ext cx="883558" cy="883558"/>
          </a:xfrm>
          <a:custGeom>
            <a:avLst/>
            <a:gdLst/>
            <a:ahLst/>
            <a:cxnLst/>
            <a:rect l="l" t="t" r="r" b="b"/>
            <a:pathLst>
              <a:path w="883558" h="883558">
                <a:moveTo>
                  <a:pt x="0" y="0"/>
                </a:moveTo>
                <a:lnTo>
                  <a:pt x="883558" y="0"/>
                </a:lnTo>
                <a:lnTo>
                  <a:pt x="883558" y="883558"/>
                </a:lnTo>
                <a:lnTo>
                  <a:pt x="0" y="8835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9809552" y="606751"/>
            <a:ext cx="532710" cy="843898"/>
          </a:xfrm>
          <a:custGeom>
            <a:avLst/>
            <a:gdLst/>
            <a:ahLst/>
            <a:cxnLst/>
            <a:rect l="l" t="t" r="r" b="b"/>
            <a:pathLst>
              <a:path w="532710" h="843898">
                <a:moveTo>
                  <a:pt x="0" y="0"/>
                </a:moveTo>
                <a:lnTo>
                  <a:pt x="532710" y="0"/>
                </a:lnTo>
                <a:lnTo>
                  <a:pt x="532710" y="843898"/>
                </a:lnTo>
                <a:lnTo>
                  <a:pt x="0" y="8438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3891927">
            <a:off x="10646946" y="9353094"/>
            <a:ext cx="399032" cy="625932"/>
          </a:xfrm>
          <a:custGeom>
            <a:avLst/>
            <a:gdLst/>
            <a:ahLst/>
            <a:cxnLst/>
            <a:rect l="l" t="t" r="r" b="b"/>
            <a:pathLst>
              <a:path w="399032" h="625932">
                <a:moveTo>
                  <a:pt x="0" y="0"/>
                </a:moveTo>
                <a:lnTo>
                  <a:pt x="399031" y="0"/>
                </a:lnTo>
                <a:lnTo>
                  <a:pt x="399031" y="625932"/>
                </a:lnTo>
                <a:lnTo>
                  <a:pt x="0" y="6259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693047" y="227982"/>
            <a:ext cx="3335353" cy="662901"/>
          </a:xfrm>
          <a:custGeom>
            <a:avLst/>
            <a:gdLst/>
            <a:ahLst/>
            <a:cxnLst/>
            <a:rect l="l" t="t" r="r" b="b"/>
            <a:pathLst>
              <a:path w="3335353" h="662901">
                <a:moveTo>
                  <a:pt x="0" y="0"/>
                </a:moveTo>
                <a:lnTo>
                  <a:pt x="3335353" y="0"/>
                </a:lnTo>
                <a:lnTo>
                  <a:pt x="3335353" y="662901"/>
                </a:lnTo>
                <a:lnTo>
                  <a:pt x="0" y="6629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5624305" y="4132239"/>
            <a:ext cx="4247659" cy="1258369"/>
          </a:xfrm>
          <a:custGeom>
            <a:avLst/>
            <a:gdLst/>
            <a:ahLst/>
            <a:cxnLst/>
            <a:rect l="l" t="t" r="r" b="b"/>
            <a:pathLst>
              <a:path w="4247659" h="1258369">
                <a:moveTo>
                  <a:pt x="0" y="0"/>
                </a:moveTo>
                <a:lnTo>
                  <a:pt x="4247658" y="0"/>
                </a:lnTo>
                <a:lnTo>
                  <a:pt x="4247658" y="1258369"/>
                </a:lnTo>
                <a:lnTo>
                  <a:pt x="0" y="125836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1328371">
            <a:off x="10900465" y="513882"/>
            <a:ext cx="5307628" cy="2282280"/>
          </a:xfrm>
          <a:custGeom>
            <a:avLst/>
            <a:gdLst/>
            <a:ahLst/>
            <a:cxnLst/>
            <a:rect l="l" t="t" r="r" b="b"/>
            <a:pathLst>
              <a:path w="5307628" h="2282280">
                <a:moveTo>
                  <a:pt x="0" y="0"/>
                </a:moveTo>
                <a:lnTo>
                  <a:pt x="5307627" y="0"/>
                </a:lnTo>
                <a:lnTo>
                  <a:pt x="5307627" y="2282280"/>
                </a:lnTo>
                <a:lnTo>
                  <a:pt x="0" y="22822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0" y="0"/>
            <a:ext cx="6065262" cy="10287000"/>
          </a:xfrm>
          <a:custGeom>
            <a:avLst/>
            <a:gdLst/>
            <a:ahLst/>
            <a:cxnLst/>
            <a:rect l="l" t="t" r="r" b="b"/>
            <a:pathLst>
              <a:path w="6065262" h="10287000">
                <a:moveTo>
                  <a:pt x="0" y="0"/>
                </a:moveTo>
                <a:lnTo>
                  <a:pt x="6065262" y="0"/>
                </a:lnTo>
                <a:lnTo>
                  <a:pt x="606526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2409" b="-2409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8329200" y="3000189"/>
            <a:ext cx="7491893" cy="347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8"/>
              </a:lnSpc>
              <a:spcBef>
                <a:spcPct val="0"/>
              </a:spcBef>
            </a:pPr>
            <a:r>
              <a:rPr lang="en-US" sz="4970" dirty="0">
                <a:solidFill>
                  <a:srgbClr val="161C39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PENERTIBAN ALAT PERAGA KAMPANYE (APK) DAN PENANGANAN PELANGGARAN NETRALITAS ASN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30474" y="6604110"/>
            <a:ext cx="6812824" cy="518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43"/>
              </a:lnSpc>
            </a:pPr>
            <a:r>
              <a:rPr lang="en-US" sz="3031" b="1" dirty="0" err="1">
                <a:solidFill>
                  <a:srgbClr val="161C3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Pemilu</a:t>
            </a:r>
            <a:r>
              <a:rPr lang="en-US" sz="3031" b="1" dirty="0">
                <a:solidFill>
                  <a:srgbClr val="161C3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dan </a:t>
            </a:r>
            <a:r>
              <a:rPr lang="en-US" sz="3031" b="1" dirty="0" err="1">
                <a:solidFill>
                  <a:srgbClr val="161C3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Pemilihan</a:t>
            </a:r>
            <a:r>
              <a:rPr lang="en-US" sz="3031" b="1" dirty="0">
                <a:solidFill>
                  <a:srgbClr val="161C3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031" b="1" dirty="0" err="1">
                <a:solidFill>
                  <a:srgbClr val="161C3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Tahun</a:t>
            </a:r>
            <a:r>
              <a:rPr lang="en-US" sz="3031" b="1" dirty="0">
                <a:solidFill>
                  <a:srgbClr val="161C3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2024</a:t>
            </a:r>
          </a:p>
        </p:txBody>
      </p:sp>
      <p:sp>
        <p:nvSpPr>
          <p:cNvPr id="13" name="Freeform 13"/>
          <p:cNvSpPr/>
          <p:nvPr/>
        </p:nvSpPr>
        <p:spPr>
          <a:xfrm>
            <a:off x="6033131" y="5967955"/>
            <a:ext cx="13513760" cy="5659840"/>
          </a:xfrm>
          <a:custGeom>
            <a:avLst/>
            <a:gdLst/>
            <a:ahLst/>
            <a:cxnLst/>
            <a:rect l="l" t="t" r="r" b="b"/>
            <a:pathLst>
              <a:path w="13513760" h="5659840">
                <a:moveTo>
                  <a:pt x="0" y="0"/>
                </a:moveTo>
                <a:lnTo>
                  <a:pt x="13513760" y="0"/>
                </a:lnTo>
                <a:lnTo>
                  <a:pt x="13513760" y="5659840"/>
                </a:lnTo>
                <a:lnTo>
                  <a:pt x="0" y="565984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8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54220" b="-1261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546C374-49BC-9DE0-B212-FFE2C96D77C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167" y="227982"/>
            <a:ext cx="3176623" cy="9328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0507" y="943690"/>
            <a:ext cx="14835216" cy="79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8"/>
              </a:lnSpc>
            </a:pPr>
            <a:r>
              <a:rPr lang="en-US" sz="5425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Penanganan Pelanggaran Netralitas ASN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24400" y="1813031"/>
            <a:ext cx="7901471" cy="629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</a:pPr>
            <a:r>
              <a:rPr lang="en-US" sz="3694" b="1" dirty="0" err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Pemilihan</a:t>
            </a:r>
            <a:r>
              <a:rPr lang="en-US" sz="3694" b="1" dirty="0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94" b="1" dirty="0" err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Umum</a:t>
            </a:r>
            <a:r>
              <a:rPr lang="en-US" sz="3694" b="1" dirty="0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694" b="1" dirty="0" err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Tahun</a:t>
            </a:r>
            <a:r>
              <a:rPr lang="en-US" sz="3694" b="1" dirty="0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2024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410529" y="2440475"/>
            <a:ext cx="1579342" cy="229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8"/>
              </a:lnSpc>
            </a:pPr>
            <a:r>
              <a:rPr lang="en-US" sz="13341">
                <a:solidFill>
                  <a:srgbClr val="1C2120"/>
                </a:solidFill>
                <a:latin typeface="Fredoka"/>
                <a:ea typeface="Fredoka"/>
                <a:cs typeface="Fredoka"/>
                <a:sym typeface="Fredoka"/>
              </a:rPr>
              <a:t>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944480" y="2807329"/>
            <a:ext cx="2269019" cy="41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2"/>
              </a:lnSpc>
            </a:pPr>
            <a:r>
              <a:rPr lang="en-US" sz="2451" b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ASN Terbukti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3450" y="3894999"/>
            <a:ext cx="7417608" cy="399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21"/>
              </a:lnSpc>
            </a:pPr>
            <a:r>
              <a:rPr lang="en-US" sz="3399">
                <a:solidFill>
                  <a:srgbClr val="1C2120"/>
                </a:solidFill>
                <a:latin typeface="Canva Sans"/>
                <a:ea typeface="Canva Sans"/>
                <a:cs typeface="Canva Sans"/>
                <a:sym typeface="Canva Sans"/>
              </a:rPr>
              <a:t>Bawaslu Kabupaten Karanganyar telah menangani dan menindaklanjuti laporan dugaan penanganan pelanggaran netralitas ASN dengan mengirimkan surat rekomendasi yang ditujukan ke KASN. Hasil tindak lanjut yaitu: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02568" y="3297619"/>
            <a:ext cx="5249060" cy="1061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6"/>
              </a:lnSpc>
            </a:pPr>
            <a:r>
              <a:rPr lang="en-US" sz="2068">
                <a:solidFill>
                  <a:srgbClr val="1C2120"/>
                </a:solidFill>
                <a:latin typeface="Canva Sans"/>
                <a:ea typeface="Canva Sans"/>
                <a:cs typeface="Canva Sans"/>
                <a:sym typeface="Canva Sans"/>
              </a:rPr>
              <a:t>Sanksi Moral Pernyataan Secara Tertutup berupa Permohonan Maaf Secara Tertulis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16828" y="4766061"/>
            <a:ext cx="3525226" cy="41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2"/>
              </a:lnSpc>
            </a:pPr>
            <a:r>
              <a:rPr lang="en-US" sz="2451" b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ASN Terbukti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61109" y="5214876"/>
            <a:ext cx="5249060" cy="69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6"/>
              </a:lnSpc>
            </a:pPr>
            <a:r>
              <a:rPr lang="en-US" sz="2068">
                <a:solidFill>
                  <a:srgbClr val="1C2120"/>
                </a:solidFill>
                <a:latin typeface="Canva Sans"/>
                <a:ea typeface="Canva Sans"/>
                <a:cs typeface="Canva Sans"/>
                <a:sym typeface="Canva Sans"/>
              </a:rPr>
              <a:t>Sanksi Moral Pernyataan Secara Tertutup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944480" y="6852238"/>
            <a:ext cx="5540849" cy="1061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6"/>
              </a:lnSpc>
            </a:pPr>
            <a:r>
              <a:rPr lang="en-US" sz="2068">
                <a:solidFill>
                  <a:srgbClr val="1C2120"/>
                </a:solidFill>
                <a:latin typeface="Canva Sans"/>
                <a:ea typeface="Canva Sans"/>
                <a:cs typeface="Canva Sans"/>
                <a:sym typeface="Canva Sans"/>
              </a:rPr>
              <a:t>Sanksi berupa hukuman disiplin Penurunan Jabatan setingkat lebih rendah selama 12 (dua belas) bulan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00199" y="8162266"/>
            <a:ext cx="3525226" cy="41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2"/>
              </a:lnSpc>
            </a:pPr>
            <a:r>
              <a:rPr lang="en-US" sz="2451" b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ASN Terbukti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44480" y="8611081"/>
            <a:ext cx="5249060" cy="699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6"/>
              </a:lnSpc>
            </a:pPr>
            <a:r>
              <a:rPr lang="en-US" sz="2068">
                <a:solidFill>
                  <a:srgbClr val="1C2120"/>
                </a:solidFill>
                <a:latin typeface="Canva Sans"/>
                <a:ea typeface="Canva Sans"/>
                <a:cs typeface="Canva Sans"/>
                <a:sym typeface="Canva Sans"/>
              </a:rPr>
              <a:t> Sanksi berupa pemutusan hubungan perjanjian kerja tidak dengan Hormat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200199" y="6403422"/>
            <a:ext cx="3525226" cy="41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2"/>
              </a:lnSpc>
            </a:pPr>
            <a:r>
              <a:rPr lang="en-US" sz="2451" b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ASN Terbukti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427157" y="4151497"/>
            <a:ext cx="1579342" cy="229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8"/>
              </a:lnSpc>
            </a:pPr>
            <a:r>
              <a:rPr lang="en-US" sz="13341">
                <a:solidFill>
                  <a:srgbClr val="1C2120"/>
                </a:solidFill>
                <a:latin typeface="Fredoka"/>
                <a:ea typeface="Fredoka"/>
                <a:cs typeface="Fredoka"/>
                <a:sym typeface="Fredoka"/>
              </a:rPr>
              <a:t>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81767" y="5910341"/>
            <a:ext cx="1579342" cy="229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8"/>
              </a:lnSpc>
            </a:pPr>
            <a:r>
              <a:rPr lang="en-US" sz="13341">
                <a:solidFill>
                  <a:srgbClr val="1C2120"/>
                </a:solidFill>
                <a:latin typeface="Fredoka"/>
                <a:ea typeface="Fredoka"/>
                <a:cs typeface="Fredoka"/>
                <a:sym typeface="Fredoka"/>
              </a:rPr>
              <a:t>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427157" y="7585663"/>
            <a:ext cx="1579342" cy="229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8"/>
              </a:lnSpc>
            </a:pPr>
            <a:r>
              <a:rPr lang="en-US" sz="13341">
                <a:solidFill>
                  <a:srgbClr val="1C2120"/>
                </a:solidFill>
                <a:latin typeface="Fredoka"/>
                <a:ea typeface="Fredoka"/>
                <a:cs typeface="Fredoka"/>
                <a:sym typeface="Fredoka"/>
              </a:rPr>
              <a:t>2</a:t>
            </a:r>
          </a:p>
        </p:txBody>
      </p:sp>
      <p:sp>
        <p:nvSpPr>
          <p:cNvPr id="17" name="Freeform 17"/>
          <p:cNvSpPr/>
          <p:nvPr/>
        </p:nvSpPr>
        <p:spPr>
          <a:xfrm>
            <a:off x="-1276484" y="5305425"/>
            <a:ext cx="20840969" cy="5731266"/>
          </a:xfrm>
          <a:custGeom>
            <a:avLst/>
            <a:gdLst/>
            <a:ahLst/>
            <a:cxnLst/>
            <a:rect l="l" t="t" r="r" b="b"/>
            <a:pathLst>
              <a:path w="20840969" h="5731266">
                <a:moveTo>
                  <a:pt x="0" y="0"/>
                </a:moveTo>
                <a:lnTo>
                  <a:pt x="20840968" y="0"/>
                </a:lnTo>
                <a:lnTo>
                  <a:pt x="20840968" y="5731266"/>
                </a:lnTo>
                <a:lnTo>
                  <a:pt x="0" y="5731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0507" y="943690"/>
            <a:ext cx="14835216" cy="794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88"/>
              </a:lnSpc>
            </a:pPr>
            <a:r>
              <a:rPr lang="en-US" sz="5425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Penanganan Pelanggaran Netralitas ASN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27508" y="1818594"/>
            <a:ext cx="15861432" cy="370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1"/>
              </a:lnSpc>
            </a:pPr>
            <a:r>
              <a:rPr lang="en-US" sz="2194" b="1" dirty="0" err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Pemilihan</a:t>
            </a:r>
            <a:r>
              <a:rPr lang="en-US" sz="2194" b="1" dirty="0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194" b="1" dirty="0" err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Gubernur</a:t>
            </a:r>
            <a:r>
              <a:rPr lang="en-US" sz="2194" b="1" dirty="0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dan Wakil </a:t>
            </a:r>
            <a:r>
              <a:rPr lang="en-US" sz="2194" b="1" dirty="0" err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Gubernur</a:t>
            </a:r>
            <a:r>
              <a:rPr lang="en-US" sz="2194" b="1" dirty="0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 </a:t>
            </a:r>
            <a:r>
              <a:rPr lang="en-US" sz="2194" b="1" dirty="0" err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Bupati</a:t>
            </a:r>
            <a:r>
              <a:rPr lang="en-US" sz="2194" b="1" dirty="0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dan Wakil </a:t>
            </a:r>
            <a:r>
              <a:rPr lang="en-US" sz="2194" b="1" dirty="0" err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Bupati</a:t>
            </a:r>
            <a:r>
              <a:rPr lang="en-US" sz="2194" b="1" dirty="0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 Serta </a:t>
            </a:r>
            <a:r>
              <a:rPr lang="en-US" sz="2194" b="1" dirty="0" err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Walikota</a:t>
            </a:r>
            <a:r>
              <a:rPr lang="en-US" sz="2194" b="1" dirty="0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dan Wakil </a:t>
            </a:r>
            <a:r>
              <a:rPr lang="en-US" sz="2194" b="1" dirty="0" err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Walikota</a:t>
            </a:r>
            <a:r>
              <a:rPr lang="en-US" sz="2194" b="1" dirty="0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</a:t>
            </a:r>
            <a:r>
              <a:rPr lang="en-US" sz="2194" b="1" dirty="0" err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Tahun</a:t>
            </a:r>
            <a:r>
              <a:rPr lang="en-US" sz="2194" b="1" dirty="0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2024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26392" y="3558164"/>
            <a:ext cx="7417608" cy="3991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521"/>
              </a:lnSpc>
            </a:pPr>
            <a:r>
              <a:rPr lang="en-US" sz="3399">
                <a:solidFill>
                  <a:srgbClr val="1C2120"/>
                </a:solidFill>
                <a:latin typeface="Canva Sans"/>
                <a:ea typeface="Canva Sans"/>
                <a:cs typeface="Canva Sans"/>
                <a:sym typeface="Canva Sans"/>
              </a:rPr>
              <a:t>Bawaslu Kabupaten Karanganyar telah menangani dan menindaklanjuti laporan dugaan penanganan pelanggaran netralitas ASN dengan mengirimkan surat rekomendasi yang ditujukan ke KASN. Hasil tindak lanjut yaitu: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24874" y="4973722"/>
            <a:ext cx="5540849" cy="1061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6"/>
              </a:lnSpc>
            </a:pPr>
            <a:r>
              <a:rPr lang="en-US" sz="2068">
                <a:solidFill>
                  <a:srgbClr val="1C2120"/>
                </a:solidFill>
                <a:latin typeface="Canva Sans"/>
                <a:ea typeface="Canva Sans"/>
                <a:cs typeface="Canva Sans"/>
                <a:sym typeface="Canva Sans"/>
              </a:rPr>
              <a:t>Status penerusan yaitu menunggu verifikasi BKN dengan tindak lanjut PPK masih tidak diketahui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324874" y="4458160"/>
            <a:ext cx="5011614" cy="404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2"/>
              </a:lnSpc>
            </a:pPr>
            <a:r>
              <a:rPr lang="en-US" sz="2451" b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ASN Menunggu Verifikasi BKN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762162" y="4031825"/>
            <a:ext cx="1579342" cy="229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78"/>
              </a:lnSpc>
            </a:pPr>
            <a:r>
              <a:rPr lang="en-US" sz="13341">
                <a:solidFill>
                  <a:srgbClr val="1C2120"/>
                </a:solidFill>
                <a:latin typeface="Fredoka"/>
                <a:ea typeface="Fredoka"/>
                <a:cs typeface="Fredoka"/>
                <a:sym typeface="Fredoka"/>
              </a:rPr>
              <a:t>1</a:t>
            </a:r>
          </a:p>
        </p:txBody>
      </p:sp>
      <p:sp>
        <p:nvSpPr>
          <p:cNvPr id="8" name="Freeform 8"/>
          <p:cNvSpPr/>
          <p:nvPr/>
        </p:nvSpPr>
        <p:spPr>
          <a:xfrm>
            <a:off x="-1276484" y="5305425"/>
            <a:ext cx="20840969" cy="5731266"/>
          </a:xfrm>
          <a:custGeom>
            <a:avLst/>
            <a:gdLst/>
            <a:ahLst/>
            <a:cxnLst/>
            <a:rect l="l" t="t" r="r" b="b"/>
            <a:pathLst>
              <a:path w="20840969" h="5731266">
                <a:moveTo>
                  <a:pt x="0" y="0"/>
                </a:moveTo>
                <a:lnTo>
                  <a:pt x="20840968" y="0"/>
                </a:lnTo>
                <a:lnTo>
                  <a:pt x="20840968" y="5731266"/>
                </a:lnTo>
                <a:lnTo>
                  <a:pt x="0" y="5731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721726" y="1464013"/>
            <a:ext cx="6844548" cy="263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1"/>
              </a:lnSpc>
              <a:spcBef>
                <a:spcPct val="0"/>
              </a:spcBef>
            </a:pPr>
            <a:r>
              <a:rPr lang="en-US" sz="15429">
                <a:solidFill>
                  <a:srgbClr val="161C39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TERIMA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721726" y="3679596"/>
            <a:ext cx="6844548" cy="2632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1"/>
              </a:lnSpc>
              <a:spcBef>
                <a:spcPct val="0"/>
              </a:spcBef>
            </a:pPr>
            <a:r>
              <a:rPr lang="en-US" sz="15429">
                <a:solidFill>
                  <a:srgbClr val="161C39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KASIH</a:t>
            </a:r>
          </a:p>
        </p:txBody>
      </p:sp>
      <p:sp>
        <p:nvSpPr>
          <p:cNvPr id="4" name="Freeform 4"/>
          <p:cNvSpPr/>
          <p:nvPr/>
        </p:nvSpPr>
        <p:spPr>
          <a:xfrm>
            <a:off x="-1276484" y="5482026"/>
            <a:ext cx="20840969" cy="5731266"/>
          </a:xfrm>
          <a:custGeom>
            <a:avLst/>
            <a:gdLst/>
            <a:ahLst/>
            <a:cxnLst/>
            <a:rect l="l" t="t" r="r" b="b"/>
            <a:pathLst>
              <a:path w="20840969" h="5731266">
                <a:moveTo>
                  <a:pt x="0" y="0"/>
                </a:moveTo>
                <a:lnTo>
                  <a:pt x="20840968" y="0"/>
                </a:lnTo>
                <a:lnTo>
                  <a:pt x="20840968" y="5731266"/>
                </a:lnTo>
                <a:lnTo>
                  <a:pt x="0" y="5731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958255" y="1170177"/>
            <a:ext cx="1367650" cy="1295460"/>
          </a:xfrm>
          <a:custGeom>
            <a:avLst/>
            <a:gdLst/>
            <a:ahLst/>
            <a:cxnLst/>
            <a:rect l="l" t="t" r="r" b="b"/>
            <a:pathLst>
              <a:path w="1367650" h="1295460">
                <a:moveTo>
                  <a:pt x="0" y="0"/>
                </a:moveTo>
                <a:lnTo>
                  <a:pt x="1367650" y="0"/>
                </a:lnTo>
                <a:lnTo>
                  <a:pt x="1367650" y="1295461"/>
                </a:lnTo>
                <a:lnTo>
                  <a:pt x="0" y="12954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499"/>
            </a:stretch>
          </a:blipFill>
        </p:spPr>
      </p:sp>
      <p:sp>
        <p:nvSpPr>
          <p:cNvPr id="3" name="Freeform 3"/>
          <p:cNvSpPr/>
          <p:nvPr/>
        </p:nvSpPr>
        <p:spPr>
          <a:xfrm rot="-1328371">
            <a:off x="3601987" y="-236969"/>
            <a:ext cx="5307628" cy="2282280"/>
          </a:xfrm>
          <a:custGeom>
            <a:avLst/>
            <a:gdLst/>
            <a:ahLst/>
            <a:cxnLst/>
            <a:rect l="l" t="t" r="r" b="b"/>
            <a:pathLst>
              <a:path w="5307628" h="2282280">
                <a:moveTo>
                  <a:pt x="0" y="0"/>
                </a:moveTo>
                <a:lnTo>
                  <a:pt x="5307628" y="0"/>
                </a:lnTo>
                <a:lnTo>
                  <a:pt x="5307628" y="2282280"/>
                </a:lnTo>
                <a:lnTo>
                  <a:pt x="0" y="2282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475673" y="2123559"/>
            <a:ext cx="10436176" cy="736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6479" lvl="1" indent="-318239" algn="l">
              <a:lnSpc>
                <a:spcPts val="4127"/>
              </a:lnSpc>
              <a:buFont typeface="Arial"/>
              <a:buChar char="•"/>
            </a:pPr>
            <a:r>
              <a:rPr lang="en-US" sz="294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UU NO. 7 TAHUN 2017 TENTANG PEMILU ATAU UU NO. 10 TAHUN 2016 (UU PILKADA).</a:t>
            </a:r>
          </a:p>
          <a:p>
            <a:pPr marL="636479" lvl="1" indent="-318239" algn="l">
              <a:lnSpc>
                <a:spcPts val="4127"/>
              </a:lnSpc>
              <a:buFont typeface="Arial"/>
              <a:buChar char="•"/>
            </a:pPr>
            <a:r>
              <a:rPr lang="en-US" sz="294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PERBAWASLU NOMOR 11 TAHUN 2023 TENTANG PENGAWASAN KAMPANYE PEMILIHAN UMUM.</a:t>
            </a:r>
          </a:p>
          <a:p>
            <a:pPr marL="636479" lvl="1" indent="-318239" algn="l">
              <a:lnSpc>
                <a:spcPts val="4127"/>
              </a:lnSpc>
              <a:buFont typeface="Arial"/>
              <a:buChar char="•"/>
            </a:pPr>
            <a:r>
              <a:rPr lang="en-US" sz="294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PKPU NOMOR 20 TAHUN 2023 TENTANG KAMPANYE PEMILU</a:t>
            </a:r>
          </a:p>
          <a:p>
            <a:pPr marL="636479" lvl="1" indent="-318239" algn="l">
              <a:lnSpc>
                <a:spcPts val="4127"/>
              </a:lnSpc>
              <a:buFont typeface="Arial"/>
              <a:buChar char="•"/>
            </a:pPr>
            <a:r>
              <a:rPr lang="en-US" sz="294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PERBAWASLU NOMOR 12 TAHUN 2024 TENTANG PENGAWASAN KAMPANYE PEMILIHAN</a:t>
            </a:r>
          </a:p>
          <a:p>
            <a:pPr marL="636479" lvl="1" indent="-318239" algn="l">
              <a:lnSpc>
                <a:spcPts val="4127"/>
              </a:lnSpc>
              <a:buFont typeface="Arial"/>
              <a:buChar char="•"/>
            </a:pPr>
            <a:r>
              <a:rPr lang="en-US" sz="294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PKPU NOMOR 13 TAHUN 2024 TENTANG KAMPANYE PEMILIHAN GUBERNUR, BUPATI, DAN WALIKOTA. </a:t>
            </a:r>
          </a:p>
          <a:p>
            <a:pPr marL="636479" lvl="1" indent="-318239" algn="l">
              <a:lnSpc>
                <a:spcPts val="4127"/>
              </a:lnSpc>
              <a:buFont typeface="Arial"/>
              <a:buChar char="•"/>
            </a:pPr>
            <a:r>
              <a:rPr lang="en-US" sz="2948">
                <a:solidFill>
                  <a:srgbClr val="000000"/>
                </a:solidFill>
                <a:latin typeface="Codec Pro"/>
                <a:ea typeface="Codec Pro"/>
                <a:cs typeface="Codec Pro"/>
                <a:sym typeface="Codec Pro"/>
              </a:rPr>
              <a:t>PERBUP KARANGANYAR NOMOR 43 TAHUN 2023 TENTANG PENATAAN ATRIBUT NON KOMERSIAL, ALAT PERAGA KAMPANYE, DAN TEMPAT KAMPANYE PEMILIHAN UMUM</a:t>
            </a:r>
          </a:p>
        </p:txBody>
      </p:sp>
      <p:sp>
        <p:nvSpPr>
          <p:cNvPr id="5" name="Freeform 5"/>
          <p:cNvSpPr/>
          <p:nvPr/>
        </p:nvSpPr>
        <p:spPr>
          <a:xfrm>
            <a:off x="11239831" y="0"/>
            <a:ext cx="7048169" cy="10287000"/>
          </a:xfrm>
          <a:custGeom>
            <a:avLst/>
            <a:gdLst/>
            <a:ahLst/>
            <a:cxnLst/>
            <a:rect l="l" t="t" r="r" b="b"/>
            <a:pathLst>
              <a:path w="7048169" h="10287000">
                <a:moveTo>
                  <a:pt x="0" y="0"/>
                </a:moveTo>
                <a:lnTo>
                  <a:pt x="7048169" y="0"/>
                </a:lnTo>
                <a:lnTo>
                  <a:pt x="704816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464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6315" y="780346"/>
            <a:ext cx="6869945" cy="1037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Chau Philomene"/>
                <a:ea typeface="Chau Philomene"/>
                <a:cs typeface="Chau Philomene"/>
                <a:sym typeface="Chau Philomene"/>
              </a:rPr>
              <a:t>DASAR HUKUM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09164" y="1256569"/>
            <a:ext cx="8350136" cy="2515901"/>
            <a:chOff x="0" y="0"/>
            <a:chExt cx="2364841" cy="71252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4841" cy="712528"/>
            </a:xfrm>
            <a:custGeom>
              <a:avLst/>
              <a:gdLst/>
              <a:ahLst/>
              <a:cxnLst/>
              <a:rect l="l" t="t" r="r" b="b"/>
              <a:pathLst>
                <a:path w="2364841" h="712528">
                  <a:moveTo>
                    <a:pt x="46358" y="0"/>
                  </a:moveTo>
                  <a:lnTo>
                    <a:pt x="2318483" y="0"/>
                  </a:lnTo>
                  <a:cubicBezTo>
                    <a:pt x="2344085" y="0"/>
                    <a:pt x="2364841" y="20755"/>
                    <a:pt x="2364841" y="46358"/>
                  </a:cubicBezTo>
                  <a:lnTo>
                    <a:pt x="2364841" y="666170"/>
                  </a:lnTo>
                  <a:cubicBezTo>
                    <a:pt x="2364841" y="691773"/>
                    <a:pt x="2344085" y="712528"/>
                    <a:pt x="2318483" y="712528"/>
                  </a:cubicBezTo>
                  <a:lnTo>
                    <a:pt x="46358" y="712528"/>
                  </a:lnTo>
                  <a:cubicBezTo>
                    <a:pt x="20755" y="712528"/>
                    <a:pt x="0" y="691773"/>
                    <a:pt x="0" y="666170"/>
                  </a:cubicBezTo>
                  <a:lnTo>
                    <a:pt x="0" y="46358"/>
                  </a:lnTo>
                  <a:cubicBezTo>
                    <a:pt x="0" y="20755"/>
                    <a:pt x="20755" y="0"/>
                    <a:pt x="46358" y="0"/>
                  </a:cubicBezTo>
                  <a:close/>
                </a:path>
              </a:pathLst>
            </a:custGeom>
            <a:solidFill>
              <a:srgbClr val="AAD7D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2364841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09164" y="4254876"/>
            <a:ext cx="8350136" cy="2515901"/>
            <a:chOff x="0" y="0"/>
            <a:chExt cx="2364841" cy="71252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64841" cy="712528"/>
            </a:xfrm>
            <a:custGeom>
              <a:avLst/>
              <a:gdLst/>
              <a:ahLst/>
              <a:cxnLst/>
              <a:rect l="l" t="t" r="r" b="b"/>
              <a:pathLst>
                <a:path w="2364841" h="712528">
                  <a:moveTo>
                    <a:pt x="46358" y="0"/>
                  </a:moveTo>
                  <a:lnTo>
                    <a:pt x="2318483" y="0"/>
                  </a:lnTo>
                  <a:cubicBezTo>
                    <a:pt x="2344085" y="0"/>
                    <a:pt x="2364841" y="20755"/>
                    <a:pt x="2364841" y="46358"/>
                  </a:cubicBezTo>
                  <a:lnTo>
                    <a:pt x="2364841" y="666170"/>
                  </a:lnTo>
                  <a:cubicBezTo>
                    <a:pt x="2364841" y="691773"/>
                    <a:pt x="2344085" y="712528"/>
                    <a:pt x="2318483" y="712528"/>
                  </a:cubicBezTo>
                  <a:lnTo>
                    <a:pt x="46358" y="712528"/>
                  </a:lnTo>
                  <a:cubicBezTo>
                    <a:pt x="20755" y="712528"/>
                    <a:pt x="0" y="691773"/>
                    <a:pt x="0" y="666170"/>
                  </a:cubicBezTo>
                  <a:lnTo>
                    <a:pt x="0" y="46358"/>
                  </a:lnTo>
                  <a:cubicBezTo>
                    <a:pt x="0" y="20755"/>
                    <a:pt x="20755" y="0"/>
                    <a:pt x="46358" y="0"/>
                  </a:cubicBezTo>
                  <a:close/>
                </a:path>
              </a:pathLst>
            </a:custGeom>
            <a:solidFill>
              <a:srgbClr val="AAD7D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85725"/>
              <a:ext cx="2364841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09164" y="7254902"/>
            <a:ext cx="8350136" cy="2515901"/>
            <a:chOff x="0" y="0"/>
            <a:chExt cx="2364841" cy="7125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64841" cy="712528"/>
            </a:xfrm>
            <a:custGeom>
              <a:avLst/>
              <a:gdLst/>
              <a:ahLst/>
              <a:cxnLst/>
              <a:rect l="l" t="t" r="r" b="b"/>
              <a:pathLst>
                <a:path w="2364841" h="712528">
                  <a:moveTo>
                    <a:pt x="46358" y="0"/>
                  </a:moveTo>
                  <a:lnTo>
                    <a:pt x="2318483" y="0"/>
                  </a:lnTo>
                  <a:cubicBezTo>
                    <a:pt x="2344085" y="0"/>
                    <a:pt x="2364841" y="20755"/>
                    <a:pt x="2364841" y="46358"/>
                  </a:cubicBezTo>
                  <a:lnTo>
                    <a:pt x="2364841" y="666170"/>
                  </a:lnTo>
                  <a:cubicBezTo>
                    <a:pt x="2364841" y="691773"/>
                    <a:pt x="2344085" y="712528"/>
                    <a:pt x="2318483" y="712528"/>
                  </a:cubicBezTo>
                  <a:lnTo>
                    <a:pt x="46358" y="712528"/>
                  </a:lnTo>
                  <a:cubicBezTo>
                    <a:pt x="20755" y="712528"/>
                    <a:pt x="0" y="691773"/>
                    <a:pt x="0" y="666170"/>
                  </a:cubicBezTo>
                  <a:lnTo>
                    <a:pt x="0" y="46358"/>
                  </a:lnTo>
                  <a:cubicBezTo>
                    <a:pt x="0" y="20755"/>
                    <a:pt x="20755" y="0"/>
                    <a:pt x="46358" y="0"/>
                  </a:cubicBezTo>
                  <a:close/>
                </a:path>
              </a:pathLst>
            </a:custGeom>
            <a:solidFill>
              <a:srgbClr val="AAD7D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85725"/>
              <a:ext cx="2364841" cy="626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11314715" y="2153878"/>
            <a:ext cx="0" cy="873268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flipV="1">
            <a:off x="11314715" y="5076193"/>
            <a:ext cx="0" cy="873268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11337233" y="8152211"/>
            <a:ext cx="0" cy="873268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Freeform 14"/>
          <p:cNvSpPr/>
          <p:nvPr/>
        </p:nvSpPr>
        <p:spPr>
          <a:xfrm>
            <a:off x="9398685" y="1722056"/>
            <a:ext cx="1655855" cy="1649646"/>
          </a:xfrm>
          <a:custGeom>
            <a:avLst/>
            <a:gdLst/>
            <a:ahLst/>
            <a:cxnLst/>
            <a:rect l="l" t="t" r="r" b="b"/>
            <a:pathLst>
              <a:path w="1655855" h="1649646">
                <a:moveTo>
                  <a:pt x="0" y="0"/>
                </a:moveTo>
                <a:lnTo>
                  <a:pt x="1655855" y="0"/>
                </a:lnTo>
                <a:lnTo>
                  <a:pt x="1655855" y="1649646"/>
                </a:lnTo>
                <a:lnTo>
                  <a:pt x="0" y="1649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287989" y="4841292"/>
            <a:ext cx="1766551" cy="1344787"/>
          </a:xfrm>
          <a:custGeom>
            <a:avLst/>
            <a:gdLst/>
            <a:ahLst/>
            <a:cxnLst/>
            <a:rect l="l" t="t" r="r" b="b"/>
            <a:pathLst>
              <a:path w="1766551" h="1344787">
                <a:moveTo>
                  <a:pt x="0" y="0"/>
                </a:moveTo>
                <a:lnTo>
                  <a:pt x="1766551" y="0"/>
                </a:lnTo>
                <a:lnTo>
                  <a:pt x="1766551" y="1344787"/>
                </a:lnTo>
                <a:lnTo>
                  <a:pt x="0" y="13447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470397" y="7656603"/>
            <a:ext cx="1512431" cy="1559207"/>
          </a:xfrm>
          <a:custGeom>
            <a:avLst/>
            <a:gdLst/>
            <a:ahLst/>
            <a:cxnLst/>
            <a:rect l="l" t="t" r="r" b="b"/>
            <a:pathLst>
              <a:path w="1512431" h="1559207">
                <a:moveTo>
                  <a:pt x="0" y="0"/>
                </a:moveTo>
                <a:lnTo>
                  <a:pt x="1512431" y="0"/>
                </a:lnTo>
                <a:lnTo>
                  <a:pt x="1512431" y="1559207"/>
                </a:lnTo>
                <a:lnTo>
                  <a:pt x="0" y="15592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028700" y="3829620"/>
            <a:ext cx="6914101" cy="2890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518"/>
              </a:lnSpc>
              <a:spcBef>
                <a:spcPct val="0"/>
              </a:spcBef>
            </a:pPr>
            <a:r>
              <a:rPr lang="en-US" sz="5689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Kewenangan Bawaslu : Pengawasan dan Rekomendasi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6912978"/>
            <a:ext cx="6914101" cy="1196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54"/>
              </a:lnSpc>
              <a:spcBef>
                <a:spcPct val="0"/>
              </a:spcBef>
            </a:pPr>
            <a:r>
              <a:rPr lang="en-US" sz="1817" spc="1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</a:t>
            </a:r>
            <a:r>
              <a:rPr lang="en-US" sz="1817" u="none" spc="1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awaslu Kabupaten tidak memiliki kewenangan eksekusi (mencopot sendiri) secara langsung di lapangan sebagai tugas utama, melainkan melalui prosedur berikut:</a:t>
            </a:r>
          </a:p>
          <a:p>
            <a:pPr marL="0" lvl="0" indent="0" algn="l">
              <a:lnSpc>
                <a:spcPts val="2454"/>
              </a:lnSpc>
              <a:spcBef>
                <a:spcPct val="0"/>
              </a:spcBef>
            </a:pPr>
            <a:endParaRPr lang="en-US" sz="1817" u="none" spc="10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900556" y="1642176"/>
            <a:ext cx="4950095" cy="186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7"/>
              </a:lnSpc>
              <a:spcBef>
                <a:spcPct val="0"/>
              </a:spcBef>
            </a:pPr>
            <a:r>
              <a:rPr lang="en-US" sz="1850" spc="2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Id</a:t>
            </a:r>
            <a:r>
              <a:rPr lang="en-US" sz="1850" u="none" spc="2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entifikasi &amp; Inventarisasi: Bawaslu melakukan pengawasan di lapangan untuk mencatat APK yang melanggar (misal: dipasang di tempat ibadah, rumah sakit, gedung pemerintah, atau dipaku di pohon).</a:t>
            </a:r>
          </a:p>
          <a:p>
            <a:pPr marL="0" lvl="0" indent="0" algn="just">
              <a:lnSpc>
                <a:spcPts val="2497"/>
              </a:lnSpc>
              <a:spcBef>
                <a:spcPct val="0"/>
              </a:spcBef>
            </a:pPr>
            <a:endParaRPr lang="en-US" sz="1850" u="none" spc="29">
              <a:solidFill>
                <a:srgbClr val="1C21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900556" y="4662526"/>
            <a:ext cx="4950095" cy="1869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7"/>
              </a:lnSpc>
              <a:spcBef>
                <a:spcPct val="0"/>
              </a:spcBef>
            </a:pPr>
            <a:r>
              <a:rPr lang="en-US" sz="1850" spc="2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Sa</a:t>
            </a:r>
            <a:r>
              <a:rPr lang="en-US" sz="1850" u="none" spc="2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ran Perbaikan: Bawaslu memberikan saran perbaikan kepada Peserta Pemilu/Paslon untuk menurunkan sendiri APK yang melanggar dalam jangka waktu tertentu (biasanya 1x24 jam).</a:t>
            </a:r>
          </a:p>
          <a:p>
            <a:pPr marL="0" lvl="0" indent="0" algn="just">
              <a:lnSpc>
                <a:spcPts val="2497"/>
              </a:lnSpc>
              <a:spcBef>
                <a:spcPct val="0"/>
              </a:spcBef>
            </a:pPr>
            <a:endParaRPr lang="en-US" sz="1850" u="none" spc="29">
              <a:solidFill>
                <a:srgbClr val="1C21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900556" y="7806082"/>
            <a:ext cx="4950095" cy="1555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97"/>
              </a:lnSpc>
              <a:spcBef>
                <a:spcPct val="0"/>
              </a:spcBef>
            </a:pPr>
            <a:r>
              <a:rPr lang="en-US" sz="1850" spc="2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R</a:t>
            </a:r>
            <a:r>
              <a:rPr lang="en-US" sz="1850" u="none" spc="29">
                <a:solidFill>
                  <a:srgbClr val="1C2120"/>
                </a:solidFill>
                <a:latin typeface="DM Sans"/>
                <a:ea typeface="DM Sans"/>
                <a:cs typeface="DM Sans"/>
                <a:sym typeface="DM Sans"/>
              </a:rPr>
              <a:t>ekomendasi Pelanggaran Administrasi: Jika saran tidak diindahkan, Bawaslu mengeluarkan rekomendasi pelanggaran administrasi kepada KPU Kabupaten.</a:t>
            </a:r>
          </a:p>
          <a:p>
            <a:pPr marL="0" lvl="0" indent="0" algn="just">
              <a:lnSpc>
                <a:spcPts val="2497"/>
              </a:lnSpc>
              <a:spcBef>
                <a:spcPct val="0"/>
              </a:spcBef>
            </a:pPr>
            <a:endParaRPr lang="en-US" sz="1850" u="none" spc="29">
              <a:solidFill>
                <a:srgbClr val="1C212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-1276484" y="5305425"/>
            <a:ext cx="20840969" cy="5731266"/>
          </a:xfrm>
          <a:custGeom>
            <a:avLst/>
            <a:gdLst/>
            <a:ahLst/>
            <a:cxnLst/>
            <a:rect l="l" t="t" r="r" b="b"/>
            <a:pathLst>
              <a:path w="20840969" h="5731266">
                <a:moveTo>
                  <a:pt x="0" y="0"/>
                </a:moveTo>
                <a:lnTo>
                  <a:pt x="20840968" y="0"/>
                </a:lnTo>
                <a:lnTo>
                  <a:pt x="20840968" y="5731266"/>
                </a:lnTo>
                <a:lnTo>
                  <a:pt x="0" y="57312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3109" y="855110"/>
            <a:ext cx="11656215" cy="8576781"/>
          </a:xfrm>
          <a:custGeom>
            <a:avLst/>
            <a:gdLst/>
            <a:ahLst/>
            <a:cxnLst/>
            <a:rect l="l" t="t" r="r" b="b"/>
            <a:pathLst>
              <a:path w="11656215" h="8576781">
                <a:moveTo>
                  <a:pt x="0" y="0"/>
                </a:moveTo>
                <a:lnTo>
                  <a:pt x="11656215" y="0"/>
                </a:lnTo>
                <a:lnTo>
                  <a:pt x="11656215" y="8576780"/>
                </a:lnTo>
                <a:lnTo>
                  <a:pt x="0" y="85767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1" r="-627"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12717214" y="5255309"/>
            <a:ext cx="5029770" cy="194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7"/>
              </a:lnSpc>
            </a:pPr>
            <a:r>
              <a:rPr lang="en-US" sz="3348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Jumlah</a:t>
            </a: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APK yang </a:t>
            </a:r>
            <a:r>
              <a:rPr lang="en-US" sz="3348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telah</a:t>
            </a: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48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ditertibkan</a:t>
            </a: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pada </a:t>
            </a:r>
          </a:p>
          <a:p>
            <a:pPr algn="ctr">
              <a:lnSpc>
                <a:spcPts val="3817"/>
              </a:lnSpc>
            </a:pP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Masa </a:t>
            </a:r>
            <a:r>
              <a:rPr lang="en-US" sz="3348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Tenang</a:t>
            </a: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48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Pemilu</a:t>
            </a: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48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Tahun</a:t>
            </a: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2024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396909" y="3540978"/>
            <a:ext cx="4067767" cy="1490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79"/>
              </a:lnSpc>
            </a:pPr>
            <a:r>
              <a:rPr lang="en-US" sz="8699" b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64.580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98216" y="2268958"/>
            <a:ext cx="4067767" cy="978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44"/>
              </a:lnSpc>
            </a:pPr>
            <a:r>
              <a:rPr lang="en-US" sz="5674" b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Total</a:t>
            </a:r>
          </a:p>
        </p:txBody>
      </p:sp>
      <p:sp>
        <p:nvSpPr>
          <p:cNvPr id="6" name="Freeform 6"/>
          <p:cNvSpPr/>
          <p:nvPr/>
        </p:nvSpPr>
        <p:spPr>
          <a:xfrm>
            <a:off x="12268200" y="5312620"/>
            <a:ext cx="7295483" cy="5731266"/>
          </a:xfrm>
          <a:custGeom>
            <a:avLst/>
            <a:gdLst/>
            <a:ahLst/>
            <a:cxnLst/>
            <a:rect l="l" t="t" r="r" b="b"/>
            <a:pathLst>
              <a:path w="7295483" h="5731266">
                <a:moveTo>
                  <a:pt x="0" y="0"/>
                </a:moveTo>
                <a:lnTo>
                  <a:pt x="7295483" y="0"/>
                </a:lnTo>
                <a:lnTo>
                  <a:pt x="7295483" y="5731266"/>
                </a:lnTo>
                <a:lnTo>
                  <a:pt x="0" y="5731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5669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1288" y="651867"/>
            <a:ext cx="11454583" cy="8934575"/>
          </a:xfrm>
          <a:custGeom>
            <a:avLst/>
            <a:gdLst/>
            <a:ahLst/>
            <a:cxnLst/>
            <a:rect l="l" t="t" r="r" b="b"/>
            <a:pathLst>
              <a:path w="11454583" h="8934575">
                <a:moveTo>
                  <a:pt x="0" y="0"/>
                </a:moveTo>
                <a:lnTo>
                  <a:pt x="11454583" y="0"/>
                </a:lnTo>
                <a:lnTo>
                  <a:pt x="11454583" y="8934575"/>
                </a:lnTo>
                <a:lnTo>
                  <a:pt x="0" y="89345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13242275" y="3576956"/>
            <a:ext cx="4179987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49.109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57721" y="2116558"/>
            <a:ext cx="4301579" cy="1028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b="1">
                <a:solidFill>
                  <a:srgbClr val="1C21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Total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450364" y="5372100"/>
            <a:ext cx="5316292" cy="1949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7"/>
              </a:lnSpc>
            </a:pPr>
            <a:r>
              <a:rPr lang="en-US" sz="3348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Jumlah</a:t>
            </a: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APK yang </a:t>
            </a:r>
            <a:r>
              <a:rPr lang="en-US" sz="3348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telah</a:t>
            </a: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48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ditertibkan</a:t>
            </a: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pada </a:t>
            </a:r>
          </a:p>
          <a:p>
            <a:pPr algn="ctr">
              <a:lnSpc>
                <a:spcPts val="3817"/>
              </a:lnSpc>
            </a:pP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Masa </a:t>
            </a:r>
            <a:r>
              <a:rPr lang="en-US" sz="3348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Tenang</a:t>
            </a: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48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Pemilihan</a:t>
            </a: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348" b="1" dirty="0" err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Tahun</a:t>
            </a:r>
            <a:r>
              <a:rPr lang="en-US" sz="3348" b="1" dirty="0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2024</a:t>
            </a:r>
          </a:p>
        </p:txBody>
      </p:sp>
      <p:sp>
        <p:nvSpPr>
          <p:cNvPr id="6" name="Freeform 6"/>
          <p:cNvSpPr/>
          <p:nvPr/>
        </p:nvSpPr>
        <p:spPr>
          <a:xfrm>
            <a:off x="12195871" y="5575210"/>
            <a:ext cx="7295483" cy="5731266"/>
          </a:xfrm>
          <a:custGeom>
            <a:avLst/>
            <a:gdLst/>
            <a:ahLst/>
            <a:cxnLst/>
            <a:rect l="l" t="t" r="r" b="b"/>
            <a:pathLst>
              <a:path w="7295483" h="5731266">
                <a:moveTo>
                  <a:pt x="0" y="0"/>
                </a:moveTo>
                <a:lnTo>
                  <a:pt x="7295483" y="0"/>
                </a:lnTo>
                <a:lnTo>
                  <a:pt x="7295483" y="5731266"/>
                </a:lnTo>
                <a:lnTo>
                  <a:pt x="0" y="5731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185669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73226" y="6883046"/>
            <a:ext cx="7372354" cy="3403954"/>
          </a:xfrm>
          <a:custGeom>
            <a:avLst/>
            <a:gdLst/>
            <a:ahLst/>
            <a:cxnLst/>
            <a:rect l="l" t="t" r="r" b="b"/>
            <a:pathLst>
              <a:path w="7372354" h="3403954">
                <a:moveTo>
                  <a:pt x="0" y="0"/>
                </a:moveTo>
                <a:lnTo>
                  <a:pt x="7372355" y="0"/>
                </a:lnTo>
                <a:lnTo>
                  <a:pt x="7372355" y="3403954"/>
                </a:lnTo>
                <a:lnTo>
                  <a:pt x="0" y="3403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99129" y="6883046"/>
            <a:ext cx="6051474" cy="3403954"/>
          </a:xfrm>
          <a:custGeom>
            <a:avLst/>
            <a:gdLst/>
            <a:ahLst/>
            <a:cxnLst/>
            <a:rect l="l" t="t" r="r" b="b"/>
            <a:pathLst>
              <a:path w="6051474" h="3403954">
                <a:moveTo>
                  <a:pt x="0" y="0"/>
                </a:moveTo>
                <a:lnTo>
                  <a:pt x="6051474" y="0"/>
                </a:lnTo>
                <a:lnTo>
                  <a:pt x="6051474" y="3403954"/>
                </a:lnTo>
                <a:lnTo>
                  <a:pt x="0" y="3403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850603" y="6883046"/>
            <a:ext cx="5819428" cy="3893855"/>
          </a:xfrm>
          <a:custGeom>
            <a:avLst/>
            <a:gdLst/>
            <a:ahLst/>
            <a:cxnLst/>
            <a:rect l="l" t="t" r="r" b="b"/>
            <a:pathLst>
              <a:path w="5819428" h="3893855">
                <a:moveTo>
                  <a:pt x="0" y="0"/>
                </a:moveTo>
                <a:lnTo>
                  <a:pt x="5819427" y="0"/>
                </a:lnTo>
                <a:lnTo>
                  <a:pt x="5819427" y="3893854"/>
                </a:lnTo>
                <a:lnTo>
                  <a:pt x="0" y="3893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044" b="-604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80491" y="1199120"/>
            <a:ext cx="8011990" cy="3329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26"/>
              </a:lnSpc>
            </a:pPr>
            <a:r>
              <a:rPr lang="en-US" sz="8180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Koordinasi dengan Satpol PP (Eksekusi)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0491" y="4781254"/>
            <a:ext cx="8011990" cy="1203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454"/>
              </a:lnSpc>
              <a:spcBef>
                <a:spcPct val="0"/>
              </a:spcBef>
            </a:pPr>
            <a:r>
              <a:rPr lang="en-US" sz="1817" u="none" spc="1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Kewenangan pembersihan atau pencopotan fisik APK yang melanggar aturan tata ruang/estetika kota berada pada Pemerintah Daerah (Satpol PP).</a:t>
            </a:r>
          </a:p>
          <a:p>
            <a:pPr marL="0" lvl="0" indent="0" algn="l">
              <a:lnSpc>
                <a:spcPts val="2454"/>
              </a:lnSpc>
              <a:spcBef>
                <a:spcPct val="0"/>
              </a:spcBef>
            </a:pPr>
            <a:endParaRPr lang="en-US" sz="1817" u="none" spc="10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676657" y="4771729"/>
            <a:ext cx="7730852" cy="224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5165" lvl="1" indent="-197583" algn="just">
              <a:lnSpc>
                <a:spcPts val="2580"/>
              </a:lnSpc>
              <a:buFont typeface="Arial"/>
              <a:buChar char="•"/>
            </a:pPr>
            <a:r>
              <a:rPr lang="en-US" sz="1830" spc="1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Pasal 26 P</a:t>
            </a:r>
            <a:r>
              <a:rPr lang="en-US" sz="1830" u="none" spc="1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erbawaslu 11 Tahun 2023: Mengatur bahwa Bawaslu berkoordinasi dengan Satpol PP untuk melakukan penertiban APK yang melanggar.</a:t>
            </a:r>
          </a:p>
          <a:p>
            <a:pPr marL="395165" lvl="1" indent="-197583" algn="just">
              <a:lnSpc>
                <a:spcPts val="2580"/>
              </a:lnSpc>
              <a:buFont typeface="Arial"/>
              <a:buChar char="•"/>
            </a:pPr>
            <a:r>
              <a:rPr lang="en-US" sz="1830" u="none" spc="1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Bawaslu bertugas mendampingi dan memastikan bahwa yang ditertibkan adalah benar-benar APK yang melanggar sesuai dengan data inventarisasi mereka.</a:t>
            </a:r>
          </a:p>
          <a:p>
            <a:pPr marL="0" lvl="0" indent="0" algn="l">
              <a:lnSpc>
                <a:spcPts val="2580"/>
              </a:lnSpc>
            </a:pPr>
            <a:endParaRPr lang="en-US" sz="1830" u="none" spc="10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8" name="Freeform 8"/>
          <p:cNvSpPr/>
          <p:nvPr/>
        </p:nvSpPr>
        <p:spPr>
          <a:xfrm rot="-1328371">
            <a:off x="10900465" y="513882"/>
            <a:ext cx="5307628" cy="2282280"/>
          </a:xfrm>
          <a:custGeom>
            <a:avLst/>
            <a:gdLst/>
            <a:ahLst/>
            <a:cxnLst/>
            <a:rect l="l" t="t" r="r" b="b"/>
            <a:pathLst>
              <a:path w="5307628" h="2282280">
                <a:moveTo>
                  <a:pt x="0" y="0"/>
                </a:moveTo>
                <a:lnTo>
                  <a:pt x="5307627" y="0"/>
                </a:lnTo>
                <a:lnTo>
                  <a:pt x="5307627" y="2282280"/>
                </a:lnTo>
                <a:lnTo>
                  <a:pt x="0" y="22822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2795" y="-627621"/>
            <a:ext cx="18288000" cy="6785360"/>
          </a:xfrm>
          <a:custGeom>
            <a:avLst/>
            <a:gdLst/>
            <a:ahLst/>
            <a:cxnLst/>
            <a:rect l="l" t="t" r="r" b="b"/>
            <a:pathLst>
              <a:path w="18288000" h="6785360">
                <a:moveTo>
                  <a:pt x="0" y="0"/>
                </a:moveTo>
                <a:lnTo>
                  <a:pt x="18288000" y="0"/>
                </a:lnTo>
                <a:lnTo>
                  <a:pt x="18288000" y="6785360"/>
                </a:lnTo>
                <a:lnTo>
                  <a:pt x="0" y="6785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7300" b="-4484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14146" y="6704736"/>
            <a:ext cx="8011990" cy="2808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0"/>
              </a:lnSpc>
            </a:pPr>
            <a:r>
              <a:rPr lang="en-US" sz="6980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Koordinasi dengan Satpol PP (Eksekusi)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612400" y="6700875"/>
            <a:ext cx="7907039" cy="125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31"/>
              </a:lnSpc>
              <a:spcBef>
                <a:spcPct val="0"/>
              </a:spcBef>
            </a:pPr>
            <a:r>
              <a:rPr lang="en-US" sz="1875" u="none" spc="11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Kewenangan pembersihan atau pencopotan fisik APK yang melanggar aturan tata ruang/estetika kota berada pada Pemerintah Daerah (Satpol PP).</a:t>
            </a:r>
          </a:p>
          <a:p>
            <a:pPr marL="0" lvl="0" indent="0" algn="l">
              <a:lnSpc>
                <a:spcPts val="2531"/>
              </a:lnSpc>
              <a:spcBef>
                <a:spcPct val="0"/>
              </a:spcBef>
            </a:pPr>
            <a:endParaRPr lang="en-US" sz="1875" u="none" spc="112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528448" y="7857514"/>
            <a:ext cx="7990991" cy="224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5165" lvl="1" indent="-197583" algn="just">
              <a:lnSpc>
                <a:spcPts val="2580"/>
              </a:lnSpc>
              <a:buFont typeface="Arial"/>
              <a:buChar char="•"/>
            </a:pPr>
            <a:r>
              <a:rPr lang="en-US" sz="1830" spc="1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Pasal 26 P</a:t>
            </a:r>
            <a:r>
              <a:rPr lang="en-US" sz="1830" u="none" spc="1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erbawaslu 11 Tahun 2023: Mengatur bahwa Bawaslu berkoordinasi dengan Satpol PP untuk melakukan penertiban APK yang melanggar.</a:t>
            </a:r>
          </a:p>
          <a:p>
            <a:pPr marL="395165" lvl="1" indent="-197583" algn="just">
              <a:lnSpc>
                <a:spcPts val="2580"/>
              </a:lnSpc>
              <a:buFont typeface="Arial"/>
              <a:buChar char="•"/>
            </a:pPr>
            <a:r>
              <a:rPr lang="en-US" sz="1830" u="none" spc="10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Bawaslu bertugas mendampingi dan memastikan bahwa yang ditertibkan adalah benar-benar APK yang melanggar sesuai dengan data inventarisasi mereka.</a:t>
            </a:r>
          </a:p>
          <a:p>
            <a:pPr marL="0" lvl="0" indent="0" algn="l">
              <a:lnSpc>
                <a:spcPts val="2580"/>
              </a:lnSpc>
            </a:pPr>
            <a:endParaRPr lang="en-US" sz="1830" u="none" spc="10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80316" y="0"/>
            <a:ext cx="8607684" cy="10287000"/>
          </a:xfrm>
          <a:custGeom>
            <a:avLst/>
            <a:gdLst/>
            <a:ahLst/>
            <a:cxnLst/>
            <a:rect l="l" t="t" r="r" b="b"/>
            <a:pathLst>
              <a:path w="8607684" h="10287000">
                <a:moveTo>
                  <a:pt x="0" y="0"/>
                </a:moveTo>
                <a:lnTo>
                  <a:pt x="8607684" y="0"/>
                </a:lnTo>
                <a:lnTo>
                  <a:pt x="860768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98" t="-1350" b="-1350"/>
            </a:stretch>
          </a:blipFill>
          <a:ln w="19050" cap="sq">
            <a:solidFill>
              <a:srgbClr val="000000"/>
            </a:solidFill>
            <a:prstDash val="solid"/>
            <a:miter/>
          </a:ln>
        </p:spPr>
      </p:sp>
      <p:sp>
        <p:nvSpPr>
          <p:cNvPr id="3" name="TextBox 3"/>
          <p:cNvSpPr txBox="1"/>
          <p:nvPr/>
        </p:nvSpPr>
        <p:spPr>
          <a:xfrm>
            <a:off x="1028700" y="1085850"/>
            <a:ext cx="8011990" cy="1903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90"/>
              </a:lnSpc>
            </a:pPr>
            <a:r>
              <a:rPr lang="en-US" sz="6980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Penertiban pada Masa Tenang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314826"/>
            <a:ext cx="8011990" cy="3758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21"/>
              </a:lnSpc>
            </a:pPr>
            <a:r>
              <a:rPr lang="en-US" sz="1930" spc="11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Memasuki Pada masa tenang, kew</a:t>
            </a:r>
            <a:r>
              <a:rPr lang="en-US" sz="1930" u="none" spc="11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enangan Bawaslu meningkat</a:t>
            </a:r>
          </a:p>
          <a:p>
            <a:pPr marL="416754" lvl="1" indent="-208377" algn="just">
              <a:lnSpc>
                <a:spcPts val="2721"/>
              </a:lnSpc>
              <a:buFont typeface="Arial"/>
              <a:buChar char="•"/>
            </a:pPr>
            <a:r>
              <a:rPr lang="en-US" sz="1930" u="none" spc="11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Bawaslu wajib memastikan seluruh wilayah bersih dari APK.</a:t>
            </a:r>
          </a:p>
          <a:p>
            <a:pPr marL="416754" lvl="1" indent="-208377" algn="just">
              <a:lnSpc>
                <a:spcPts val="2721"/>
              </a:lnSpc>
              <a:buFont typeface="Arial"/>
              <a:buChar char="•"/>
            </a:pPr>
            <a:r>
              <a:rPr lang="en-US" sz="1930" u="none" spc="11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Bawaslu berkoordinasi secara masif dengan KPU, Satpol PP, dan kepolisian untuk melakukan pembersihan total terhadap seluruh APK tanpa terkecuali.</a:t>
            </a:r>
          </a:p>
          <a:p>
            <a:pPr marL="416754" lvl="1" indent="-208377" algn="just">
              <a:lnSpc>
                <a:spcPts val="2721"/>
              </a:lnSpc>
              <a:buFont typeface="Arial"/>
              <a:buChar char="•"/>
            </a:pPr>
            <a:r>
              <a:rPr lang="en-US" sz="1930" u="none" spc="11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Khususnya di Kabupaten Karanganyar telah diterbitkan SK Bupati Karanganyar Nomor 331.1/1076 Tahun 2023 Tentang Pembentukan Tim Pengarah dan Tim Penertiban Atribut Non Komersial dan Alat Peraga Kampanye dan Penetapan Petunjuk Teknis Penertiban Atribut Non Komersial dan Alat Peraga Kampanye </a:t>
            </a:r>
          </a:p>
        </p:txBody>
      </p:sp>
      <p:sp>
        <p:nvSpPr>
          <p:cNvPr id="5" name="Freeform 5"/>
          <p:cNvSpPr/>
          <p:nvPr/>
        </p:nvSpPr>
        <p:spPr>
          <a:xfrm>
            <a:off x="-1276484" y="5305425"/>
            <a:ext cx="10943962" cy="5731266"/>
          </a:xfrm>
          <a:custGeom>
            <a:avLst/>
            <a:gdLst/>
            <a:ahLst/>
            <a:cxnLst/>
            <a:rect l="l" t="t" r="r" b="b"/>
            <a:pathLst>
              <a:path w="10943962" h="5731266">
                <a:moveTo>
                  <a:pt x="0" y="0"/>
                </a:moveTo>
                <a:lnTo>
                  <a:pt x="10943961" y="0"/>
                </a:lnTo>
                <a:lnTo>
                  <a:pt x="10943961" y="5731266"/>
                </a:lnTo>
                <a:lnTo>
                  <a:pt x="0" y="5731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90433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10832" y="-295718"/>
            <a:ext cx="8079845" cy="10773127"/>
          </a:xfrm>
          <a:custGeom>
            <a:avLst/>
            <a:gdLst/>
            <a:ahLst/>
            <a:cxnLst/>
            <a:rect l="l" t="t" r="r" b="b"/>
            <a:pathLst>
              <a:path w="8079845" h="10773127">
                <a:moveTo>
                  <a:pt x="0" y="0"/>
                </a:moveTo>
                <a:lnTo>
                  <a:pt x="8079845" y="0"/>
                </a:lnTo>
                <a:lnTo>
                  <a:pt x="8079845" y="10773127"/>
                </a:lnTo>
                <a:lnTo>
                  <a:pt x="0" y="107731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42429" y="1076325"/>
            <a:ext cx="9236198" cy="1772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76"/>
              </a:lnSpc>
            </a:pPr>
            <a:r>
              <a:rPr lang="en-US" sz="6482" b="1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Larangan Perusakan Oleh Pihak Lain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42429" y="3310589"/>
            <a:ext cx="8047330" cy="568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83"/>
              </a:lnSpc>
            </a:pPr>
            <a:r>
              <a:rPr lang="en-US" sz="2328" spc="13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Penting untuk ditek</a:t>
            </a:r>
            <a:r>
              <a:rPr lang="en-US" sz="2328" u="none" spc="13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ankan (terkait kasus Sutarman sebelumnya) bahwa:</a:t>
            </a:r>
          </a:p>
          <a:p>
            <a:pPr marL="502777" lvl="1" indent="-251389" algn="just">
              <a:lnSpc>
                <a:spcPts val="3283"/>
              </a:lnSpc>
              <a:buFont typeface="Arial"/>
              <a:buChar char="•"/>
            </a:pPr>
            <a:r>
              <a:rPr lang="en-US" sz="2328" u="none" spc="13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Pihak Swasta/Masyarakat Umum tidak memiliki kewenangan sama sekali untuk melakukan "penertiban" atau mencopot APK meskipun APK tersebut dianggap melanggar.</a:t>
            </a:r>
          </a:p>
          <a:p>
            <a:pPr marL="502777" lvl="1" indent="-251389" algn="just">
              <a:lnSpc>
                <a:spcPts val="3283"/>
              </a:lnSpc>
              <a:buFont typeface="Arial"/>
              <a:buChar char="•"/>
            </a:pPr>
            <a:r>
              <a:rPr lang="en-US" sz="2328" u="none" spc="13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Hanya petugas berwenang (Satpol PP atas rekomendasi Bawaslu/KPU) yang boleh melakukan pencopotan.</a:t>
            </a:r>
          </a:p>
          <a:p>
            <a:pPr marL="502777" lvl="1" indent="-251389" algn="just">
              <a:lnSpc>
                <a:spcPts val="3283"/>
              </a:lnSpc>
              <a:buFont typeface="Arial"/>
              <a:buChar char="•"/>
            </a:pPr>
            <a:r>
              <a:rPr lang="en-US" sz="2328" u="none" spc="13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Pencopotan oleh masyarakat umum dikategorikan sebagai Perusakan/Penghilangan APK yang diancam pidana sesuai Pasal 187 ayat (3) UU 1/2015.</a:t>
            </a:r>
          </a:p>
          <a:p>
            <a:pPr algn="just">
              <a:lnSpc>
                <a:spcPts val="3283"/>
              </a:lnSpc>
            </a:pPr>
            <a:endParaRPr lang="en-US" sz="2328" u="none" spc="139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692</Words>
  <Application>Microsoft Macintosh PowerPoint</Application>
  <PresentationFormat>Custom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Canva Sans Bold</vt:lpstr>
      <vt:lpstr>DM Sans</vt:lpstr>
      <vt:lpstr>Codec Pro</vt:lpstr>
      <vt:lpstr>Calibri</vt:lpstr>
      <vt:lpstr>Arial</vt:lpstr>
      <vt:lpstr>Canva Sans</vt:lpstr>
      <vt:lpstr>Chau Philomene</vt:lpstr>
      <vt:lpstr>Poppins Bold</vt:lpstr>
      <vt:lpstr>Fredoka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 Membangun Budaya Taat Hukum Presentasi dalam Krem Ilustrasi</dc:title>
  <cp:lastModifiedBy>Microsoft Office User</cp:lastModifiedBy>
  <cp:revision>2</cp:revision>
  <dcterms:created xsi:type="dcterms:W3CDTF">2006-08-16T00:00:00Z</dcterms:created>
  <dcterms:modified xsi:type="dcterms:W3CDTF">2026-01-15T08:56:22Z</dcterms:modified>
  <dc:identifier>DAG-XrHJPgU</dc:identifier>
</cp:coreProperties>
</file>