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5"/>
  </p:handoutMasterIdLst>
  <p:sldIdLst>
    <p:sldId id="256" r:id="rId2"/>
    <p:sldId id="257" r:id="rId3"/>
    <p:sldId id="258" r:id="rId4"/>
    <p:sldId id="260" r:id="rId5"/>
    <p:sldId id="267" r:id="rId6"/>
    <p:sldId id="268" r:id="rId7"/>
    <p:sldId id="259" r:id="rId8"/>
    <p:sldId id="261" r:id="rId9"/>
    <p:sldId id="262" r:id="rId10"/>
    <p:sldId id="263" r:id="rId11"/>
    <p:sldId id="264" r:id="rId12"/>
    <p:sldId id="265" r:id="rId13"/>
    <p:sldId id="266" r:id="rId14"/>
  </p:sldIdLst>
  <p:sldSz cx="12192000" cy="6858000"/>
  <p:notesSz cx="6858000" cy="9945688"/>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67" d="100"/>
          <a:sy n="67" d="100"/>
        </p:scale>
        <p:origin x="780" y="60"/>
      </p:cViewPr>
      <p:guideLst>
        <p:guide orient="horz" pos="2160"/>
        <p:guide pos="3840"/>
      </p:guideLst>
    </p:cSldViewPr>
  </p:slideViewPr>
  <p:outlineViewPr>
    <p:cViewPr>
      <p:scale>
        <a:sx n="33" d="100"/>
        <a:sy n="33" d="100"/>
      </p:scale>
      <p:origin x="0" y="-1656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99012"/>
          </a:xfrm>
          <a:prstGeom prst="rect">
            <a:avLst/>
          </a:prstGeom>
        </p:spPr>
        <p:txBody>
          <a:bodyPr vert="horz" lIns="91440" tIns="45720" rIns="91440" bIns="45720" rtlCol="0"/>
          <a:lstStyle>
            <a:lvl1pPr algn="r">
              <a:defRPr sz="1200"/>
            </a:lvl1pPr>
          </a:lstStyle>
          <a:p>
            <a:fld id="{E434CF53-4F1A-4718-929D-902B405846D4}" type="datetimeFigureOut">
              <a:rPr lang="id-ID" smtClean="0"/>
              <a:t>30/12/2021</a:t>
            </a:fld>
            <a:endParaRPr lang="id-ID"/>
          </a:p>
        </p:txBody>
      </p:sp>
      <p:sp>
        <p:nvSpPr>
          <p:cNvPr id="4" name="Footer Placeholder 3"/>
          <p:cNvSpPr>
            <a:spLocks noGrp="1"/>
          </p:cNvSpPr>
          <p:nvPr>
            <p:ph type="ftr" sz="quarter" idx="2"/>
          </p:nvPr>
        </p:nvSpPr>
        <p:spPr>
          <a:xfrm>
            <a:off x="0" y="9446678"/>
            <a:ext cx="2971800" cy="499011"/>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9446678"/>
            <a:ext cx="2971800" cy="499011"/>
          </a:xfrm>
          <a:prstGeom prst="rect">
            <a:avLst/>
          </a:prstGeom>
        </p:spPr>
        <p:txBody>
          <a:bodyPr vert="horz" lIns="91440" tIns="45720" rIns="91440" bIns="45720" rtlCol="0" anchor="b"/>
          <a:lstStyle>
            <a:lvl1pPr algn="r">
              <a:defRPr sz="1200"/>
            </a:lvl1pPr>
          </a:lstStyle>
          <a:p>
            <a:fld id="{E2376930-CA01-4D59-9B86-C0BEB3B89C88}" type="slidenum">
              <a:rPr lang="id-ID" smtClean="0"/>
              <a:t>‹#›</a:t>
            </a:fld>
            <a:endParaRPr lang="id-ID"/>
          </a:p>
        </p:txBody>
      </p:sp>
    </p:spTree>
    <p:extLst>
      <p:ext uri="{BB962C8B-B14F-4D97-AF65-F5344CB8AC3E}">
        <p14:creationId xmlns:p14="http://schemas.microsoft.com/office/powerpoint/2010/main" val="418599843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3"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1089486" y="1730403"/>
            <a:ext cx="7531497"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616371" y="2470930"/>
            <a:ext cx="8681508"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53174C-3D56-45E2-A773-69F04208362B}" type="datetimeFigureOut">
              <a:rPr lang="id-ID" smtClean="0"/>
              <a:t>30/12/2021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B7D8CD6-0014-421D-BEEE-BB97A8A6B6A7}"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3174C-3D56-45E2-A773-69F04208362B}" type="datetimeFigureOut">
              <a:rPr lang="id-ID" smtClean="0"/>
              <a:t>30/12/2021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B7D8CD6-0014-421D-BEEE-BB97A8A6B6A7}"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3174C-3D56-45E2-A773-69F04208362B}" type="datetimeFigureOut">
              <a:rPr lang="id-ID" smtClean="0"/>
              <a:t>30/12/2021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B7D8CD6-0014-421D-BEEE-BB97A8A6B6A7}"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53174C-3D56-45E2-A773-69F04208362B}" type="datetimeFigureOut">
              <a:rPr lang="id-ID" smtClean="0"/>
              <a:t>30/12/2021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B7D8CD6-0014-421D-BEEE-BB97A8A6B6A7}"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3" y="2647950"/>
            <a:ext cx="4762500"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1092532" y="1726742"/>
            <a:ext cx="7534656"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621536" y="2468304"/>
            <a:ext cx="8680704"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B53174C-3D56-45E2-A773-69F04208362B}" type="datetimeFigureOut">
              <a:rPr lang="id-ID" smtClean="0"/>
              <a:t>30/12/2021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B7D8CD6-0014-421D-BEEE-BB97A8A6B6A7}"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7280"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6688"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53174C-3D56-45E2-A773-69F04208362B}" type="datetimeFigureOut">
              <a:rPr lang="id-ID" smtClean="0"/>
              <a:t>30/12/2021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B7D8CD6-0014-421D-BEEE-BB97A8A6B6A7}" type="slidenum">
              <a:rPr lang="id-ID" smtClean="0"/>
              <a:t>‹#›</a:t>
            </a:fld>
            <a:endParaRPr lang="id-ID"/>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7280"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1092200"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6688"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6266688"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53174C-3D56-45E2-A773-69F04208362B}" type="datetimeFigureOut">
              <a:rPr lang="id-ID" smtClean="0"/>
              <a:t>30/12/2021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B7D8CD6-0014-421D-BEEE-BB97A8A6B6A7}"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53174C-3D56-45E2-A773-69F04208362B}" type="datetimeFigureOut">
              <a:rPr lang="id-ID" smtClean="0"/>
              <a:t>30/12/2021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B7D8CD6-0014-421D-BEEE-BB97A8A6B6A7}"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53174C-3D56-45E2-A773-69F04208362B}" type="datetimeFigureOut">
              <a:rPr lang="id-ID" smtClean="0"/>
              <a:t>30/12/2021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B7D8CD6-0014-421D-BEEE-BB97A8A6B6A7}"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3"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1720852" y="-1720850"/>
            <a:ext cx="6858000" cy="1029970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1046573" y="1576108"/>
            <a:ext cx="694944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6332739" y="2618917"/>
            <a:ext cx="507703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730605" y="2253385"/>
            <a:ext cx="7726347"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B53174C-3D56-45E2-A773-69F04208362B}" type="datetimeFigureOut">
              <a:rPr lang="id-ID" smtClean="0"/>
              <a:t>30/12/2021</a:t>
            </a:fld>
            <a:endParaRPr lang="id-ID"/>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id-ID"/>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B7D8CD6-0014-421D-BEEE-BB97A8A6B6A7}"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705103" y="0"/>
            <a:ext cx="9486900"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3"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3" y="5048250"/>
            <a:ext cx="4762500"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94929" y="1717501"/>
            <a:ext cx="73152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524642" y="2180529"/>
            <a:ext cx="8128727"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53174C-3D56-45E2-A773-69F04208362B}" type="datetimeFigureOut">
              <a:rPr lang="id-ID" smtClean="0"/>
              <a:t>30/12/2021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B7D8CD6-0014-421D-BEEE-BB97A8A6B6A7}"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4" y="5050633"/>
            <a:ext cx="4765676"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5051297"/>
            <a:ext cx="12195173"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97280" y="365760"/>
            <a:ext cx="1002792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100633"/>
            <a:ext cx="1002792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68224" y="5870448"/>
            <a:ext cx="2901696" cy="201168"/>
          </a:xfrm>
          <a:prstGeom prst="rect">
            <a:avLst/>
          </a:prstGeom>
        </p:spPr>
        <p:txBody>
          <a:bodyPr vert="horz" lIns="91440" tIns="45720" rIns="91440" bIns="45720" rtlCol="0" anchor="ctr"/>
          <a:lstStyle>
            <a:lvl1pPr algn="l">
              <a:defRPr sz="1200">
                <a:solidFill>
                  <a:srgbClr val="FFFFFF"/>
                </a:solidFill>
              </a:defRPr>
            </a:lvl1pPr>
          </a:lstStyle>
          <a:p>
            <a:fld id="{1B53174C-3D56-45E2-A773-69F04208362B}" type="datetimeFigureOut">
              <a:rPr lang="id-ID" smtClean="0"/>
              <a:t>30/12/2021</a:t>
            </a:fld>
            <a:endParaRPr lang="id-ID"/>
          </a:p>
        </p:txBody>
      </p:sp>
      <p:sp>
        <p:nvSpPr>
          <p:cNvPr id="5" name="Footer Placeholder 4"/>
          <p:cNvSpPr>
            <a:spLocks noGrp="1"/>
          </p:cNvSpPr>
          <p:nvPr>
            <p:ph type="ftr" sz="quarter" idx="3"/>
          </p:nvPr>
        </p:nvSpPr>
        <p:spPr>
          <a:xfrm>
            <a:off x="4690019" y="6285122"/>
            <a:ext cx="62992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id-ID"/>
          </a:p>
        </p:txBody>
      </p:sp>
      <p:sp>
        <p:nvSpPr>
          <p:cNvPr id="6" name="Slide Number Placeholder 5"/>
          <p:cNvSpPr>
            <a:spLocks noGrp="1"/>
          </p:cNvSpPr>
          <p:nvPr>
            <p:ph type="sldNum" sz="quarter" idx="4"/>
          </p:nvPr>
        </p:nvSpPr>
        <p:spPr>
          <a:xfrm>
            <a:off x="11201384" y="6170822"/>
            <a:ext cx="67056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B7D8CD6-0014-421D-BEEE-BB97A8A6B6A7}"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7"/>
            <a:ext cx="9144000" cy="854355"/>
          </a:xfrm>
        </p:spPr>
        <p:txBody>
          <a:bodyPr>
            <a:normAutofit/>
          </a:bodyPr>
          <a:lstStyle/>
          <a:p>
            <a:pPr algn="ctr"/>
            <a:r>
              <a:rPr lang="id-ID" dirty="0" smtClean="0">
                <a:latin typeface="Arial Black" panose="020B0A04020102020204" pitchFamily="34" charset="0"/>
              </a:rPr>
              <a:t>EKSPOSE</a:t>
            </a:r>
            <a:endParaRPr lang="id-ID" dirty="0">
              <a:latin typeface="Arial Black" panose="020B0A04020102020204" pitchFamily="34" charset="0"/>
            </a:endParaRPr>
          </a:p>
        </p:txBody>
      </p:sp>
      <p:sp>
        <p:nvSpPr>
          <p:cNvPr id="3" name="Subtitle 2"/>
          <p:cNvSpPr>
            <a:spLocks noGrp="1"/>
          </p:cNvSpPr>
          <p:nvPr>
            <p:ph type="subTitle" idx="1"/>
          </p:nvPr>
        </p:nvSpPr>
        <p:spPr>
          <a:xfrm>
            <a:off x="1524000" y="2353236"/>
            <a:ext cx="9144000" cy="4105621"/>
          </a:xfrm>
        </p:spPr>
        <p:txBody>
          <a:bodyPr>
            <a:noAutofit/>
          </a:bodyPr>
          <a:lstStyle/>
          <a:p>
            <a:pPr algn="ctr"/>
            <a:r>
              <a:rPr lang="id-ID" sz="4000" dirty="0" smtClean="0">
                <a:latin typeface="Arial Rounded MT Bold" panose="020F0704030504030204" pitchFamily="34" charset="0"/>
              </a:rPr>
              <a:t>HASIL TELAAH SEJAWAT </a:t>
            </a:r>
          </a:p>
          <a:p>
            <a:pPr algn="ctr"/>
            <a:r>
              <a:rPr lang="id-ID" sz="4000" dirty="0" smtClean="0">
                <a:latin typeface="Arial Rounded MT Bold" panose="020F0704030504030204" pitchFamily="34" charset="0"/>
              </a:rPr>
              <a:t>PADA</a:t>
            </a:r>
          </a:p>
          <a:p>
            <a:pPr algn="ctr"/>
            <a:r>
              <a:rPr lang="id-ID" sz="4000" dirty="0" smtClean="0">
                <a:latin typeface="Arial Rounded MT Bold" panose="020F0704030504030204" pitchFamily="34" charset="0"/>
              </a:rPr>
              <a:t> INSPEKTORAT KABUPATEN karangayar</a:t>
            </a:r>
          </a:p>
          <a:p>
            <a:pPr algn="ctr"/>
            <a:endParaRPr lang="id-ID" sz="2000" dirty="0">
              <a:latin typeface="Arial Rounded MT Bold" panose="020F0704030504030204" pitchFamily="34" charset="0"/>
            </a:endParaRPr>
          </a:p>
          <a:p>
            <a:pPr algn="ctr"/>
            <a:r>
              <a:rPr lang="id-ID" sz="2000" dirty="0" smtClean="0">
                <a:latin typeface="Arial Rounded MT Bold" panose="020F0704030504030204" pitchFamily="34" charset="0"/>
              </a:rPr>
              <a:t>WonOGIRI,            2022</a:t>
            </a:r>
            <a:endParaRPr lang="id-ID" sz="2000" dirty="0">
              <a:latin typeface="Arial Rounded MT Bold" panose="020F0704030504030204" pitchFamily="34" charset="0"/>
            </a:endParaRPr>
          </a:p>
        </p:txBody>
      </p:sp>
    </p:spTree>
    <p:extLst>
      <p:ext uri="{BB962C8B-B14F-4D97-AF65-F5344CB8AC3E}">
        <p14:creationId xmlns:p14="http://schemas.microsoft.com/office/powerpoint/2010/main" val="1736980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235" y="418917"/>
            <a:ext cx="10515600" cy="576169"/>
          </a:xfrm>
        </p:spPr>
        <p:txBody>
          <a:bodyPr>
            <a:normAutofit fontScale="90000"/>
          </a:bodyPr>
          <a:lstStyle/>
          <a:p>
            <a:r>
              <a:rPr lang="id-ID" sz="3200" b="1" dirty="0" smtClean="0"/>
              <a:t>6. Simpulan</a:t>
            </a:r>
            <a:endParaRPr lang="id-ID" sz="3200" b="1" dirty="0"/>
          </a:p>
        </p:txBody>
      </p:sp>
      <p:sp>
        <p:nvSpPr>
          <p:cNvPr id="3" name="Content Placeholder 2"/>
          <p:cNvSpPr>
            <a:spLocks noGrp="1"/>
          </p:cNvSpPr>
          <p:nvPr>
            <p:ph idx="1"/>
          </p:nvPr>
        </p:nvSpPr>
        <p:spPr>
          <a:xfrm>
            <a:off x="838200" y="995086"/>
            <a:ext cx="10515600" cy="5181881"/>
          </a:xfrm>
        </p:spPr>
        <p:txBody>
          <a:bodyPr>
            <a:normAutofit/>
          </a:bodyPr>
          <a:lstStyle/>
          <a:p>
            <a:pPr marL="363538" indent="0" algn="just">
              <a:buNone/>
            </a:pPr>
            <a:r>
              <a:rPr lang="id-ID" dirty="0" smtClean="0"/>
              <a:t>Dari pengamatan kami terhadap lingkungan pengendalian pada Inspektorat Kabupaten Boyolali, kami menyimpulkan bahwa lingkungan pengendalian sudah terstruktur dengan Baik, Standar sudah dipahami dan manajemen selalu berusaha untuk menyediakan perangkat pengawasan yang memadai dan menerapkan praktik-praktik pegawasan yang tepat.</a:t>
            </a:r>
          </a:p>
          <a:p>
            <a:pPr marL="363538" indent="0" algn="just">
              <a:buNone/>
            </a:pPr>
            <a:r>
              <a:rPr lang="id-ID" dirty="0" smtClean="0"/>
              <a:t>Beberapa praktik yang kami nilai baik adalah:</a:t>
            </a:r>
          </a:p>
          <a:p>
            <a:pPr marL="877888" indent="-514350" algn="just">
              <a:buAutoNum type="alphaLcPeriod"/>
            </a:pPr>
            <a:r>
              <a:rPr lang="id-ID" dirty="0" smtClean="0"/>
              <a:t>Perencanaan pengawasan untuk mendukung visi dan misi Kepala Daerah telah disusun;</a:t>
            </a:r>
          </a:p>
          <a:p>
            <a:pPr marL="877888" indent="-514350" algn="just">
              <a:buAutoNum type="alphaLcPeriod"/>
            </a:pPr>
            <a:r>
              <a:rPr lang="id-ID" dirty="0" smtClean="0"/>
              <a:t>Independensi dan Obyektivitas penugasan audit intern;</a:t>
            </a:r>
          </a:p>
          <a:p>
            <a:pPr marL="877888" indent="-514350" algn="just">
              <a:buAutoNum type="alphaLcPeriod"/>
            </a:pPr>
            <a:r>
              <a:rPr lang="id-ID" dirty="0" smtClean="0"/>
              <a:t>Audit yang dilakukan tidak hanya audit reguler/komprehensif;</a:t>
            </a:r>
          </a:p>
          <a:p>
            <a:pPr marL="877888" indent="-514350" algn="just">
              <a:buAutoNum type="alphaLcPeriod"/>
            </a:pPr>
            <a:r>
              <a:rPr lang="id-ID" dirty="0" smtClean="0"/>
              <a:t>Mengikutkan para Pegawai/Auditor pada pelatihan profesional untuk menunjang tugas-tugas  pengawasan;</a:t>
            </a:r>
          </a:p>
          <a:p>
            <a:pPr marL="363538" indent="0" algn="just">
              <a:buNone/>
            </a:pPr>
            <a:endParaRPr lang="id-ID" dirty="0" smtClean="0"/>
          </a:p>
          <a:p>
            <a:pPr marL="877888" indent="-514350" algn="just">
              <a:buAutoNum type="alphaLcPeriod"/>
            </a:pPr>
            <a:endParaRPr lang="id-ID" dirty="0" smtClean="0"/>
          </a:p>
          <a:p>
            <a:pPr marL="877888" indent="-514350" algn="just">
              <a:buAutoNum type="alphaLcPeriod"/>
            </a:pPr>
            <a:endParaRPr lang="id-ID" dirty="0"/>
          </a:p>
        </p:txBody>
      </p:sp>
    </p:spTree>
    <p:extLst>
      <p:ext uri="{BB962C8B-B14F-4D97-AF65-F5344CB8AC3E}">
        <p14:creationId xmlns:p14="http://schemas.microsoft.com/office/powerpoint/2010/main" val="877118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9"/>
            <a:ext cx="10515600" cy="549275"/>
          </a:xfrm>
        </p:spPr>
        <p:txBody>
          <a:bodyPr>
            <a:normAutofit fontScale="90000"/>
          </a:bodyPr>
          <a:lstStyle/>
          <a:p>
            <a:r>
              <a:rPr lang="id-ID" sz="3200" b="1" dirty="0" smtClean="0"/>
              <a:t>7. Rekomendasi</a:t>
            </a:r>
            <a:endParaRPr lang="id-ID" sz="3200" b="1" dirty="0"/>
          </a:p>
        </p:txBody>
      </p:sp>
      <p:sp>
        <p:nvSpPr>
          <p:cNvPr id="3" name="Content Placeholder 2"/>
          <p:cNvSpPr>
            <a:spLocks noGrp="1"/>
          </p:cNvSpPr>
          <p:nvPr>
            <p:ph idx="1"/>
          </p:nvPr>
        </p:nvSpPr>
        <p:spPr>
          <a:xfrm>
            <a:off x="838200" y="914404"/>
            <a:ext cx="10515600" cy="5262563"/>
          </a:xfrm>
        </p:spPr>
        <p:txBody>
          <a:bodyPr/>
          <a:lstStyle/>
          <a:p>
            <a:pPr marL="444500" indent="0">
              <a:buNone/>
            </a:pPr>
            <a:r>
              <a:rPr lang="id-ID" dirty="0" smtClean="0"/>
              <a:t>Dari praktik yang belum dilakukan, kami memberikan saran untuk perbaikan sebagai erikut:</a:t>
            </a:r>
          </a:p>
          <a:p>
            <a:pPr marL="958850" indent="-514350">
              <a:buAutoNum type="alphaLcPeriod"/>
            </a:pPr>
            <a:r>
              <a:rPr lang="id-ID" dirty="0" smtClean="0"/>
              <a:t>Terkait Prinsip Dasar</a:t>
            </a:r>
          </a:p>
          <a:p>
            <a:pPr marL="901700" indent="0">
              <a:buNone/>
            </a:pPr>
            <a:r>
              <a:rPr lang="id-ID" dirty="0" smtClean="0"/>
              <a:t>Dilakukan pemantauan atas penerapan Kode Etik.</a:t>
            </a:r>
          </a:p>
          <a:p>
            <a:pPr marL="901700" indent="-457200">
              <a:buNone/>
            </a:pPr>
            <a:r>
              <a:rPr lang="id-ID" dirty="0" smtClean="0"/>
              <a:t>b. Terkait Standar Umum</a:t>
            </a:r>
          </a:p>
          <a:p>
            <a:pPr marL="1344613" indent="-442913">
              <a:buNone/>
            </a:pPr>
            <a:r>
              <a:rPr lang="id-ID" dirty="0" smtClean="0"/>
              <a:t>1). Kriteria kualifikasi pendidikan formal setiap jenjang Aitor agar di tetapkan dengan Keputusan Inspektur dan dievaluasi secara berkala;</a:t>
            </a:r>
          </a:p>
          <a:p>
            <a:pPr marL="1344613" indent="-442913">
              <a:buNone/>
            </a:pPr>
            <a:r>
              <a:rPr lang="id-ID" dirty="0" smtClean="0"/>
              <a:t>2). Agar mengusulkan Auditor/P2UPD untuk diikutkan dalam keanggotaan asosiasi profesi.</a:t>
            </a:r>
          </a:p>
          <a:p>
            <a:pPr marL="1344613" indent="-900113">
              <a:buNone/>
            </a:pPr>
            <a:r>
              <a:rPr lang="id-ID" dirty="0" smtClean="0"/>
              <a:t>c. Terkait Standar ................</a:t>
            </a:r>
            <a:endParaRPr lang="id-ID" dirty="0"/>
          </a:p>
        </p:txBody>
      </p:sp>
    </p:spTree>
    <p:extLst>
      <p:ext uri="{BB962C8B-B14F-4D97-AF65-F5344CB8AC3E}">
        <p14:creationId xmlns:p14="http://schemas.microsoft.com/office/powerpoint/2010/main" val="3048198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5828"/>
          </a:xfrm>
        </p:spPr>
        <p:txBody>
          <a:bodyPr>
            <a:normAutofit fontScale="90000"/>
          </a:bodyPr>
          <a:lstStyle/>
          <a:p>
            <a:r>
              <a:rPr lang="id-ID" sz="3200" dirty="0" smtClean="0"/>
              <a:t>Lanjutan.....................</a:t>
            </a:r>
            <a:endParaRPr lang="id-ID" sz="3200" dirty="0"/>
          </a:p>
        </p:txBody>
      </p:sp>
      <p:sp>
        <p:nvSpPr>
          <p:cNvPr id="3" name="Content Placeholder 2"/>
          <p:cNvSpPr>
            <a:spLocks noGrp="1"/>
          </p:cNvSpPr>
          <p:nvPr>
            <p:ph idx="1"/>
          </p:nvPr>
        </p:nvSpPr>
        <p:spPr>
          <a:xfrm>
            <a:off x="838200" y="900954"/>
            <a:ext cx="10515600" cy="5276009"/>
          </a:xfrm>
        </p:spPr>
        <p:txBody>
          <a:bodyPr>
            <a:normAutofit/>
          </a:bodyPr>
          <a:lstStyle/>
          <a:p>
            <a:pPr marL="0" indent="0" algn="just">
              <a:buNone/>
            </a:pPr>
            <a:r>
              <a:rPr lang="id-ID" dirty="0" smtClean="0"/>
              <a:t>c. Terkait Standar Pelaksanaan Auit Intern</a:t>
            </a:r>
          </a:p>
          <a:p>
            <a:pPr marL="981075" indent="-617538" algn="just">
              <a:buNone/>
            </a:pPr>
            <a:r>
              <a:rPr lang="id-ID" dirty="0" smtClean="0"/>
              <a:t>1). Implementasi atas SOP penanganan pengaduan masyarakat secara penuh;</a:t>
            </a:r>
          </a:p>
          <a:p>
            <a:pPr marL="901700" indent="-538163" algn="just">
              <a:buNone/>
            </a:pPr>
            <a:r>
              <a:rPr lang="id-ID" dirty="0" smtClean="0"/>
              <a:t>2). Kertas Kerja Evaluasi atas etika dan nilai-nilai organisasi Auditi; AKIP; SPIP serta analisa atas dokumentasi manajemen resiko Auditi disusun secara memadai.</a:t>
            </a:r>
          </a:p>
          <a:p>
            <a:pPr marL="901700" indent="-901700" algn="just">
              <a:buNone/>
            </a:pPr>
            <a:r>
              <a:rPr lang="id-ID" dirty="0" smtClean="0"/>
              <a:t>d. Terkait Standar Komunikasi Audit Intern</a:t>
            </a:r>
          </a:p>
          <a:p>
            <a:pPr marL="901700" indent="-538163" algn="just">
              <a:buNone/>
            </a:pPr>
            <a:r>
              <a:rPr lang="id-ID" dirty="0" smtClean="0"/>
              <a:t>1). Implementasi SOP tentang penyimpanan informasi audit intern secara penuh;</a:t>
            </a:r>
          </a:p>
          <a:p>
            <a:pPr marL="901700" indent="-538163" algn="just">
              <a:buNone/>
            </a:pPr>
            <a:r>
              <a:rPr lang="id-ID" dirty="0" smtClean="0"/>
              <a:t>2). Penerbitan laporan hasil audit agar tepat waktu yaitu 15 hari setelah selesai audit;</a:t>
            </a:r>
          </a:p>
          <a:p>
            <a:pPr marL="901700" indent="-538163" algn="just">
              <a:buNone/>
            </a:pPr>
            <a:r>
              <a:rPr lang="id-ID" dirty="0"/>
              <a:t>3</a:t>
            </a:r>
            <a:r>
              <a:rPr lang="id-ID" dirty="0" smtClean="0"/>
              <a:t>). Implementasi Kendali Mutu Audit tentang pemantauan tindak lanjut hasil pengawasan.</a:t>
            </a:r>
          </a:p>
          <a:p>
            <a:pPr marL="901700" indent="-538163" algn="just">
              <a:buNone/>
            </a:pPr>
            <a:endParaRPr lang="id-ID" dirty="0" smtClean="0"/>
          </a:p>
          <a:p>
            <a:pPr marL="363538" indent="0">
              <a:buNone/>
            </a:pPr>
            <a:endParaRPr lang="id-ID" dirty="0"/>
          </a:p>
        </p:txBody>
      </p:sp>
    </p:spTree>
    <p:extLst>
      <p:ext uri="{BB962C8B-B14F-4D97-AF65-F5344CB8AC3E}">
        <p14:creationId xmlns:p14="http://schemas.microsoft.com/office/powerpoint/2010/main" val="33087234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08934"/>
          </a:xfrm>
        </p:spPr>
        <p:txBody>
          <a:bodyPr>
            <a:normAutofit fontScale="90000"/>
          </a:bodyPr>
          <a:lstStyle/>
          <a:p>
            <a:r>
              <a:rPr lang="id-ID" sz="3200" b="1" dirty="0" smtClean="0"/>
              <a:t>8. Foto-foo Kegiatan</a:t>
            </a:r>
            <a:endParaRPr lang="id-ID" sz="3200" b="1" dirty="0"/>
          </a:p>
        </p:txBody>
      </p:sp>
      <p:sp>
        <p:nvSpPr>
          <p:cNvPr id="34" name="Content Placeholder 33"/>
          <p:cNvSpPr>
            <a:spLocks noGrp="1"/>
          </p:cNvSpPr>
          <p:nvPr>
            <p:ph idx="1"/>
          </p:nvPr>
        </p:nvSpPr>
        <p:spPr/>
        <p:txBody>
          <a:bodyPr/>
          <a:lstStyle/>
          <a:p>
            <a:r>
              <a:rPr lang="id-ID" dirty="0" smtClean="0"/>
              <a:t>d</a:t>
            </a:r>
            <a:endParaRPr lang="id-ID" dirty="0"/>
          </a:p>
        </p:txBody>
      </p:sp>
      <p:pic>
        <p:nvPicPr>
          <p:cNvPr id="13" name="Picture 12"/>
          <p:cNvPicPr/>
          <p:nvPr/>
        </p:nvPicPr>
        <p:blipFill>
          <a:blip r:embed="rId2" cstate="print">
            <a:extLst>
              <a:ext uri="{28A0092B-C50C-407E-A947-70E740481C1C}">
                <a14:useLocalDpi xmlns:a14="http://schemas.microsoft.com/office/drawing/2010/main" val="0"/>
              </a:ext>
            </a:extLst>
          </a:blip>
          <a:stretch>
            <a:fillRect/>
          </a:stretch>
        </p:blipFill>
        <p:spPr>
          <a:xfrm>
            <a:off x="37034" y="4"/>
            <a:ext cx="4117535" cy="3057523"/>
          </a:xfrm>
          <a:prstGeom prst="rect">
            <a:avLst/>
          </a:prstGeom>
        </p:spPr>
      </p:pic>
      <p:pic>
        <p:nvPicPr>
          <p:cNvPr id="14" name="Picture 13"/>
          <p:cNvPicPr/>
          <p:nvPr/>
        </p:nvPicPr>
        <p:blipFill>
          <a:blip r:embed="rId3" cstate="print">
            <a:extLst>
              <a:ext uri="{28A0092B-C50C-407E-A947-70E740481C1C}">
                <a14:useLocalDpi xmlns:a14="http://schemas.microsoft.com/office/drawing/2010/main" val="0"/>
              </a:ext>
            </a:extLst>
          </a:blip>
          <a:stretch>
            <a:fillRect/>
          </a:stretch>
        </p:blipFill>
        <p:spPr>
          <a:xfrm>
            <a:off x="4237748" y="0"/>
            <a:ext cx="3858880" cy="2235200"/>
          </a:xfrm>
          <a:prstGeom prst="rect">
            <a:avLst/>
          </a:prstGeom>
        </p:spPr>
      </p:pic>
      <p:pic>
        <p:nvPicPr>
          <p:cNvPr id="21" name="Picture 20"/>
          <p:cNvPicPr/>
          <p:nvPr/>
        </p:nvPicPr>
        <p:blipFill>
          <a:blip r:embed="rId4">
            <a:extLst>
              <a:ext uri="{28A0092B-C50C-407E-A947-70E740481C1C}">
                <a14:useLocalDpi xmlns:a14="http://schemas.microsoft.com/office/drawing/2010/main" val="0"/>
              </a:ext>
            </a:extLst>
          </a:blip>
          <a:stretch>
            <a:fillRect/>
          </a:stretch>
        </p:blipFill>
        <p:spPr>
          <a:xfrm>
            <a:off x="8212742" y="-29024"/>
            <a:ext cx="3949737" cy="3057523"/>
          </a:xfrm>
          <a:prstGeom prst="rect">
            <a:avLst/>
          </a:prstGeom>
        </p:spPr>
      </p:pic>
      <p:pic>
        <p:nvPicPr>
          <p:cNvPr id="22" name="Picture 21"/>
          <p:cNvPicPr/>
          <p:nvPr/>
        </p:nvPicPr>
        <p:blipFill>
          <a:blip r:embed="rId5">
            <a:extLst>
              <a:ext uri="{28A0092B-C50C-407E-A947-70E740481C1C}">
                <a14:useLocalDpi xmlns:a14="http://schemas.microsoft.com/office/drawing/2010/main" val="0"/>
              </a:ext>
            </a:extLst>
          </a:blip>
          <a:stretch>
            <a:fillRect/>
          </a:stretch>
        </p:blipFill>
        <p:spPr>
          <a:xfrm>
            <a:off x="-6377" y="3222174"/>
            <a:ext cx="4229608" cy="3635829"/>
          </a:xfrm>
          <a:prstGeom prst="rect">
            <a:avLst/>
          </a:prstGeom>
        </p:spPr>
      </p:pic>
      <p:pic>
        <p:nvPicPr>
          <p:cNvPr id="23" name="Picture 22"/>
          <p:cNvPicPr/>
          <p:nvPr/>
        </p:nvPicPr>
        <p:blipFill>
          <a:blip r:embed="rId6" cstate="print">
            <a:extLst>
              <a:ext uri="{28A0092B-C50C-407E-A947-70E740481C1C}">
                <a14:useLocalDpi xmlns:a14="http://schemas.microsoft.com/office/drawing/2010/main" val="0"/>
              </a:ext>
            </a:extLst>
          </a:blip>
          <a:stretch>
            <a:fillRect/>
          </a:stretch>
        </p:blipFill>
        <p:spPr>
          <a:xfrm>
            <a:off x="4223234" y="4789714"/>
            <a:ext cx="3858879" cy="2060966"/>
          </a:xfrm>
          <a:prstGeom prst="rect">
            <a:avLst/>
          </a:prstGeom>
        </p:spPr>
      </p:pic>
      <p:pic>
        <p:nvPicPr>
          <p:cNvPr id="25" name="Picture 24"/>
          <p:cNvPicPr/>
          <p:nvPr/>
        </p:nvPicPr>
        <p:blipFill>
          <a:blip r:embed="rId7">
            <a:extLst>
              <a:ext uri="{28A0092B-C50C-407E-A947-70E740481C1C}">
                <a14:useLocalDpi xmlns:a14="http://schemas.microsoft.com/office/drawing/2010/main" val="0"/>
              </a:ext>
            </a:extLst>
          </a:blip>
          <a:stretch>
            <a:fillRect/>
          </a:stretch>
        </p:blipFill>
        <p:spPr>
          <a:xfrm>
            <a:off x="8212741" y="3222170"/>
            <a:ext cx="3949739" cy="3635830"/>
          </a:xfrm>
          <a:prstGeom prst="rect">
            <a:avLst/>
          </a:prstGeom>
        </p:spPr>
      </p:pic>
      <p:pic>
        <p:nvPicPr>
          <p:cNvPr id="11" name="Picture 10"/>
          <p:cNvPicPr/>
          <p:nvPr/>
        </p:nvPicPr>
        <p:blipFill>
          <a:blip r:embed="rId8">
            <a:extLst>
              <a:ext uri="{28A0092B-C50C-407E-A947-70E740481C1C}">
                <a14:useLocalDpi xmlns:a14="http://schemas.microsoft.com/office/drawing/2010/main" val="0"/>
              </a:ext>
            </a:extLst>
          </a:blip>
          <a:stretch>
            <a:fillRect/>
          </a:stretch>
        </p:blipFill>
        <p:spPr>
          <a:xfrm>
            <a:off x="3230245" y="2139315"/>
            <a:ext cx="5731510" cy="257937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199014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5494"/>
            <a:ext cx="10515600" cy="6602506"/>
          </a:xfrm>
        </p:spPr>
        <p:txBody>
          <a:bodyPr>
            <a:normAutofit/>
          </a:bodyPr>
          <a:lstStyle/>
          <a:p>
            <a:pPr marL="268287" lvl="0" indent="0">
              <a:buNone/>
            </a:pPr>
            <a:endParaRPr lang="id-ID" dirty="0"/>
          </a:p>
          <a:p>
            <a:pPr marL="0" indent="0">
              <a:buNone/>
            </a:pPr>
            <a:endParaRPr lang="id-ID" dirty="0"/>
          </a:p>
        </p:txBody>
      </p:sp>
      <p:sp>
        <p:nvSpPr>
          <p:cNvPr id="5" name="Content Placeholder 2"/>
          <p:cNvSpPr txBox="1">
            <a:spLocks/>
          </p:cNvSpPr>
          <p:nvPr/>
        </p:nvSpPr>
        <p:spPr>
          <a:xfrm>
            <a:off x="990600" y="407894"/>
            <a:ext cx="10515600" cy="6602506"/>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363538" indent="-363538">
              <a:buFont typeface="Arial" pitchFamily="34" charset="0"/>
              <a:buAutoNum type="arabicPeriod"/>
            </a:pPr>
            <a:r>
              <a:rPr lang="id-ID" sz="2400" dirty="0" smtClean="0"/>
              <a:t>DASAR TELAAH SEJAWAT</a:t>
            </a:r>
          </a:p>
          <a:p>
            <a:pPr marL="363538" indent="-363538">
              <a:buFont typeface="Arial" pitchFamily="34" charset="0"/>
              <a:buAutoNum type="arabicPeriod"/>
            </a:pPr>
            <a:endParaRPr lang="id-ID" sz="2400" dirty="0"/>
          </a:p>
          <a:p>
            <a:pPr marL="0" indent="0"/>
            <a:endParaRPr lang="id-ID" sz="2400" dirty="0" smtClean="0"/>
          </a:p>
          <a:p>
            <a:pPr marL="711200" indent="-347663"/>
            <a:r>
              <a:rPr lang="id-ID" sz="2400" dirty="0" smtClean="0"/>
              <a:t>a. Peraturan </a:t>
            </a:r>
            <a:r>
              <a:rPr lang="id-ID" sz="2400" dirty="0"/>
              <a:t>Menpan-RB Nomor 28 Tahun 2012 tentang Pedoman Telaah Sejawat;</a:t>
            </a:r>
          </a:p>
          <a:p>
            <a:pPr marL="623888" lvl="0" indent="-260350"/>
            <a:r>
              <a:rPr lang="id-ID" sz="2400" dirty="0" smtClean="0"/>
              <a:t>b. Keputusan Ketua Umum DPN AAIPI </a:t>
            </a:r>
            <a:r>
              <a:rPr lang="id-ID" sz="2400" dirty="0"/>
              <a:t>Nomor KEP</a:t>
            </a:r>
            <a:r>
              <a:rPr lang="id-ID" sz="2400" dirty="0" smtClean="0"/>
              <a:t>.-43/AAIPI/DPN/2019 </a:t>
            </a:r>
            <a:r>
              <a:rPr lang="id-ID" sz="2400" dirty="0"/>
              <a:t>tentang </a:t>
            </a:r>
            <a:r>
              <a:rPr lang="id-ID" sz="2400" dirty="0" smtClean="0"/>
              <a:t>Pedoman </a:t>
            </a:r>
            <a:r>
              <a:rPr lang="id-ID" sz="2400" dirty="0"/>
              <a:t>Telaah Sejawat </a:t>
            </a:r>
            <a:r>
              <a:rPr lang="id-ID" sz="2400" dirty="0" smtClean="0"/>
              <a:t>Ekstern Aparat Pengawasan Intern Pemerintah;</a:t>
            </a:r>
            <a:endParaRPr lang="id-ID" sz="2400" dirty="0"/>
          </a:p>
          <a:p>
            <a:pPr marL="623888" lvl="0" indent="-260350"/>
            <a:r>
              <a:rPr lang="id-ID" sz="2400" dirty="0" smtClean="0"/>
              <a:t>c. Surat Inspektur </a:t>
            </a:r>
            <a:r>
              <a:rPr lang="id-ID" sz="2400" dirty="0"/>
              <a:t>Provinsi Jawa Tengah nomor : </a:t>
            </a:r>
            <a:r>
              <a:rPr lang="id-ID" sz="2400" dirty="0" smtClean="0"/>
              <a:t>700/2586/1.2/2021 </a:t>
            </a:r>
            <a:r>
              <a:rPr lang="id-ID" sz="2400" dirty="0"/>
              <a:t>tanggal </a:t>
            </a:r>
            <a:r>
              <a:rPr lang="id-ID" sz="2400" dirty="0" smtClean="0"/>
              <a:t>2 November 2021</a:t>
            </a:r>
            <a:endParaRPr lang="id-ID" sz="2400" dirty="0"/>
          </a:p>
          <a:p>
            <a:pPr marL="268287" lvl="0" indent="0"/>
            <a:endParaRPr lang="id-ID" dirty="0"/>
          </a:p>
          <a:p>
            <a:pPr marL="268287" indent="0"/>
            <a:endParaRPr lang="id-ID" dirty="0" smtClean="0"/>
          </a:p>
          <a:p>
            <a:pPr marL="0" indent="0"/>
            <a:endParaRPr lang="id-ID" dirty="0"/>
          </a:p>
        </p:txBody>
      </p:sp>
    </p:spTree>
    <p:extLst>
      <p:ext uri="{BB962C8B-B14F-4D97-AF65-F5344CB8AC3E}">
        <p14:creationId xmlns:p14="http://schemas.microsoft.com/office/powerpoint/2010/main" val="31063773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
            <a:ext cx="10515600" cy="6696635"/>
          </a:xfrm>
        </p:spPr>
        <p:txBody>
          <a:bodyPr>
            <a:normAutofit lnSpcReduction="10000"/>
          </a:bodyPr>
          <a:lstStyle/>
          <a:p>
            <a:pPr marL="0" lvl="0" indent="0">
              <a:buNone/>
            </a:pPr>
            <a:r>
              <a:rPr lang="id-ID" b="1" dirty="0" smtClean="0"/>
              <a:t>2. Jadwal </a:t>
            </a:r>
            <a:r>
              <a:rPr lang="id-ID" b="1" dirty="0"/>
              <a:t>Telaah Sejawat</a:t>
            </a:r>
            <a:endParaRPr lang="id-ID" dirty="0"/>
          </a:p>
          <a:p>
            <a:pPr marL="268288" indent="0" algn="just">
              <a:buNone/>
            </a:pPr>
            <a:r>
              <a:rPr lang="id-ID" dirty="0"/>
              <a:t>Telaah Sejawat dilaksanakan pada tanggal </a:t>
            </a:r>
            <a:r>
              <a:rPr lang="id-ID" dirty="0" smtClean="0"/>
              <a:t>11 </a:t>
            </a:r>
            <a:r>
              <a:rPr lang="id-ID" dirty="0"/>
              <a:t>s/d </a:t>
            </a:r>
            <a:r>
              <a:rPr lang="id-ID" dirty="0" smtClean="0"/>
              <a:t>15 November 2021.</a:t>
            </a:r>
            <a:endParaRPr lang="id-ID" dirty="0"/>
          </a:p>
          <a:p>
            <a:pPr marL="0" indent="0" algn="just">
              <a:buNone/>
            </a:pPr>
            <a:endParaRPr lang="id-ID" dirty="0"/>
          </a:p>
          <a:p>
            <a:pPr marL="0" indent="0" algn="just">
              <a:buNone/>
            </a:pPr>
            <a:r>
              <a:rPr lang="id-ID" b="1" dirty="0"/>
              <a:t>3. </a:t>
            </a:r>
            <a:r>
              <a:rPr lang="id-ID" b="1" dirty="0" smtClean="0"/>
              <a:t>Inspektorat </a:t>
            </a:r>
            <a:r>
              <a:rPr lang="id-ID" b="1" dirty="0"/>
              <a:t>Yang Ditelaah</a:t>
            </a:r>
            <a:endParaRPr lang="id-ID" dirty="0"/>
          </a:p>
          <a:p>
            <a:pPr marL="0" indent="363538" algn="just">
              <a:buNone/>
            </a:pPr>
            <a:r>
              <a:rPr lang="id-ID" dirty="0" smtClean="0"/>
              <a:t>a. Inspektorat </a:t>
            </a:r>
            <a:r>
              <a:rPr lang="id-ID" dirty="0"/>
              <a:t>yang ditelaah adalah Inspektorat Kabupaten </a:t>
            </a:r>
            <a:r>
              <a:rPr lang="id-ID" dirty="0" smtClean="0"/>
              <a:t>Karanganyar.</a:t>
            </a:r>
            <a:endParaRPr lang="id-ID" dirty="0"/>
          </a:p>
          <a:p>
            <a:pPr marL="0" indent="363538" algn="just">
              <a:buNone/>
            </a:pPr>
            <a:r>
              <a:rPr lang="id-ID" dirty="0" smtClean="0"/>
              <a:t>b. Gambaran </a:t>
            </a:r>
            <a:r>
              <a:rPr lang="id-ID" dirty="0"/>
              <a:t>Umum Inspektorat Kabupaten </a:t>
            </a:r>
            <a:r>
              <a:rPr lang="id-ID" dirty="0" smtClean="0"/>
              <a:t>Karanganyar:</a:t>
            </a:r>
            <a:endParaRPr lang="id-ID" dirty="0"/>
          </a:p>
          <a:p>
            <a:pPr lvl="0" indent="484188" algn="just">
              <a:buNone/>
            </a:pPr>
            <a:r>
              <a:rPr lang="id-ID" dirty="0" smtClean="0">
                <a:solidFill>
                  <a:srgbClr val="FF0000"/>
                </a:solidFill>
              </a:rPr>
              <a:t>1). SOT</a:t>
            </a:r>
          </a:p>
          <a:p>
            <a:pPr marL="1612900" lvl="0" indent="-442913" algn="just">
              <a:buNone/>
            </a:pPr>
            <a:r>
              <a:rPr lang="id-ID" dirty="0" smtClean="0">
                <a:solidFill>
                  <a:srgbClr val="FF0000"/>
                </a:solidFill>
              </a:rPr>
              <a:t>a).	Perda Kabupaten Karanganyar Nomor </a:t>
            </a:r>
            <a:r>
              <a:rPr lang="en-US" dirty="0" smtClean="0">
                <a:solidFill>
                  <a:srgbClr val="FF0000"/>
                </a:solidFill>
              </a:rPr>
              <a:t>22 </a:t>
            </a:r>
            <a:r>
              <a:rPr lang="en-US" dirty="0" err="1" smtClean="0">
                <a:solidFill>
                  <a:srgbClr val="FF0000"/>
                </a:solidFill>
              </a:rPr>
              <a:t>Tahun</a:t>
            </a:r>
            <a:r>
              <a:rPr lang="en-US" dirty="0" smtClean="0">
                <a:solidFill>
                  <a:srgbClr val="FF0000"/>
                </a:solidFill>
              </a:rPr>
              <a:t> 2019 </a:t>
            </a:r>
            <a:r>
              <a:rPr lang="en-US" dirty="0" err="1" smtClean="0">
                <a:solidFill>
                  <a:srgbClr val="FF0000"/>
                </a:solidFill>
              </a:rPr>
              <a:t>tentang</a:t>
            </a:r>
            <a:r>
              <a:rPr lang="en-US" dirty="0" smtClean="0">
                <a:solidFill>
                  <a:srgbClr val="FF0000"/>
                </a:solidFill>
              </a:rPr>
              <a:t> </a:t>
            </a:r>
            <a:r>
              <a:rPr lang="en-US" dirty="0" err="1" smtClean="0">
                <a:solidFill>
                  <a:srgbClr val="FF0000"/>
                </a:solidFill>
              </a:rPr>
              <a:t>Perubahan</a:t>
            </a:r>
            <a:r>
              <a:rPr lang="en-US" dirty="0" smtClean="0">
                <a:solidFill>
                  <a:srgbClr val="FF0000"/>
                </a:solidFill>
              </a:rPr>
              <a:t> </a:t>
            </a:r>
            <a:r>
              <a:rPr lang="en-US" dirty="0" err="1" smtClean="0">
                <a:solidFill>
                  <a:srgbClr val="FF0000"/>
                </a:solidFill>
              </a:rPr>
              <a:t>atas</a:t>
            </a:r>
            <a:r>
              <a:rPr lang="en-US" dirty="0" smtClean="0">
                <a:solidFill>
                  <a:srgbClr val="FF0000"/>
                </a:solidFill>
              </a:rPr>
              <a:t> </a:t>
            </a:r>
            <a:r>
              <a:rPr lang="en-US" dirty="0" err="1" smtClean="0">
                <a:solidFill>
                  <a:srgbClr val="FF0000"/>
                </a:solidFill>
              </a:rPr>
              <a:t>Peraturan</a:t>
            </a:r>
            <a:r>
              <a:rPr lang="en-US" dirty="0" smtClean="0">
                <a:solidFill>
                  <a:srgbClr val="FF0000"/>
                </a:solidFill>
              </a:rPr>
              <a:t> Daerah </a:t>
            </a:r>
            <a:r>
              <a:rPr lang="en-US" dirty="0" err="1" smtClean="0">
                <a:solidFill>
                  <a:srgbClr val="FF0000"/>
                </a:solidFill>
              </a:rPr>
              <a:t>Kabupaten</a:t>
            </a:r>
            <a:r>
              <a:rPr lang="en-US" dirty="0" smtClean="0">
                <a:solidFill>
                  <a:srgbClr val="FF0000"/>
                </a:solidFill>
              </a:rPr>
              <a:t> </a:t>
            </a:r>
            <a:r>
              <a:rPr lang="en-US" dirty="0" err="1" smtClean="0">
                <a:solidFill>
                  <a:srgbClr val="FF0000"/>
                </a:solidFill>
              </a:rPr>
              <a:t>Karanganyar</a:t>
            </a:r>
            <a:r>
              <a:rPr lang="en-US" dirty="0" smtClean="0">
                <a:solidFill>
                  <a:srgbClr val="FF0000"/>
                </a:solidFill>
              </a:rPr>
              <a:t> No. 16 </a:t>
            </a:r>
            <a:r>
              <a:rPr lang="en-US" dirty="0" err="1" smtClean="0">
                <a:solidFill>
                  <a:srgbClr val="FF0000"/>
                </a:solidFill>
              </a:rPr>
              <a:t>Tahun</a:t>
            </a:r>
            <a:r>
              <a:rPr lang="en-US" dirty="0" smtClean="0">
                <a:solidFill>
                  <a:srgbClr val="FF0000"/>
                </a:solidFill>
              </a:rPr>
              <a:t> 2016</a:t>
            </a:r>
            <a:r>
              <a:rPr lang="id-ID" dirty="0" smtClean="0">
                <a:solidFill>
                  <a:srgbClr val="FF0000"/>
                </a:solidFill>
              </a:rPr>
              <a:t> </a:t>
            </a:r>
            <a:r>
              <a:rPr lang="id-ID" dirty="0" smtClean="0">
                <a:solidFill>
                  <a:srgbClr val="FF0000"/>
                </a:solidFill>
              </a:rPr>
              <a:t>tentang Pembentukan dan Susunan Perangkat </a:t>
            </a:r>
            <a:r>
              <a:rPr lang="id-ID" dirty="0" smtClean="0">
                <a:solidFill>
                  <a:srgbClr val="FF0000"/>
                </a:solidFill>
              </a:rPr>
              <a:t>Daerah</a:t>
            </a:r>
            <a:r>
              <a:rPr lang="en-US" dirty="0" smtClean="0">
                <a:solidFill>
                  <a:srgbClr val="FF0000"/>
                </a:solidFill>
              </a:rPr>
              <a:t> </a:t>
            </a:r>
            <a:r>
              <a:rPr lang="en-US" dirty="0" err="1" smtClean="0">
                <a:solidFill>
                  <a:srgbClr val="FF0000"/>
                </a:solidFill>
              </a:rPr>
              <a:t>Kabupaten</a:t>
            </a:r>
            <a:r>
              <a:rPr lang="en-US" dirty="0" smtClean="0">
                <a:solidFill>
                  <a:srgbClr val="FF0000"/>
                </a:solidFill>
              </a:rPr>
              <a:t> </a:t>
            </a:r>
            <a:r>
              <a:rPr lang="en-US" dirty="0" err="1" smtClean="0">
                <a:solidFill>
                  <a:srgbClr val="FF0000"/>
                </a:solidFill>
              </a:rPr>
              <a:t>Karanganyar</a:t>
            </a:r>
            <a:r>
              <a:rPr lang="id-ID" dirty="0" smtClean="0">
                <a:solidFill>
                  <a:srgbClr val="FF0000"/>
                </a:solidFill>
              </a:rPr>
              <a:t>;</a:t>
            </a:r>
            <a:endParaRPr lang="id-ID" dirty="0" smtClean="0">
              <a:solidFill>
                <a:srgbClr val="FF0000"/>
              </a:solidFill>
            </a:endParaRPr>
          </a:p>
          <a:p>
            <a:pPr marL="1612900" lvl="0" indent="-442913" algn="just">
              <a:buNone/>
            </a:pPr>
            <a:r>
              <a:rPr lang="id-ID" dirty="0" smtClean="0">
                <a:solidFill>
                  <a:srgbClr val="FF0000"/>
                </a:solidFill>
              </a:rPr>
              <a:t>b). Perbup Karanganyar Nomor </a:t>
            </a:r>
            <a:r>
              <a:rPr lang="en-US" dirty="0" smtClean="0">
                <a:solidFill>
                  <a:srgbClr val="FF0000"/>
                </a:solidFill>
              </a:rPr>
              <a:t>107 </a:t>
            </a:r>
            <a:r>
              <a:rPr lang="en-US" dirty="0" err="1" smtClean="0">
                <a:solidFill>
                  <a:srgbClr val="FF0000"/>
                </a:solidFill>
              </a:rPr>
              <a:t>Th</a:t>
            </a:r>
            <a:r>
              <a:rPr lang="en-US" dirty="0" smtClean="0">
                <a:solidFill>
                  <a:srgbClr val="FF0000"/>
                </a:solidFill>
              </a:rPr>
              <a:t> 2019 </a:t>
            </a:r>
            <a:r>
              <a:rPr lang="id-ID" dirty="0" smtClean="0">
                <a:solidFill>
                  <a:srgbClr val="FF0000"/>
                </a:solidFill>
              </a:rPr>
              <a:t> </a:t>
            </a:r>
            <a:r>
              <a:rPr lang="id-ID" dirty="0" smtClean="0">
                <a:solidFill>
                  <a:srgbClr val="FF0000"/>
                </a:solidFill>
              </a:rPr>
              <a:t>tentang Kedudukan, Susunan Organisasi, Tugas dan Fungsi serta Tata Kerja </a:t>
            </a:r>
            <a:r>
              <a:rPr lang="en-US" dirty="0" err="1" smtClean="0">
                <a:solidFill>
                  <a:srgbClr val="FF0000"/>
                </a:solidFill>
              </a:rPr>
              <a:t>Inspektorat</a:t>
            </a:r>
            <a:r>
              <a:rPr lang="en-US" dirty="0" smtClean="0">
                <a:solidFill>
                  <a:srgbClr val="FF0000"/>
                </a:solidFill>
              </a:rPr>
              <a:t>  Daerah</a:t>
            </a:r>
            <a:r>
              <a:rPr lang="id-ID" dirty="0" smtClean="0">
                <a:solidFill>
                  <a:srgbClr val="FF0000"/>
                </a:solidFill>
              </a:rPr>
              <a:t> </a:t>
            </a:r>
            <a:r>
              <a:rPr lang="id-ID" dirty="0" smtClean="0">
                <a:solidFill>
                  <a:srgbClr val="FF0000"/>
                </a:solidFill>
              </a:rPr>
              <a:t>Kabupaten Karanganyar</a:t>
            </a:r>
          </a:p>
          <a:p>
            <a:pPr marL="2070100" lvl="0" indent="-457200" algn="just">
              <a:buFontTx/>
              <a:buChar char="-"/>
            </a:pPr>
            <a:r>
              <a:rPr lang="id-ID" dirty="0" smtClean="0">
                <a:solidFill>
                  <a:srgbClr val="FF0000"/>
                </a:solidFill>
              </a:rPr>
              <a:t>Inspektur</a:t>
            </a:r>
            <a:r>
              <a:rPr lang="en-US" dirty="0" smtClean="0">
                <a:solidFill>
                  <a:srgbClr val="FF0000"/>
                </a:solidFill>
              </a:rPr>
              <a:t> Daerah</a:t>
            </a:r>
            <a:endParaRPr lang="id-ID" dirty="0" smtClean="0">
              <a:solidFill>
                <a:srgbClr val="FF0000"/>
              </a:solidFill>
            </a:endParaRPr>
          </a:p>
          <a:p>
            <a:pPr marL="2070100" lvl="0" indent="-457200" algn="just">
              <a:buFontTx/>
              <a:buChar char="-"/>
            </a:pPr>
            <a:r>
              <a:rPr lang="id-ID" dirty="0" smtClean="0">
                <a:solidFill>
                  <a:srgbClr val="FF0000"/>
                </a:solidFill>
              </a:rPr>
              <a:t>Sekretariat:</a:t>
            </a:r>
          </a:p>
          <a:p>
            <a:pPr marL="2057400" lvl="0" indent="0" algn="just">
              <a:buNone/>
            </a:pPr>
            <a:r>
              <a:rPr lang="id-ID" dirty="0" smtClean="0">
                <a:solidFill>
                  <a:srgbClr val="FF0000"/>
                </a:solidFill>
              </a:rPr>
              <a:t>. Subag Perencanaan;</a:t>
            </a:r>
          </a:p>
          <a:p>
            <a:pPr marL="2057400" lvl="0" indent="0" algn="just">
              <a:buNone/>
            </a:pPr>
            <a:r>
              <a:rPr lang="id-ID" dirty="0" smtClean="0">
                <a:solidFill>
                  <a:srgbClr val="FF0000"/>
                </a:solidFill>
              </a:rPr>
              <a:t>. Subag Evaluasi dan Pelaporan</a:t>
            </a:r>
          </a:p>
          <a:p>
            <a:pPr marL="2057400" lvl="0" indent="0" algn="just">
              <a:buNone/>
            </a:pPr>
            <a:r>
              <a:rPr lang="id-ID" dirty="0" smtClean="0">
                <a:solidFill>
                  <a:srgbClr val="FF0000"/>
                </a:solidFill>
              </a:rPr>
              <a:t>. Subag Administrasi dan Umum</a:t>
            </a:r>
          </a:p>
          <a:p>
            <a:pPr marL="2070100" lvl="0" indent="-457200" algn="just">
              <a:buFontTx/>
              <a:buChar char="-"/>
            </a:pPr>
            <a:r>
              <a:rPr lang="id-ID" dirty="0" smtClean="0">
                <a:solidFill>
                  <a:srgbClr val="FF0000"/>
                </a:solidFill>
              </a:rPr>
              <a:t>Irban Wilayah I, II, III dan IV</a:t>
            </a:r>
          </a:p>
          <a:p>
            <a:pPr marL="2070100" lvl="0" indent="-457200" algn="just">
              <a:buFontTx/>
              <a:buChar char="-"/>
            </a:pPr>
            <a:r>
              <a:rPr lang="id-ID" dirty="0" smtClean="0">
                <a:solidFill>
                  <a:srgbClr val="FF0000"/>
                </a:solidFill>
              </a:rPr>
              <a:t>Kelompok Jabatan Fungsional</a:t>
            </a:r>
          </a:p>
          <a:p>
            <a:pPr marL="1612900" lvl="0" indent="-442913" algn="just">
              <a:buNone/>
            </a:pPr>
            <a:r>
              <a:rPr lang="id-ID" dirty="0" smtClean="0">
                <a:solidFill>
                  <a:srgbClr val="FF0000"/>
                </a:solidFill>
              </a:rPr>
              <a:t>c). Perbup Karanganyar </a:t>
            </a:r>
            <a:r>
              <a:rPr lang="id-ID" dirty="0" smtClean="0">
                <a:solidFill>
                  <a:srgbClr val="FF0000"/>
                </a:solidFill>
              </a:rPr>
              <a:t>Nomor</a:t>
            </a:r>
            <a:r>
              <a:rPr lang="en-US" dirty="0" smtClean="0">
                <a:solidFill>
                  <a:srgbClr val="FF0000"/>
                </a:solidFill>
              </a:rPr>
              <a:t> 37 </a:t>
            </a:r>
            <a:r>
              <a:rPr lang="en-US" dirty="0" err="1" smtClean="0">
                <a:solidFill>
                  <a:srgbClr val="FF0000"/>
                </a:solidFill>
              </a:rPr>
              <a:t>Tahun</a:t>
            </a:r>
            <a:r>
              <a:rPr lang="en-US" dirty="0" smtClean="0">
                <a:solidFill>
                  <a:srgbClr val="FF0000"/>
                </a:solidFill>
              </a:rPr>
              <a:t> 2016  </a:t>
            </a:r>
            <a:r>
              <a:rPr lang="en-US" dirty="0" err="1" smtClean="0">
                <a:solidFill>
                  <a:srgbClr val="FF0000"/>
                </a:solidFill>
              </a:rPr>
              <a:t>tentang</a:t>
            </a:r>
            <a:r>
              <a:rPr lang="en-US" dirty="0" smtClean="0">
                <a:solidFill>
                  <a:srgbClr val="FF0000"/>
                </a:solidFill>
              </a:rPr>
              <a:t> </a:t>
            </a:r>
            <a:r>
              <a:rPr lang="en-US" dirty="0" err="1" smtClean="0">
                <a:solidFill>
                  <a:srgbClr val="FF0000"/>
                </a:solidFill>
              </a:rPr>
              <a:t>Perubahan</a:t>
            </a:r>
            <a:r>
              <a:rPr lang="en-US" dirty="0" smtClean="0">
                <a:solidFill>
                  <a:srgbClr val="FF0000"/>
                </a:solidFill>
              </a:rPr>
              <a:t> </a:t>
            </a:r>
            <a:r>
              <a:rPr lang="en-US" dirty="0" err="1" smtClean="0">
                <a:solidFill>
                  <a:srgbClr val="FF0000"/>
                </a:solidFill>
              </a:rPr>
              <a:t>atas</a:t>
            </a:r>
            <a:r>
              <a:rPr lang="en-US" dirty="0" smtClean="0">
                <a:solidFill>
                  <a:srgbClr val="FF0000"/>
                </a:solidFill>
              </a:rPr>
              <a:t> </a:t>
            </a:r>
            <a:r>
              <a:rPr lang="en-US" dirty="0" err="1" smtClean="0">
                <a:solidFill>
                  <a:srgbClr val="FF0000"/>
                </a:solidFill>
              </a:rPr>
              <a:t>Perbup</a:t>
            </a:r>
            <a:r>
              <a:rPr lang="en-US" dirty="0" smtClean="0">
                <a:solidFill>
                  <a:srgbClr val="FF0000"/>
                </a:solidFill>
              </a:rPr>
              <a:t> </a:t>
            </a:r>
            <a:r>
              <a:rPr lang="en-US" dirty="0" err="1" smtClean="0">
                <a:solidFill>
                  <a:srgbClr val="FF0000"/>
                </a:solidFill>
              </a:rPr>
              <a:t>Karanganyar</a:t>
            </a:r>
            <a:r>
              <a:rPr lang="en-US" dirty="0" smtClean="0">
                <a:solidFill>
                  <a:srgbClr val="FF0000"/>
                </a:solidFill>
              </a:rPr>
              <a:t> No 9 </a:t>
            </a:r>
            <a:r>
              <a:rPr lang="en-US" dirty="0" err="1" smtClean="0">
                <a:solidFill>
                  <a:srgbClr val="FF0000"/>
                </a:solidFill>
              </a:rPr>
              <a:t>Th</a:t>
            </a:r>
            <a:r>
              <a:rPr lang="en-US" dirty="0" smtClean="0">
                <a:solidFill>
                  <a:srgbClr val="FF0000"/>
                </a:solidFill>
              </a:rPr>
              <a:t> 2015 </a:t>
            </a:r>
            <a:r>
              <a:rPr lang="id-ID" dirty="0" smtClean="0">
                <a:solidFill>
                  <a:srgbClr val="FF0000"/>
                </a:solidFill>
              </a:rPr>
              <a:t>tentang </a:t>
            </a:r>
            <a:r>
              <a:rPr lang="id-ID" dirty="0" smtClean="0">
                <a:solidFill>
                  <a:srgbClr val="FF0000"/>
                </a:solidFill>
              </a:rPr>
              <a:t>Uraian Tugas </a:t>
            </a:r>
            <a:r>
              <a:rPr lang="en-US" dirty="0" smtClean="0">
                <a:solidFill>
                  <a:srgbClr val="FF0000"/>
                </a:solidFill>
              </a:rPr>
              <a:t> </a:t>
            </a:r>
            <a:r>
              <a:rPr lang="en-US" dirty="0" err="1" smtClean="0">
                <a:solidFill>
                  <a:srgbClr val="FF0000"/>
                </a:solidFill>
              </a:rPr>
              <a:t>dan</a:t>
            </a:r>
            <a:r>
              <a:rPr lang="en-US" dirty="0" smtClean="0">
                <a:solidFill>
                  <a:srgbClr val="FF0000"/>
                </a:solidFill>
              </a:rPr>
              <a:t> </a:t>
            </a:r>
            <a:r>
              <a:rPr lang="en-US" dirty="0" err="1" smtClean="0">
                <a:solidFill>
                  <a:srgbClr val="FF0000"/>
                </a:solidFill>
              </a:rPr>
              <a:t>Fungsi</a:t>
            </a:r>
            <a:r>
              <a:rPr lang="en-US" dirty="0" smtClean="0">
                <a:solidFill>
                  <a:srgbClr val="FF0000"/>
                </a:solidFill>
              </a:rPr>
              <a:t> </a:t>
            </a:r>
            <a:r>
              <a:rPr lang="id-ID" dirty="0" smtClean="0">
                <a:solidFill>
                  <a:srgbClr val="FF0000"/>
                </a:solidFill>
              </a:rPr>
              <a:t>Jabatan </a:t>
            </a:r>
            <a:r>
              <a:rPr lang="en-US" dirty="0" err="1" smtClean="0">
                <a:solidFill>
                  <a:srgbClr val="FF0000"/>
                </a:solidFill>
              </a:rPr>
              <a:t>Struktural</a:t>
            </a:r>
            <a:r>
              <a:rPr lang="id-ID" dirty="0" smtClean="0">
                <a:solidFill>
                  <a:srgbClr val="FF0000"/>
                </a:solidFill>
              </a:rPr>
              <a:t> </a:t>
            </a:r>
            <a:r>
              <a:rPr lang="id-ID" dirty="0" smtClean="0">
                <a:solidFill>
                  <a:srgbClr val="FF0000"/>
                </a:solidFill>
              </a:rPr>
              <a:t>Pada Inspektorat Kabupaten Karanganyar</a:t>
            </a:r>
            <a:endParaRPr lang="id-ID" dirty="0">
              <a:solidFill>
                <a:srgbClr val="FF0000"/>
              </a:solidFill>
            </a:endParaRPr>
          </a:p>
          <a:p>
            <a:pPr marL="0" indent="0">
              <a:buNone/>
            </a:pPr>
            <a:endParaRPr lang="id-ID" dirty="0"/>
          </a:p>
          <a:p>
            <a:endParaRPr lang="id-ID" dirty="0"/>
          </a:p>
        </p:txBody>
      </p:sp>
    </p:spTree>
    <p:extLst>
      <p:ext uri="{BB962C8B-B14F-4D97-AF65-F5344CB8AC3E}">
        <p14:creationId xmlns:p14="http://schemas.microsoft.com/office/powerpoint/2010/main" val="1286293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1024"/>
            <a:ext cx="10515600" cy="6736976"/>
          </a:xfrm>
        </p:spPr>
        <p:txBody>
          <a:bodyPr/>
          <a:lstStyle/>
          <a:p>
            <a:pPr marL="0" lvl="0" indent="0" algn="just">
              <a:buNone/>
            </a:pPr>
            <a:r>
              <a:rPr lang="id-ID" dirty="0"/>
              <a:t>2). Jumlah </a:t>
            </a:r>
            <a:r>
              <a:rPr lang="id-ID" dirty="0" smtClean="0"/>
              <a:t>Pegawai</a:t>
            </a:r>
          </a:p>
          <a:p>
            <a:pPr marL="0" lvl="0" indent="444500" algn="just">
              <a:buNone/>
            </a:pPr>
            <a:r>
              <a:rPr lang="id-ID" dirty="0" smtClean="0">
                <a:solidFill>
                  <a:srgbClr val="FF0000"/>
                </a:solidFill>
              </a:rPr>
              <a:t>Jumlah Pegawai Inspektorat Karanganyar s/d Oktober 2021:  </a:t>
            </a:r>
            <a:r>
              <a:rPr lang="en-US" dirty="0" smtClean="0">
                <a:solidFill>
                  <a:srgbClr val="FF0000"/>
                </a:solidFill>
              </a:rPr>
              <a:t>46</a:t>
            </a:r>
            <a:r>
              <a:rPr lang="id-ID" dirty="0" smtClean="0">
                <a:solidFill>
                  <a:srgbClr val="FF0000"/>
                </a:solidFill>
              </a:rPr>
              <a:t> </a:t>
            </a:r>
            <a:r>
              <a:rPr lang="id-ID" dirty="0" smtClean="0">
                <a:solidFill>
                  <a:srgbClr val="FF0000"/>
                </a:solidFill>
              </a:rPr>
              <a:t>orang</a:t>
            </a:r>
          </a:p>
          <a:p>
            <a:pPr marL="0" lvl="0" indent="444500" algn="just">
              <a:buNone/>
            </a:pPr>
            <a:r>
              <a:rPr lang="id-ID" dirty="0" smtClean="0">
                <a:solidFill>
                  <a:srgbClr val="FF0000"/>
                </a:solidFill>
              </a:rPr>
              <a:t>a). Pejabat Struktural		     </a:t>
            </a:r>
            <a:r>
              <a:rPr lang="id-ID" dirty="0" smtClean="0">
                <a:solidFill>
                  <a:srgbClr val="FF0000"/>
                </a:solidFill>
              </a:rPr>
              <a:t>:</a:t>
            </a:r>
            <a:r>
              <a:rPr lang="en-US" dirty="0" smtClean="0">
                <a:solidFill>
                  <a:srgbClr val="FF0000"/>
                </a:solidFill>
              </a:rPr>
              <a:t>  8 </a:t>
            </a:r>
            <a:r>
              <a:rPr lang="id-ID" dirty="0" smtClean="0">
                <a:solidFill>
                  <a:srgbClr val="FF0000"/>
                </a:solidFill>
              </a:rPr>
              <a:t>orang</a:t>
            </a:r>
            <a:endParaRPr lang="id-ID" dirty="0" smtClean="0">
              <a:solidFill>
                <a:srgbClr val="FF0000"/>
              </a:solidFill>
            </a:endParaRPr>
          </a:p>
          <a:p>
            <a:pPr marL="0" lvl="0" indent="444500" algn="just"/>
            <a:r>
              <a:rPr lang="id-ID" dirty="0" smtClean="0">
                <a:solidFill>
                  <a:srgbClr val="FF0000"/>
                </a:solidFill>
              </a:rPr>
              <a:t>b). Pejabat Fungsional Tertentu :   </a:t>
            </a:r>
            <a:r>
              <a:rPr lang="en-US" dirty="0" smtClean="0">
                <a:solidFill>
                  <a:srgbClr val="FF0000"/>
                </a:solidFill>
              </a:rPr>
              <a:t>31 </a:t>
            </a:r>
            <a:r>
              <a:rPr lang="id-ID" dirty="0" smtClean="0">
                <a:solidFill>
                  <a:srgbClr val="FF0000"/>
                </a:solidFill>
              </a:rPr>
              <a:t>orang </a:t>
            </a:r>
            <a:r>
              <a:rPr lang="id-ID" dirty="0" smtClean="0">
                <a:solidFill>
                  <a:srgbClr val="FF0000"/>
                </a:solidFill>
              </a:rPr>
              <a:t>(Auditor</a:t>
            </a:r>
            <a:r>
              <a:rPr lang="id-ID" dirty="0" smtClean="0">
                <a:solidFill>
                  <a:srgbClr val="FF0000"/>
                </a:solidFill>
              </a:rPr>
              <a:t>:</a:t>
            </a:r>
            <a:r>
              <a:rPr lang="en-US" dirty="0" smtClean="0">
                <a:solidFill>
                  <a:srgbClr val="FF0000"/>
                </a:solidFill>
              </a:rPr>
              <a:t> 23 orang</a:t>
            </a:r>
            <a:r>
              <a:rPr lang="id-ID" dirty="0" smtClean="0">
                <a:solidFill>
                  <a:srgbClr val="FF0000"/>
                </a:solidFill>
              </a:rPr>
              <a:t>; </a:t>
            </a:r>
            <a:r>
              <a:rPr lang="id-ID" dirty="0" smtClean="0">
                <a:solidFill>
                  <a:srgbClr val="FF0000"/>
                </a:solidFill>
              </a:rPr>
              <a:t>P2UPD</a:t>
            </a:r>
            <a:r>
              <a:rPr lang="id-ID" dirty="0" smtClean="0">
                <a:solidFill>
                  <a:srgbClr val="FF0000"/>
                </a:solidFill>
              </a:rPr>
              <a:t>:</a:t>
            </a:r>
            <a:r>
              <a:rPr lang="en-US" dirty="0" smtClean="0">
                <a:solidFill>
                  <a:srgbClr val="FF0000"/>
                </a:solidFill>
              </a:rPr>
              <a:t> 6 orang;</a:t>
            </a:r>
            <a:r>
              <a:rPr lang="id-ID" dirty="0" smtClean="0">
                <a:solidFill>
                  <a:srgbClr val="FF0000"/>
                </a:solidFill>
              </a:rPr>
              <a:t> </a:t>
            </a:r>
            <a:r>
              <a:rPr lang="en-US" dirty="0" err="1" smtClean="0">
                <a:solidFill>
                  <a:srgbClr val="FF0000"/>
                </a:solidFill>
              </a:rPr>
              <a:t>Audiwan</a:t>
            </a:r>
            <a:r>
              <a:rPr lang="en-US" dirty="0" smtClean="0">
                <a:solidFill>
                  <a:srgbClr val="FF0000"/>
                </a:solidFill>
              </a:rPr>
              <a:t> 2 Orang)</a:t>
            </a:r>
            <a:endParaRPr lang="id-ID" dirty="0" smtClean="0">
              <a:solidFill>
                <a:srgbClr val="FF0000"/>
              </a:solidFill>
            </a:endParaRPr>
          </a:p>
          <a:p>
            <a:pPr marL="0" lvl="0" indent="444500" algn="just">
              <a:buNone/>
            </a:pPr>
            <a:r>
              <a:rPr lang="id-ID" dirty="0" smtClean="0">
                <a:solidFill>
                  <a:srgbClr val="FF0000"/>
                </a:solidFill>
              </a:rPr>
              <a:t>c). Pejabat Fungsional Umum    :   </a:t>
            </a:r>
            <a:r>
              <a:rPr lang="en-US" dirty="0" smtClean="0">
                <a:solidFill>
                  <a:srgbClr val="FF0000"/>
                </a:solidFill>
              </a:rPr>
              <a:t>7</a:t>
            </a:r>
            <a:r>
              <a:rPr lang="id-ID" dirty="0" smtClean="0">
                <a:solidFill>
                  <a:srgbClr val="FF0000"/>
                </a:solidFill>
              </a:rPr>
              <a:t> </a:t>
            </a:r>
            <a:r>
              <a:rPr lang="id-ID" dirty="0" smtClean="0">
                <a:solidFill>
                  <a:srgbClr val="FF0000"/>
                </a:solidFill>
              </a:rPr>
              <a:t>orang</a:t>
            </a:r>
          </a:p>
          <a:p>
            <a:pPr marL="0" lvl="0" indent="444500" algn="just">
              <a:buNone/>
            </a:pPr>
            <a:endParaRPr lang="id-ID" dirty="0" smtClean="0">
              <a:solidFill>
                <a:srgbClr val="FF0000"/>
              </a:solidFill>
            </a:endParaRPr>
          </a:p>
          <a:p>
            <a:pPr marL="0" lvl="0" indent="444500" algn="just">
              <a:buNone/>
            </a:pPr>
            <a:r>
              <a:rPr lang="id-ID" dirty="0" smtClean="0">
                <a:solidFill>
                  <a:srgbClr val="FF0000"/>
                </a:solidFill>
              </a:rPr>
              <a:t>Pendidikan:</a:t>
            </a:r>
          </a:p>
          <a:p>
            <a:pPr marL="0" lvl="0" indent="444500" algn="just">
              <a:buNone/>
            </a:pPr>
            <a:r>
              <a:rPr lang="id-ID" dirty="0" smtClean="0">
                <a:solidFill>
                  <a:srgbClr val="FF0000"/>
                </a:solidFill>
              </a:rPr>
              <a:t>a). SLTA		</a:t>
            </a:r>
            <a:r>
              <a:rPr lang="id-ID" dirty="0" smtClean="0">
                <a:solidFill>
                  <a:srgbClr val="FF0000"/>
                </a:solidFill>
              </a:rPr>
              <a:t>:</a:t>
            </a:r>
            <a:r>
              <a:rPr lang="en-US" dirty="0" smtClean="0">
                <a:solidFill>
                  <a:srgbClr val="FF0000"/>
                </a:solidFill>
              </a:rPr>
              <a:t> 3</a:t>
            </a:r>
            <a:r>
              <a:rPr lang="id-ID" dirty="0" smtClean="0">
                <a:solidFill>
                  <a:srgbClr val="FF0000"/>
                </a:solidFill>
              </a:rPr>
              <a:t> </a:t>
            </a:r>
            <a:r>
              <a:rPr lang="id-ID" dirty="0" smtClean="0">
                <a:solidFill>
                  <a:srgbClr val="FF0000"/>
                </a:solidFill>
              </a:rPr>
              <a:t>orang</a:t>
            </a:r>
          </a:p>
          <a:p>
            <a:pPr marL="0" lvl="0" indent="444500" algn="just">
              <a:buNone/>
            </a:pPr>
            <a:r>
              <a:rPr lang="id-ID" dirty="0" smtClean="0">
                <a:solidFill>
                  <a:srgbClr val="FF0000"/>
                </a:solidFill>
              </a:rPr>
              <a:t>b). D3		: </a:t>
            </a:r>
            <a:r>
              <a:rPr lang="en-US" dirty="0" smtClean="0">
                <a:solidFill>
                  <a:srgbClr val="FF0000"/>
                </a:solidFill>
              </a:rPr>
              <a:t>2</a:t>
            </a:r>
            <a:r>
              <a:rPr lang="id-ID" dirty="0" smtClean="0">
                <a:solidFill>
                  <a:srgbClr val="FF0000"/>
                </a:solidFill>
              </a:rPr>
              <a:t> </a:t>
            </a:r>
            <a:r>
              <a:rPr lang="id-ID" dirty="0" smtClean="0">
                <a:solidFill>
                  <a:srgbClr val="FF0000"/>
                </a:solidFill>
              </a:rPr>
              <a:t>orang</a:t>
            </a:r>
          </a:p>
          <a:p>
            <a:pPr marL="0" lvl="0" indent="444500" algn="just">
              <a:buNone/>
            </a:pPr>
            <a:r>
              <a:rPr lang="id-ID" dirty="0" smtClean="0">
                <a:solidFill>
                  <a:srgbClr val="FF0000"/>
                </a:solidFill>
              </a:rPr>
              <a:t>c). S1		: </a:t>
            </a:r>
            <a:r>
              <a:rPr lang="en-US" dirty="0" smtClean="0">
                <a:solidFill>
                  <a:srgbClr val="FF0000"/>
                </a:solidFill>
              </a:rPr>
              <a:t>24</a:t>
            </a:r>
            <a:r>
              <a:rPr lang="id-ID" dirty="0" smtClean="0">
                <a:solidFill>
                  <a:srgbClr val="FF0000"/>
                </a:solidFill>
              </a:rPr>
              <a:t> </a:t>
            </a:r>
            <a:r>
              <a:rPr lang="id-ID" dirty="0" smtClean="0">
                <a:solidFill>
                  <a:srgbClr val="FF0000"/>
                </a:solidFill>
              </a:rPr>
              <a:t>orang</a:t>
            </a:r>
          </a:p>
          <a:p>
            <a:pPr marL="0" lvl="0" indent="444500" algn="just">
              <a:buNone/>
            </a:pPr>
            <a:r>
              <a:rPr lang="id-ID" dirty="0" smtClean="0">
                <a:solidFill>
                  <a:srgbClr val="FF0000"/>
                </a:solidFill>
              </a:rPr>
              <a:t>d). S2		: </a:t>
            </a:r>
            <a:r>
              <a:rPr lang="en-US" dirty="0" smtClean="0">
                <a:solidFill>
                  <a:srgbClr val="FF0000"/>
                </a:solidFill>
              </a:rPr>
              <a:t>16</a:t>
            </a:r>
            <a:r>
              <a:rPr lang="id-ID" dirty="0" smtClean="0">
                <a:solidFill>
                  <a:srgbClr val="FF0000"/>
                </a:solidFill>
              </a:rPr>
              <a:t> orang</a:t>
            </a:r>
            <a:endParaRPr lang="en-US" dirty="0" smtClean="0">
              <a:solidFill>
                <a:srgbClr val="FF0000"/>
              </a:solidFill>
            </a:endParaRPr>
          </a:p>
          <a:p>
            <a:pPr marL="0" lvl="0" indent="444500" algn="just">
              <a:buNone/>
            </a:pPr>
            <a:r>
              <a:rPr lang="en-US" dirty="0" smtClean="0">
                <a:solidFill>
                  <a:srgbClr val="FF0000"/>
                </a:solidFill>
              </a:rPr>
              <a:t>e). S3		:    1 Orang</a:t>
            </a:r>
            <a:endParaRPr lang="id-ID" dirty="0" smtClean="0">
              <a:solidFill>
                <a:srgbClr val="FF0000"/>
              </a:solidFill>
            </a:endParaRPr>
          </a:p>
          <a:p>
            <a:pPr marL="0" lvl="0" indent="444500" algn="just">
              <a:buNone/>
            </a:pPr>
            <a:endParaRPr lang="id-ID" dirty="0"/>
          </a:p>
          <a:p>
            <a:endParaRPr lang="id-ID" dirty="0"/>
          </a:p>
        </p:txBody>
      </p:sp>
    </p:spTree>
    <p:extLst>
      <p:ext uri="{BB962C8B-B14F-4D97-AF65-F5344CB8AC3E}">
        <p14:creationId xmlns:p14="http://schemas.microsoft.com/office/powerpoint/2010/main" val="3954753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3071"/>
            <a:ext cx="10515600" cy="5813892"/>
          </a:xfrm>
        </p:spPr>
        <p:txBody>
          <a:bodyPr/>
          <a:lstStyle/>
          <a:p>
            <a:pPr marL="0" lvl="0" indent="0" algn="just">
              <a:buNone/>
            </a:pPr>
            <a:r>
              <a:rPr lang="id-ID" dirty="0"/>
              <a:t>3). Jumlah obyek </a:t>
            </a:r>
            <a:r>
              <a:rPr lang="id-ID" dirty="0" smtClean="0"/>
              <a:t>pemeriksaan (Audit Universe) Tahun 2020 dan 2021</a:t>
            </a:r>
          </a:p>
          <a:p>
            <a:pPr marL="444500" lvl="0" indent="0" algn="just">
              <a:buNone/>
            </a:pPr>
            <a:r>
              <a:rPr lang="id-ID" dirty="0" smtClean="0">
                <a:solidFill>
                  <a:srgbClr val="FF0000"/>
                </a:solidFill>
              </a:rPr>
              <a:t>a. Tahun 2020</a:t>
            </a:r>
          </a:p>
          <a:p>
            <a:pPr marL="444500" lvl="0" indent="0" algn="just">
              <a:buNone/>
            </a:pPr>
            <a:r>
              <a:rPr lang="id-ID" dirty="0" smtClean="0">
                <a:solidFill>
                  <a:srgbClr val="FF0000"/>
                </a:solidFill>
              </a:rPr>
              <a:t>Jumlah Obyek Pemeriksaan pada Pemerintah Kabupaten Karanganyar sebanyak..</a:t>
            </a:r>
            <a:r>
              <a:rPr lang="en-US" dirty="0" smtClean="0">
                <a:solidFill>
                  <a:srgbClr val="FF0000"/>
                </a:solidFill>
              </a:rPr>
              <a:t>80</a:t>
            </a:r>
            <a:r>
              <a:rPr lang="id-ID" dirty="0" smtClean="0">
                <a:solidFill>
                  <a:srgbClr val="FF0000"/>
                </a:solidFill>
              </a:rPr>
              <a:t>............. terdiri dari:</a:t>
            </a:r>
          </a:p>
          <a:p>
            <a:pPr marL="444500" lvl="0" indent="0" algn="just">
              <a:buNone/>
            </a:pPr>
            <a:r>
              <a:rPr lang="id-ID" dirty="0" smtClean="0">
                <a:solidFill>
                  <a:srgbClr val="FF0000"/>
                </a:solidFill>
              </a:rPr>
              <a:t>a). Perangkat Daerah		:   .</a:t>
            </a:r>
            <a:r>
              <a:rPr lang="en-US" dirty="0" smtClean="0">
                <a:solidFill>
                  <a:srgbClr val="FF0000"/>
                </a:solidFill>
              </a:rPr>
              <a:t>43</a:t>
            </a:r>
            <a:r>
              <a:rPr lang="id-ID" dirty="0" smtClean="0">
                <a:solidFill>
                  <a:srgbClr val="FF0000"/>
                </a:solidFill>
              </a:rPr>
              <a:t>........</a:t>
            </a:r>
          </a:p>
          <a:p>
            <a:pPr marL="444500" lvl="0" indent="0" algn="just">
              <a:buNone/>
            </a:pPr>
            <a:r>
              <a:rPr lang="id-ID" dirty="0" smtClean="0">
                <a:solidFill>
                  <a:srgbClr val="FF0000"/>
                </a:solidFill>
              </a:rPr>
              <a:t>b). UPTD			: ......</a:t>
            </a:r>
            <a:r>
              <a:rPr lang="en-US" dirty="0" smtClean="0">
                <a:solidFill>
                  <a:srgbClr val="FF0000"/>
                </a:solidFill>
              </a:rPr>
              <a:t>2</a:t>
            </a:r>
            <a:r>
              <a:rPr lang="id-ID" dirty="0" smtClean="0">
                <a:solidFill>
                  <a:srgbClr val="FF0000"/>
                </a:solidFill>
              </a:rPr>
              <a:t>.......</a:t>
            </a:r>
          </a:p>
          <a:p>
            <a:pPr marL="444500" lvl="0" indent="0" algn="just">
              <a:buNone/>
            </a:pPr>
            <a:r>
              <a:rPr lang="id-ID" dirty="0" smtClean="0">
                <a:solidFill>
                  <a:srgbClr val="FF0000"/>
                </a:solidFill>
              </a:rPr>
              <a:t>c). Perusahaan Daerah		:      .</a:t>
            </a:r>
            <a:r>
              <a:rPr lang="en-US" dirty="0" smtClean="0">
                <a:solidFill>
                  <a:srgbClr val="FF0000"/>
                </a:solidFill>
              </a:rPr>
              <a:t>3</a:t>
            </a:r>
            <a:r>
              <a:rPr lang="id-ID" dirty="0" smtClean="0">
                <a:solidFill>
                  <a:srgbClr val="FF0000"/>
                </a:solidFill>
              </a:rPr>
              <a:t>........</a:t>
            </a:r>
          </a:p>
          <a:p>
            <a:pPr marL="444500" lvl="0" indent="0" algn="just">
              <a:buNone/>
            </a:pPr>
            <a:r>
              <a:rPr lang="id-ID" dirty="0" smtClean="0">
                <a:solidFill>
                  <a:srgbClr val="FF0000"/>
                </a:solidFill>
              </a:rPr>
              <a:t>d). Desa			:  ...</a:t>
            </a:r>
            <a:r>
              <a:rPr lang="en-US" dirty="0" smtClean="0">
                <a:solidFill>
                  <a:srgbClr val="FF0000"/>
                </a:solidFill>
              </a:rPr>
              <a:t>31</a:t>
            </a:r>
            <a:r>
              <a:rPr lang="id-ID" dirty="0" smtClean="0">
                <a:solidFill>
                  <a:srgbClr val="FF0000"/>
                </a:solidFill>
              </a:rPr>
              <a:t>...........</a:t>
            </a:r>
          </a:p>
          <a:p>
            <a:pPr marL="444500" lvl="0" indent="0" algn="just">
              <a:buNone/>
            </a:pPr>
            <a:r>
              <a:rPr lang="en-US" dirty="0" smtClean="0">
                <a:solidFill>
                  <a:srgbClr val="FF0000"/>
                </a:solidFill>
              </a:rPr>
              <a:t>e). BLUD			:        1</a:t>
            </a:r>
            <a:endParaRPr lang="id-ID" dirty="0">
              <a:solidFill>
                <a:srgbClr val="FF0000"/>
              </a:solidFill>
            </a:endParaRPr>
          </a:p>
          <a:p>
            <a:pPr marL="444500" lvl="0" indent="0" algn="just"/>
            <a:r>
              <a:rPr lang="id-ID" dirty="0">
                <a:solidFill>
                  <a:srgbClr val="FF0000"/>
                </a:solidFill>
              </a:rPr>
              <a:t>a. Tahun </a:t>
            </a:r>
            <a:r>
              <a:rPr lang="id-ID" dirty="0" smtClean="0">
                <a:solidFill>
                  <a:srgbClr val="FF0000"/>
                </a:solidFill>
              </a:rPr>
              <a:t>2021</a:t>
            </a:r>
            <a:endParaRPr lang="id-ID" dirty="0">
              <a:solidFill>
                <a:srgbClr val="FF0000"/>
              </a:solidFill>
            </a:endParaRPr>
          </a:p>
          <a:p>
            <a:pPr marL="444500" lvl="0" indent="0" algn="just"/>
            <a:r>
              <a:rPr lang="id-ID" dirty="0">
                <a:solidFill>
                  <a:srgbClr val="FF0000"/>
                </a:solidFill>
              </a:rPr>
              <a:t>Jumlah Obyek Pemeriksaan pada Pemerintah Kabupaten </a:t>
            </a:r>
            <a:r>
              <a:rPr lang="id-ID" dirty="0" smtClean="0">
                <a:solidFill>
                  <a:srgbClr val="FF0000"/>
                </a:solidFill>
              </a:rPr>
              <a:t>Karanganyar sebanyak..</a:t>
            </a:r>
            <a:r>
              <a:rPr lang="en-US" dirty="0" smtClean="0">
                <a:solidFill>
                  <a:srgbClr val="FF0000"/>
                </a:solidFill>
              </a:rPr>
              <a:t>80</a:t>
            </a:r>
            <a:r>
              <a:rPr lang="id-ID" dirty="0" smtClean="0">
                <a:solidFill>
                  <a:srgbClr val="FF0000"/>
                </a:solidFill>
              </a:rPr>
              <a:t>............. </a:t>
            </a:r>
            <a:r>
              <a:rPr lang="id-ID" dirty="0">
                <a:solidFill>
                  <a:srgbClr val="FF0000"/>
                </a:solidFill>
              </a:rPr>
              <a:t>terdiri dari:</a:t>
            </a:r>
          </a:p>
          <a:p>
            <a:pPr marL="444500" lvl="0" indent="0" algn="just"/>
            <a:r>
              <a:rPr lang="id-ID" dirty="0">
                <a:solidFill>
                  <a:srgbClr val="FF0000"/>
                </a:solidFill>
              </a:rPr>
              <a:t>a). Perangkat Daerah		:   </a:t>
            </a:r>
            <a:r>
              <a:rPr lang="id-ID" dirty="0" smtClean="0">
                <a:solidFill>
                  <a:srgbClr val="FF0000"/>
                </a:solidFill>
              </a:rPr>
              <a:t>....</a:t>
            </a:r>
            <a:r>
              <a:rPr lang="en-US" dirty="0" smtClean="0">
                <a:solidFill>
                  <a:srgbClr val="FF0000"/>
                </a:solidFill>
              </a:rPr>
              <a:t>48</a:t>
            </a:r>
            <a:r>
              <a:rPr lang="id-ID" dirty="0" smtClean="0">
                <a:solidFill>
                  <a:srgbClr val="FF0000"/>
                </a:solidFill>
              </a:rPr>
              <a:t>.....</a:t>
            </a:r>
            <a:endParaRPr lang="id-ID" dirty="0">
              <a:solidFill>
                <a:srgbClr val="FF0000"/>
              </a:solidFill>
            </a:endParaRPr>
          </a:p>
          <a:p>
            <a:pPr marL="444500" lvl="0" indent="0" algn="just"/>
            <a:r>
              <a:rPr lang="id-ID" dirty="0">
                <a:solidFill>
                  <a:srgbClr val="FF0000"/>
                </a:solidFill>
              </a:rPr>
              <a:t>b). UPTD			: </a:t>
            </a:r>
            <a:r>
              <a:rPr lang="id-ID" dirty="0" smtClean="0">
                <a:solidFill>
                  <a:srgbClr val="FF0000"/>
                </a:solidFill>
              </a:rPr>
              <a:t>........</a:t>
            </a:r>
            <a:r>
              <a:rPr lang="en-US" dirty="0" smtClean="0">
                <a:solidFill>
                  <a:srgbClr val="FF0000"/>
                </a:solidFill>
              </a:rPr>
              <a:t>7</a:t>
            </a:r>
            <a:r>
              <a:rPr lang="id-ID" dirty="0" smtClean="0">
                <a:solidFill>
                  <a:srgbClr val="FF0000"/>
                </a:solidFill>
              </a:rPr>
              <a:t>.....</a:t>
            </a:r>
            <a:endParaRPr lang="id-ID" dirty="0">
              <a:solidFill>
                <a:srgbClr val="FF0000"/>
              </a:solidFill>
            </a:endParaRPr>
          </a:p>
          <a:p>
            <a:pPr marL="444500" lvl="0" indent="0" algn="just"/>
            <a:r>
              <a:rPr lang="id-ID" dirty="0">
                <a:solidFill>
                  <a:srgbClr val="FF0000"/>
                </a:solidFill>
              </a:rPr>
              <a:t>c). Perusahaan Daerah		:      </a:t>
            </a:r>
            <a:r>
              <a:rPr lang="id-ID" dirty="0" smtClean="0">
                <a:solidFill>
                  <a:srgbClr val="FF0000"/>
                </a:solidFill>
              </a:rPr>
              <a:t>....</a:t>
            </a:r>
            <a:r>
              <a:rPr lang="en-US" dirty="0" smtClean="0">
                <a:solidFill>
                  <a:srgbClr val="FF0000"/>
                </a:solidFill>
              </a:rPr>
              <a:t>3</a:t>
            </a:r>
            <a:r>
              <a:rPr lang="id-ID" dirty="0" smtClean="0">
                <a:solidFill>
                  <a:srgbClr val="FF0000"/>
                </a:solidFill>
              </a:rPr>
              <a:t>......</a:t>
            </a:r>
            <a:endParaRPr lang="id-ID" dirty="0">
              <a:solidFill>
                <a:srgbClr val="FF0000"/>
              </a:solidFill>
            </a:endParaRPr>
          </a:p>
          <a:p>
            <a:pPr marL="444500" lvl="0" indent="0" algn="just"/>
            <a:r>
              <a:rPr lang="id-ID" dirty="0">
                <a:solidFill>
                  <a:srgbClr val="FF0000"/>
                </a:solidFill>
              </a:rPr>
              <a:t>d). Desa			:  </a:t>
            </a:r>
            <a:r>
              <a:rPr lang="id-ID" dirty="0" smtClean="0">
                <a:solidFill>
                  <a:srgbClr val="FF0000"/>
                </a:solidFill>
              </a:rPr>
              <a:t>......</a:t>
            </a:r>
            <a:r>
              <a:rPr lang="en-US" dirty="0" smtClean="0">
                <a:solidFill>
                  <a:srgbClr val="FF0000"/>
                </a:solidFill>
              </a:rPr>
              <a:t>21</a:t>
            </a:r>
            <a:r>
              <a:rPr lang="id-ID" dirty="0" smtClean="0">
                <a:solidFill>
                  <a:srgbClr val="FF0000"/>
                </a:solidFill>
              </a:rPr>
              <a:t>.........</a:t>
            </a:r>
            <a:endParaRPr lang="id-ID" dirty="0">
              <a:solidFill>
                <a:srgbClr val="FF0000"/>
              </a:solidFill>
            </a:endParaRPr>
          </a:p>
          <a:p>
            <a:pPr marL="444500" lvl="0" indent="0" algn="just"/>
            <a:r>
              <a:rPr lang="en-US" dirty="0" smtClean="0">
                <a:solidFill>
                  <a:srgbClr val="FF0000"/>
                </a:solidFill>
              </a:rPr>
              <a:t>e). </a:t>
            </a:r>
            <a:r>
              <a:rPr lang="en-US" smtClean="0">
                <a:solidFill>
                  <a:srgbClr val="FF0000"/>
                </a:solidFill>
              </a:rPr>
              <a:t>BLUD			:           1</a:t>
            </a:r>
            <a:endParaRPr lang="id-ID" dirty="0">
              <a:solidFill>
                <a:srgbClr val="FF0000"/>
              </a:solidFill>
            </a:endParaRPr>
          </a:p>
          <a:p>
            <a:endParaRPr lang="id-ID" dirty="0"/>
          </a:p>
          <a:p>
            <a:endParaRPr lang="id-ID" dirty="0"/>
          </a:p>
        </p:txBody>
      </p:sp>
    </p:spTree>
    <p:extLst>
      <p:ext uri="{BB962C8B-B14F-4D97-AF65-F5344CB8AC3E}">
        <p14:creationId xmlns:p14="http://schemas.microsoft.com/office/powerpoint/2010/main" val="2270900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9213"/>
            <a:ext cx="10515600" cy="6390528"/>
          </a:xfrm>
        </p:spPr>
        <p:txBody>
          <a:bodyPr>
            <a:normAutofit/>
          </a:bodyPr>
          <a:lstStyle/>
          <a:p>
            <a:pPr marL="0" lvl="0" indent="0">
              <a:buNone/>
            </a:pPr>
            <a:r>
              <a:rPr lang="id-ID" dirty="0" smtClean="0"/>
              <a:t>4</a:t>
            </a:r>
            <a:r>
              <a:rPr lang="id-ID" dirty="0"/>
              <a:t>). Jenis </a:t>
            </a:r>
            <a:r>
              <a:rPr lang="id-ID" dirty="0" smtClean="0"/>
              <a:t>pengawasan </a:t>
            </a:r>
            <a:r>
              <a:rPr lang="id-ID" dirty="0"/>
              <a:t>yang dilakukan</a:t>
            </a:r>
          </a:p>
          <a:p>
            <a:pPr marL="444500" indent="0">
              <a:buNone/>
            </a:pPr>
            <a:r>
              <a:rPr lang="id-ID" dirty="0" smtClean="0"/>
              <a:t>Jenis Pengawasan Tahun 2020 dan 2021 terdiri dari: </a:t>
            </a:r>
          </a:p>
          <a:p>
            <a:pPr marL="444500" indent="0">
              <a:buNone/>
            </a:pPr>
            <a:r>
              <a:rPr lang="id-ID" dirty="0" smtClean="0">
                <a:solidFill>
                  <a:srgbClr val="FF0000"/>
                </a:solidFill>
              </a:rPr>
              <a:t>a). Reguler/Komprehensif</a:t>
            </a:r>
          </a:p>
          <a:p>
            <a:pPr marL="444500" indent="0">
              <a:buNone/>
            </a:pPr>
            <a:r>
              <a:rPr lang="id-ID" dirty="0" smtClean="0">
                <a:solidFill>
                  <a:srgbClr val="FF0000"/>
                </a:solidFill>
              </a:rPr>
              <a:t>b). PDTT Dana Desa</a:t>
            </a:r>
          </a:p>
          <a:p>
            <a:pPr marL="444500" indent="0">
              <a:buNone/>
            </a:pPr>
            <a:r>
              <a:rPr lang="id-ID" dirty="0" smtClean="0">
                <a:solidFill>
                  <a:srgbClr val="FF0000"/>
                </a:solidFill>
              </a:rPr>
              <a:t>c). Probity Audit</a:t>
            </a:r>
          </a:p>
          <a:p>
            <a:pPr marL="444500" indent="0">
              <a:buNone/>
            </a:pPr>
            <a:r>
              <a:rPr lang="id-ID" dirty="0" smtClean="0">
                <a:solidFill>
                  <a:srgbClr val="FF0000"/>
                </a:solidFill>
              </a:rPr>
              <a:t>d). Audit Kinerja Dana BOS</a:t>
            </a:r>
          </a:p>
          <a:p>
            <a:pPr marL="444500" indent="0">
              <a:buNone/>
            </a:pPr>
            <a:r>
              <a:rPr lang="id-ID" dirty="0" smtClean="0">
                <a:solidFill>
                  <a:srgbClr val="FF0000"/>
                </a:solidFill>
              </a:rPr>
              <a:t>e). Audit Khusus</a:t>
            </a:r>
          </a:p>
          <a:p>
            <a:pPr marL="444500" indent="0">
              <a:buNone/>
            </a:pPr>
            <a:r>
              <a:rPr lang="id-ID" dirty="0" smtClean="0">
                <a:solidFill>
                  <a:srgbClr val="FF0000"/>
                </a:solidFill>
              </a:rPr>
              <a:t>f). Audit Ketaatan</a:t>
            </a:r>
          </a:p>
          <a:p>
            <a:pPr marL="444500" indent="0">
              <a:buNone/>
            </a:pPr>
            <a:r>
              <a:rPr lang="id-ID" dirty="0" smtClean="0">
                <a:solidFill>
                  <a:srgbClr val="FF0000"/>
                </a:solidFill>
              </a:rPr>
              <a:t>g). Reviu LKPD</a:t>
            </a:r>
          </a:p>
          <a:p>
            <a:pPr marL="444500" indent="0">
              <a:buNone/>
            </a:pPr>
            <a:r>
              <a:rPr lang="id-ID" dirty="0" smtClean="0">
                <a:solidFill>
                  <a:srgbClr val="FF0000"/>
                </a:solidFill>
              </a:rPr>
              <a:t>h). Reviu LKjIP Pemda</a:t>
            </a:r>
          </a:p>
          <a:p>
            <a:pPr marL="444500" indent="0">
              <a:buNone/>
            </a:pPr>
            <a:r>
              <a:rPr lang="id-ID" dirty="0" smtClean="0">
                <a:solidFill>
                  <a:srgbClr val="FF0000"/>
                </a:solidFill>
              </a:rPr>
              <a:t>i). Evaluasi LKjIP PD</a:t>
            </a:r>
          </a:p>
          <a:p>
            <a:pPr marL="444500" indent="0">
              <a:buNone/>
            </a:pPr>
            <a:r>
              <a:rPr lang="id-ID" dirty="0" smtClean="0">
                <a:solidFill>
                  <a:srgbClr val="FF0000"/>
                </a:solidFill>
              </a:rPr>
              <a:t>j). Reviu RKA</a:t>
            </a:r>
          </a:p>
          <a:p>
            <a:pPr marL="444500" indent="0">
              <a:buNone/>
            </a:pPr>
            <a:r>
              <a:rPr lang="id-ID" dirty="0" smtClean="0">
                <a:solidFill>
                  <a:srgbClr val="FF0000"/>
                </a:solidFill>
              </a:rPr>
              <a:t>k). Pendampingan SPIP</a:t>
            </a:r>
            <a:endParaRPr lang="id-ID" dirty="0">
              <a:solidFill>
                <a:srgbClr val="FF0000"/>
              </a:solidFill>
            </a:endParaRPr>
          </a:p>
        </p:txBody>
      </p:sp>
    </p:spTree>
    <p:extLst>
      <p:ext uri="{BB962C8B-B14F-4D97-AF65-F5344CB8AC3E}">
        <p14:creationId xmlns:p14="http://schemas.microsoft.com/office/powerpoint/2010/main" val="1452851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60612"/>
            <a:ext cx="10515600" cy="5316351"/>
          </a:xfrm>
        </p:spPr>
        <p:txBody>
          <a:bodyPr/>
          <a:lstStyle/>
          <a:p>
            <a:pPr marL="0" indent="0">
              <a:buNone/>
            </a:pPr>
            <a:r>
              <a:rPr lang="id-ID" b="1" dirty="0"/>
              <a:t>4.  Metode Telaah</a:t>
            </a:r>
            <a:endParaRPr lang="id-ID" dirty="0"/>
          </a:p>
          <a:p>
            <a:pPr marL="0" indent="444500">
              <a:buNone/>
            </a:pPr>
            <a:r>
              <a:rPr lang="id-ID" dirty="0" smtClean="0"/>
              <a:t>Metode </a:t>
            </a:r>
            <a:r>
              <a:rPr lang="id-ID" dirty="0"/>
              <a:t>yang digunakan dalam melakukan Telaah yaitu:</a:t>
            </a:r>
          </a:p>
          <a:p>
            <a:pPr marL="806450" lvl="0" indent="-361950">
              <a:buNone/>
            </a:pPr>
            <a:r>
              <a:rPr lang="id-ID" dirty="0"/>
              <a:t>a</a:t>
            </a:r>
            <a:r>
              <a:rPr lang="id-ID" dirty="0" smtClean="0"/>
              <a:t>. Kuesioner</a:t>
            </a:r>
            <a:r>
              <a:rPr lang="id-ID" dirty="0"/>
              <a:t>: terkait organisasi, Sumber Daya Manusia, jumlah auditan dan jenis-jenis  pengawasan yang dilakukan Inspektorat Kabupaten </a:t>
            </a:r>
            <a:r>
              <a:rPr lang="id-ID" dirty="0" smtClean="0"/>
              <a:t>Karanganyar;</a:t>
            </a:r>
            <a:endParaRPr lang="id-ID" dirty="0"/>
          </a:p>
          <a:p>
            <a:pPr marL="712788" lvl="0" indent="-349250">
              <a:buNone/>
            </a:pPr>
            <a:r>
              <a:rPr lang="id-ID" dirty="0"/>
              <a:t>b</a:t>
            </a:r>
            <a:r>
              <a:rPr lang="id-ID" dirty="0" smtClean="0"/>
              <a:t>. Wawancara </a:t>
            </a:r>
            <a:r>
              <a:rPr lang="id-ID" dirty="0"/>
              <a:t>: terkait </a:t>
            </a:r>
            <a:r>
              <a:rPr lang="id-ID" dirty="0" smtClean="0"/>
              <a:t>Standar </a:t>
            </a:r>
            <a:r>
              <a:rPr lang="id-ID" dirty="0"/>
              <a:t>Audit </a:t>
            </a:r>
            <a:r>
              <a:rPr lang="id-ID" dirty="0" smtClean="0"/>
              <a:t>Intern Pemerintah Indonesia </a:t>
            </a:r>
            <a:r>
              <a:rPr lang="id-ID" dirty="0"/>
              <a:t>meliputi </a:t>
            </a:r>
            <a:r>
              <a:rPr lang="id-ID" dirty="0" smtClean="0"/>
              <a:t>Standar Atribut dan Standar Pelaksanaan.</a:t>
            </a:r>
            <a:endParaRPr lang="id-ID" dirty="0"/>
          </a:p>
          <a:p>
            <a:pPr marL="712788" lvl="0" indent="-349250">
              <a:buNone/>
            </a:pPr>
            <a:r>
              <a:rPr lang="id-ID" dirty="0"/>
              <a:t>c</a:t>
            </a:r>
            <a:r>
              <a:rPr lang="id-ID" dirty="0" smtClean="0"/>
              <a:t>. Mempelajari </a:t>
            </a:r>
            <a:r>
              <a:rPr lang="id-ID" dirty="0"/>
              <a:t>dokumen pendukung pelaksanaan </a:t>
            </a:r>
            <a:r>
              <a:rPr lang="id-ID" dirty="0" smtClean="0"/>
              <a:t>Standar Audit Intern Pemerintah Indonesia</a:t>
            </a:r>
            <a:endParaRPr lang="id-ID" dirty="0"/>
          </a:p>
          <a:p>
            <a:endParaRPr lang="id-ID" dirty="0"/>
          </a:p>
        </p:txBody>
      </p:sp>
    </p:spTree>
    <p:extLst>
      <p:ext uri="{BB962C8B-B14F-4D97-AF65-F5344CB8AC3E}">
        <p14:creationId xmlns:p14="http://schemas.microsoft.com/office/powerpoint/2010/main" val="3297695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3753"/>
            <a:ext cx="10515600" cy="5733210"/>
          </a:xfrm>
        </p:spPr>
        <p:txBody>
          <a:bodyPr/>
          <a:lstStyle/>
          <a:p>
            <a:pPr marL="0" indent="0">
              <a:buNone/>
            </a:pPr>
            <a:r>
              <a:rPr lang="id-ID" b="1" dirty="0" smtClean="0"/>
              <a:t>5.  Resume </a:t>
            </a:r>
            <a:r>
              <a:rPr lang="id-ID" b="1" dirty="0"/>
              <a:t>Hasil Telaah </a:t>
            </a:r>
            <a:endParaRPr lang="id-ID" dirty="0"/>
          </a:p>
          <a:p>
            <a:pPr marL="877888" indent="-514350">
              <a:buAutoNum type="alphaLcPeriod"/>
            </a:pPr>
            <a:r>
              <a:rPr lang="id-ID" dirty="0" smtClean="0"/>
              <a:t>Prinsip Dasar dinilai Baik (B), namun masih terdapat kekurangan terkait konfirmasi pada pihak ketiga untuk PBJ, laporan tidak adanya konflik kepentingan dan Kepatuhan Terhadap Kode Etik yaitu Penerapan Kode Etik belum dilakukan pemantauan untuk mengetahui/menunjukkan tingkat kepatuhannya;</a:t>
            </a:r>
          </a:p>
          <a:p>
            <a:pPr marL="877888" indent="-514350">
              <a:buAutoNum type="alphaLcPeriod"/>
            </a:pPr>
            <a:r>
              <a:rPr lang="id-ID" dirty="0" smtClean="0"/>
              <a:t>Standar Umum dinilai Sangat Baik (SB), namun masih terdapat kekuarangan terkait penetapan </a:t>
            </a:r>
            <a:r>
              <a:rPr lang="id-ID" dirty="0"/>
              <a:t>kualifikasi pendidikan formal setiap jenjang Auditor </a:t>
            </a:r>
            <a:r>
              <a:rPr lang="id-ID" dirty="0" smtClean="0"/>
              <a:t>dan evaluasi berkala tentang kualifikasi, keanggotaan dan partisipasi dalam asosiasi profesi dan laporan penilaian intern terhadap kegiatan audit intern.</a:t>
            </a:r>
          </a:p>
          <a:p>
            <a:pPr marL="877888" indent="-514350">
              <a:buAutoNum type="alphaLcPeriod"/>
            </a:pPr>
            <a:r>
              <a:rPr lang="id-ID" dirty="0" smtClean="0"/>
              <a:t>Standar Pelaksanaan Audit Intern........................</a:t>
            </a:r>
          </a:p>
          <a:p>
            <a:pPr marL="877888" indent="-514350">
              <a:buAutoNum type="alphaLcPeriod"/>
            </a:pPr>
            <a:endParaRPr lang="id-ID" dirty="0"/>
          </a:p>
          <a:p>
            <a:pPr marL="0" indent="712788">
              <a:buNone/>
            </a:pPr>
            <a:endParaRPr lang="id-ID" dirty="0"/>
          </a:p>
        </p:txBody>
      </p:sp>
    </p:spTree>
    <p:extLst>
      <p:ext uri="{BB962C8B-B14F-4D97-AF65-F5344CB8AC3E}">
        <p14:creationId xmlns:p14="http://schemas.microsoft.com/office/powerpoint/2010/main" val="3312470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9"/>
            <a:ext cx="10515600" cy="656851"/>
          </a:xfrm>
        </p:spPr>
        <p:txBody>
          <a:bodyPr>
            <a:normAutofit/>
          </a:bodyPr>
          <a:lstStyle/>
          <a:p>
            <a:r>
              <a:rPr lang="id-ID" sz="3200" dirty="0" smtClean="0"/>
              <a:t>Lanjutan .............</a:t>
            </a:r>
            <a:endParaRPr lang="id-ID" sz="3200" dirty="0"/>
          </a:p>
        </p:txBody>
      </p:sp>
      <p:sp>
        <p:nvSpPr>
          <p:cNvPr id="3" name="Content Placeholder 2"/>
          <p:cNvSpPr>
            <a:spLocks noGrp="1"/>
          </p:cNvSpPr>
          <p:nvPr>
            <p:ph idx="1"/>
          </p:nvPr>
        </p:nvSpPr>
        <p:spPr>
          <a:xfrm>
            <a:off x="838200" y="1021978"/>
            <a:ext cx="10515600" cy="5154987"/>
          </a:xfrm>
        </p:spPr>
        <p:txBody>
          <a:bodyPr/>
          <a:lstStyle/>
          <a:p>
            <a:pPr marL="363538" indent="-363538">
              <a:buNone/>
            </a:pPr>
            <a:r>
              <a:rPr lang="id-ID" dirty="0" smtClean="0"/>
              <a:t>3. Standar Pelaksanaan Audit Intern dinilai Baik (B), namun masih terdapat kekurangan terkait penanganan pengaduan belum sepenuhnya sesuai SOP, Evaluasi atas etika dan nilai-nilai organisasi Auditi; AKIP; SPIP serta analisa atas dokumentasi manajemen resiko Auditi belum sepenuhnya memadai, Pengamanan dan penyimpanan Kertas Kerja dan Laporan Penugasan belum sepenuhnya dilakukan sesuai SOP;</a:t>
            </a:r>
          </a:p>
          <a:p>
            <a:pPr marL="363538" indent="-363538">
              <a:buNone/>
            </a:pPr>
            <a:r>
              <a:rPr lang="id-ID" dirty="0" smtClean="0"/>
              <a:t>4. Standar Komunikasi Audit Intern dinilai Baik (B), namun masih terdapat kekuarangan terkait laporan hasil audit semuanya belum tepat waktu yaitu 15 hari setelah selesai audit, pemantauan tindak lanjut belum sepenuhnya dilakukan sesuai SOP (KM 18, 19, 21 dan 22 belum dikerjakan).</a:t>
            </a:r>
            <a:endParaRPr lang="id-ID" dirty="0"/>
          </a:p>
        </p:txBody>
      </p:sp>
    </p:spTree>
    <p:extLst>
      <p:ext uri="{BB962C8B-B14F-4D97-AF65-F5344CB8AC3E}">
        <p14:creationId xmlns:p14="http://schemas.microsoft.com/office/powerpoint/2010/main" val="70903651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Angles</Template>
  <TotalTime>8021</TotalTime>
  <Words>746</Words>
  <Application>Microsoft Office PowerPoint</Application>
  <PresentationFormat>Widescreen</PresentationFormat>
  <Paragraphs>108</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Arial Black</vt:lpstr>
      <vt:lpstr>Arial Rounded MT Bold</vt:lpstr>
      <vt:lpstr>Calibri</vt:lpstr>
      <vt:lpstr>Franklin Gothic Book</vt:lpstr>
      <vt:lpstr>Franklin Gothic Medium</vt:lpstr>
      <vt:lpstr>Tunga</vt:lpstr>
      <vt:lpstr>Wingdings</vt:lpstr>
      <vt:lpstr>Angles</vt:lpstr>
      <vt:lpstr>EKSPOSE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Lanjutan .............</vt:lpstr>
      <vt:lpstr>6. Simpulan</vt:lpstr>
      <vt:lpstr>7. Rekomendasi</vt:lpstr>
      <vt:lpstr>Lanjutan.....................</vt:lpstr>
      <vt:lpstr>8. Foto-foo Kegiatan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EKSPOSE</dc:title>
  <dc:creator>Asus</dc:creator>
  <cp:lastModifiedBy>Asus</cp:lastModifiedBy>
  <cp:revision>50</cp:revision>
  <cp:lastPrinted>2021-12-24T00:47:44Z</cp:lastPrinted>
  <dcterms:created xsi:type="dcterms:W3CDTF">2018-06-12T02:12:03Z</dcterms:created>
  <dcterms:modified xsi:type="dcterms:W3CDTF">2021-12-30T01:45:39Z</dcterms:modified>
</cp:coreProperties>
</file>