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1" r:id="rId4"/>
    <p:sldId id="257" r:id="rId5"/>
    <p:sldId id="264" r:id="rId6"/>
    <p:sldId id="274" r:id="rId7"/>
    <p:sldId id="265" r:id="rId8"/>
    <p:sldId id="259" r:id="rId9"/>
    <p:sldId id="289" r:id="rId10"/>
    <p:sldId id="290" r:id="rId11"/>
    <p:sldId id="291" r:id="rId12"/>
    <p:sldId id="262" r:id="rId13"/>
    <p:sldId id="294" r:id="rId14"/>
    <p:sldId id="275" r:id="rId15"/>
    <p:sldId id="292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260" r:id="rId34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Fira Sans Extra Condensed" panose="020B0604020202020204" pitchFamily="34" charset="0"/>
      <p:regular r:id="rId43"/>
      <p:bold r:id="rId44"/>
      <p:italic r:id="rId45"/>
      <p:boldItalic r:id="rId46"/>
    </p:embeddedFont>
    <p:embeddedFont>
      <p:font typeface="Fira Sans Extra Condensed SemiBold" panose="020B0604020202020204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1A37B-B783-4A83-A249-89B8586A6299}">
  <a:tblStyle styleId="{AED1A37B-B783-4A83-A249-89B8586A6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Gaya Tema 1 - Akse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Gaya Tema 2 - Akse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Gaya Tema 1 - Akse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1" autoAdjust="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A%20PROFIL%20HASIL%20DESK%20-%20KAB\EDIT%20PROFIL%20KESEHATAN\EXCEL%20PROFI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93538700062108"/>
          <c:y val="1.1461650627004957E-2"/>
          <c:w val="0.57368666529314138"/>
          <c:h val="0.918567901234567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5-4543-93D6-4D69A215725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E5-4543-93D6-4D69A215725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E5-4543-93D6-4D69A215725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E5-4543-93D6-4D69A215725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E5-4543-93D6-4D69A2157250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E5-4543-93D6-4D69A2157250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E5-4543-93D6-4D69A21572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Sheet1!$A$15:$N$16</c:f>
              <c:multiLvlStrCache>
                <c:ptCount val="14"/>
                <c:lvl>
                  <c:pt idx="0">
                    <c:v>Terdaftar</c:v>
                  </c:pt>
                  <c:pt idx="1">
                    <c:v>Laik HSP</c:v>
                  </c:pt>
                  <c:pt idx="2">
                    <c:v>Terdaftar</c:v>
                  </c:pt>
                  <c:pt idx="3">
                    <c:v>Laik HSP</c:v>
                  </c:pt>
                  <c:pt idx="4">
                    <c:v>Terdaftar</c:v>
                  </c:pt>
                  <c:pt idx="5">
                    <c:v>Laik HSP</c:v>
                  </c:pt>
                  <c:pt idx="6">
                    <c:v>Terdaftar</c:v>
                  </c:pt>
                  <c:pt idx="7">
                    <c:v>Laik HSP</c:v>
                  </c:pt>
                  <c:pt idx="8">
                    <c:v>Terdaftar</c:v>
                  </c:pt>
                  <c:pt idx="9">
                    <c:v>Laik HSP</c:v>
                  </c:pt>
                  <c:pt idx="10">
                    <c:v>Terdaftar</c:v>
                  </c:pt>
                  <c:pt idx="11">
                    <c:v>Laik HSP</c:v>
                  </c:pt>
                  <c:pt idx="12">
                    <c:v>Terdaftar</c:v>
                  </c:pt>
                  <c:pt idx="13">
                    <c:v>Laik HSP</c:v>
                  </c:pt>
                </c:lvl>
                <c:lvl>
                  <c:pt idx="0">
                    <c:v>JASA BOGA</c:v>
                  </c:pt>
                  <c:pt idx="2">
                    <c:v>RESTORAN</c:v>
                  </c:pt>
                  <c:pt idx="4">
                    <c:v>TPP TERTENTU</c:v>
                  </c:pt>
                  <c:pt idx="6">
                    <c:v>DEPOT AIR MINUM</c:v>
                  </c:pt>
                  <c:pt idx="8">
                    <c:v>RUMAH MAKAN</c:v>
                  </c:pt>
                  <c:pt idx="10">
                    <c:v>KELOMPOK GERAI PANGAN JAJANAN</c:v>
                  </c:pt>
                  <c:pt idx="12">
                    <c:v>SENTRA PANGAN JAJANAN/KANTIN</c:v>
                  </c:pt>
                </c:lvl>
              </c:multiLvlStrCache>
            </c:multiLvlStrRef>
          </c:cat>
          <c:val>
            <c:numRef>
              <c:f>Sheet1!$A$17:$N$17</c:f>
              <c:numCache>
                <c:formatCode>General</c:formatCode>
                <c:ptCount val="14"/>
                <c:pt idx="0">
                  <c:v>97</c:v>
                </c:pt>
                <c:pt idx="1">
                  <c:v>72</c:v>
                </c:pt>
                <c:pt idx="2">
                  <c:v>65</c:v>
                </c:pt>
                <c:pt idx="3">
                  <c:v>48</c:v>
                </c:pt>
                <c:pt idx="4">
                  <c:v>335</c:v>
                </c:pt>
                <c:pt idx="5">
                  <c:v>240</c:v>
                </c:pt>
                <c:pt idx="6">
                  <c:v>283</c:v>
                </c:pt>
                <c:pt idx="7">
                  <c:v>226</c:v>
                </c:pt>
                <c:pt idx="8">
                  <c:v>241</c:v>
                </c:pt>
                <c:pt idx="9">
                  <c:v>154</c:v>
                </c:pt>
                <c:pt idx="10">
                  <c:v>82</c:v>
                </c:pt>
                <c:pt idx="11">
                  <c:v>49</c:v>
                </c:pt>
                <c:pt idx="12">
                  <c:v>209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E5-4543-93D6-4D69A2157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95071536"/>
        <c:axId val="231140920"/>
      </c:barChart>
      <c:catAx>
        <c:axId val="19507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140920"/>
        <c:crosses val="autoZero"/>
        <c:auto val="1"/>
        <c:lblAlgn val="ctr"/>
        <c:lblOffset val="100"/>
        <c:noMultiLvlLbl val="0"/>
      </c:catAx>
      <c:valAx>
        <c:axId val="231140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7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 w="38100" cap="flat" cmpd="sng" algn="ctr">
      <a:solidFill>
        <a:schemeClr val="accent5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9012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86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dd5d7e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dd5d7e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dd5d7e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dd5d7e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79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94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75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f0a8395baa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f0a8395baa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800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43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679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497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915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dd5d7e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dd5d7e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34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cdd5d7e4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cdd5d7e4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340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82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dd5d7e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dd5d7e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995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43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64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61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80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47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236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09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85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f0a8395baa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f0a8395baa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723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61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826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cdd5d7e4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cdd5d7e4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82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cdd5d7e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cdd5d7e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90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cdd5d7e48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cdd5d7e48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93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ecdd5d7e48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ecdd5d7e48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71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ecdd5d7e48_0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ecdd5d7e48_0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5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dd5d7e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dd5d7e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01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dd5d7e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dd5d7e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0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000" y="1176600"/>
            <a:ext cx="39147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34848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379764" y="-5"/>
            <a:ext cx="7764236" cy="42291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3" y="1076325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2347156"/>
            <a:ext cx="3707122" cy="22187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33612" y="-4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6" y="889089"/>
            <a:ext cx="1379764" cy="12254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1872077"/>
            <a:ext cx="5506966" cy="456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33" y="930832"/>
            <a:ext cx="5506967" cy="911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8304284" y="176799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3242194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597;p20">
            <a:extLst>
              <a:ext uri="{FF2B5EF4-FFF2-40B4-BE49-F238E27FC236}">
                <a16:creationId xmlns:a16="http://schemas.microsoft.com/office/drawing/2014/main" id="{4EBA65F5-AA10-4876-9754-97398508DA9F}"/>
              </a:ext>
            </a:extLst>
          </p:cNvPr>
          <p:cNvSpPr txBox="1">
            <a:spLocks/>
          </p:cNvSpPr>
          <p:nvPr/>
        </p:nvSpPr>
        <p:spPr>
          <a:xfrm>
            <a:off x="70120" y="4587882"/>
            <a:ext cx="9021841" cy="489826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7E0D5888-F497-453C-AC4F-5FE8295F5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048" y="1603905"/>
            <a:ext cx="5124757" cy="3539595"/>
          </a:xfrm>
          <a:prstGeom prst="rect">
            <a:avLst/>
          </a:prstGeom>
        </p:spPr>
      </p:pic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3619830" y="1176600"/>
            <a:ext cx="5066870" cy="162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G</a:t>
            </a:r>
            <a:r>
              <a:rPr lang="id-ID" sz="3200" dirty="0"/>
              <a:t>AMBARAN SITUASI KESEHATAN</a:t>
            </a:r>
            <a:br>
              <a:rPr lang="id-ID" sz="3200" dirty="0"/>
            </a:br>
            <a:r>
              <a:rPr lang="id-ID" sz="3200" dirty="0"/>
              <a:t>KABUPATEN KARANGANYAR TAHUN 2022</a:t>
            </a:r>
            <a:endParaRPr sz="3200"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665511" y="2750992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Karanganyar, 22 Mei 2023</a:t>
            </a:r>
            <a:endParaRPr dirty="0"/>
          </a:p>
        </p:txBody>
      </p:sp>
      <p:pic>
        <p:nvPicPr>
          <p:cNvPr id="146" name="Gambar 145">
            <a:extLst>
              <a:ext uri="{FF2B5EF4-FFF2-40B4-BE49-F238E27FC236}">
                <a16:creationId xmlns:a16="http://schemas.microsoft.com/office/drawing/2014/main" id="{1A187AD3-BD19-4E0C-8A8E-9E65C11A8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103" y="146081"/>
            <a:ext cx="1475125" cy="633004"/>
          </a:xfrm>
          <a:prstGeom prst="rect">
            <a:avLst/>
          </a:prstGeom>
        </p:spPr>
      </p:pic>
      <p:pic>
        <p:nvPicPr>
          <p:cNvPr id="147" name="Picture 4" descr="Dinas Kesehatan">
            <a:extLst>
              <a:ext uri="{FF2B5EF4-FFF2-40B4-BE49-F238E27FC236}">
                <a16:creationId xmlns:a16="http://schemas.microsoft.com/office/drawing/2014/main" id="{44132690-5B42-4ABD-A540-62AEB7E2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4" y="146609"/>
            <a:ext cx="17335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Dinas Kesehatan">
            <a:extLst>
              <a:ext uri="{FF2B5EF4-FFF2-40B4-BE49-F238E27FC236}">
                <a16:creationId xmlns:a16="http://schemas.microsoft.com/office/drawing/2014/main" id="{2841CA92-F141-410B-A7C5-5060FA13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68"/>
          <a:stretch/>
        </p:blipFill>
        <p:spPr bwMode="auto">
          <a:xfrm>
            <a:off x="990600" y="146081"/>
            <a:ext cx="1143000" cy="7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Gambar 148">
            <a:extLst>
              <a:ext uri="{FF2B5EF4-FFF2-40B4-BE49-F238E27FC236}">
                <a16:creationId xmlns:a16="http://schemas.microsoft.com/office/drawing/2014/main" id="{851E20D8-0A8F-43F7-92FA-C7EEB0CB2E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37" y="181948"/>
            <a:ext cx="1475125" cy="561269"/>
          </a:xfrm>
          <a:prstGeom prst="rect">
            <a:avLst/>
          </a:prstGeom>
        </p:spPr>
      </p:pic>
      <p:sp>
        <p:nvSpPr>
          <p:cNvPr id="150" name="Title 1">
            <a:extLst>
              <a:ext uri="{FF2B5EF4-FFF2-40B4-BE49-F238E27FC236}">
                <a16:creationId xmlns:a16="http://schemas.microsoft.com/office/drawing/2014/main" id="{AF5A3038-7734-4161-B470-84979B3458EE}"/>
              </a:ext>
            </a:extLst>
          </p:cNvPr>
          <p:cNvSpPr txBox="1">
            <a:spLocks/>
          </p:cNvSpPr>
          <p:nvPr/>
        </p:nvSpPr>
        <p:spPr>
          <a:xfrm>
            <a:off x="329277" y="4625052"/>
            <a:ext cx="2706727" cy="397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tx1"/>
                </a:solidFill>
              </a:rPr>
              <a:t>dinkeskaranganyar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B9C54B4F-C8C4-436B-B959-2FE5E4638C6F}"/>
              </a:ext>
            </a:extLst>
          </p:cNvPr>
          <p:cNvSpPr txBox="1">
            <a:spLocks/>
          </p:cNvSpPr>
          <p:nvPr/>
        </p:nvSpPr>
        <p:spPr>
          <a:xfrm>
            <a:off x="2593978" y="4620784"/>
            <a:ext cx="3225657" cy="432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dinkes.karanganyarkab.go.id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2" name="Picture 4">
            <a:extLst>
              <a:ext uri="{FF2B5EF4-FFF2-40B4-BE49-F238E27FC236}">
                <a16:creationId xmlns:a16="http://schemas.microsoft.com/office/drawing/2014/main" id="{96EB5848-390C-43D6-B8D4-96F32201B9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10346" y="4694259"/>
            <a:ext cx="257972" cy="257972"/>
          </a:xfrm>
          <a:prstGeom prst="rect">
            <a:avLst/>
          </a:prstGeom>
        </p:spPr>
      </p:pic>
      <p:pic>
        <p:nvPicPr>
          <p:cNvPr id="153" name="Picture 5">
            <a:extLst>
              <a:ext uri="{FF2B5EF4-FFF2-40B4-BE49-F238E27FC236}">
                <a16:creationId xmlns:a16="http://schemas.microsoft.com/office/drawing/2014/main" id="{D78FA11B-260A-4A6C-8683-32F5ED4917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" y="4704957"/>
            <a:ext cx="230898" cy="230898"/>
          </a:xfrm>
          <a:prstGeom prst="rect">
            <a:avLst/>
          </a:prstGeom>
        </p:spPr>
      </p:pic>
      <p:pic>
        <p:nvPicPr>
          <p:cNvPr id="154" name="Gambar 153">
            <a:extLst>
              <a:ext uri="{FF2B5EF4-FFF2-40B4-BE49-F238E27FC236}">
                <a16:creationId xmlns:a16="http://schemas.microsoft.com/office/drawing/2014/main" id="{919A11A1-70AF-4CCD-83CE-2426FC6C3C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42" y="4716561"/>
            <a:ext cx="367488" cy="237749"/>
          </a:xfrm>
          <a:prstGeom prst="rect">
            <a:avLst/>
          </a:prstGeom>
        </p:spPr>
      </p:pic>
      <p:sp>
        <p:nvSpPr>
          <p:cNvPr id="155" name="Title 1">
            <a:extLst>
              <a:ext uri="{FF2B5EF4-FFF2-40B4-BE49-F238E27FC236}">
                <a16:creationId xmlns:a16="http://schemas.microsoft.com/office/drawing/2014/main" id="{D48F69AA-5941-42CF-A240-790E497DF127}"/>
              </a:ext>
            </a:extLst>
          </p:cNvPr>
          <p:cNvSpPr txBox="1">
            <a:spLocks/>
          </p:cNvSpPr>
          <p:nvPr/>
        </p:nvSpPr>
        <p:spPr>
          <a:xfrm>
            <a:off x="5918343" y="4610184"/>
            <a:ext cx="3225657" cy="432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tx1"/>
                </a:solidFill>
              </a:rPr>
              <a:t>dinkes</a:t>
            </a:r>
            <a:r>
              <a:rPr lang="id-ID" sz="1600" dirty="0">
                <a:solidFill>
                  <a:schemeClr val="tx1"/>
                </a:solidFill>
              </a:rPr>
              <a:t>@</a:t>
            </a:r>
            <a:r>
              <a:rPr lang="en-US" sz="1600" dirty="0">
                <a:solidFill>
                  <a:schemeClr val="tx1"/>
                </a:solidFill>
              </a:rPr>
              <a:t>karanganyarkab.go.id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Gambar 8">
            <a:extLst>
              <a:ext uri="{FF2B5EF4-FFF2-40B4-BE49-F238E27FC236}">
                <a16:creationId xmlns:a16="http://schemas.microsoft.com/office/drawing/2014/main" id="{D72C3B9B-999A-42F2-AE25-DA6F7A0FD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965" y="749869"/>
            <a:ext cx="3799556" cy="3660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73;p24">
            <a:extLst>
              <a:ext uri="{FF2B5EF4-FFF2-40B4-BE49-F238E27FC236}">
                <a16:creationId xmlns:a16="http://schemas.microsoft.com/office/drawing/2014/main" id="{9F197B82-7679-4517-97AB-09572AFF393C}"/>
              </a:ext>
            </a:extLst>
          </p:cNvPr>
          <p:cNvSpPr txBox="1"/>
          <p:nvPr/>
        </p:nvSpPr>
        <p:spPr>
          <a:xfrm>
            <a:off x="4948060" y="438639"/>
            <a:ext cx="3967340" cy="426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5600" lvl="0" indent="-88900" rtl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id-ID" sz="1600" b="1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ASARAN USIA PRODUKTIF (SPM)</a:t>
            </a:r>
          </a:p>
          <a:p>
            <a:pPr marL="355600" lvl="0" indent="-88900" rtl="0">
              <a:spcBef>
                <a:spcPts val="0"/>
              </a:spcBef>
              <a:spcAft>
                <a:spcPts val="0"/>
              </a:spcAft>
            </a:pPr>
            <a:r>
              <a:rPr lang="id-ID" sz="1600" b="1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487.505</a:t>
            </a:r>
          </a:p>
          <a:p>
            <a:pPr marL="355600" lvl="0" indent="-88900" rtl="0">
              <a:spcBef>
                <a:spcPts val="0"/>
              </a:spcBef>
              <a:spcAft>
                <a:spcPts val="0"/>
              </a:spcAft>
            </a:pP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Mendapatkan pelayanan Skrining Kesehatan 487.505 (100%)</a:t>
            </a:r>
          </a:p>
          <a:p>
            <a:pPr marL="355600" lvl="0" indent="-88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Yang berisiko PTM 291.103 (59,7%)</a:t>
            </a:r>
          </a:p>
          <a:p>
            <a:pPr marL="355600" lvl="0" indent="-88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d-ID" sz="1600" b="1" u="sng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 marL="266700" lvl="0" rtl="0">
              <a:spcBef>
                <a:spcPts val="0"/>
              </a:spcBef>
              <a:spcAft>
                <a:spcPts val="0"/>
              </a:spcAft>
            </a:pPr>
            <a:r>
              <a:rPr lang="id-ID" sz="1600" b="1" i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CATIN TERDAFTAR DI KUA ATAU LEMBAGA AGAMA LAINNYA 4.970</a:t>
            </a:r>
          </a:p>
          <a:p>
            <a:pPr marL="355600" indent="-88900"/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Mendapatkan pelayanan Skrining Kesehatan 4.790 (100%)</a:t>
            </a:r>
          </a:p>
          <a:p>
            <a:pPr marL="355600" indent="-88900"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Mengalami Anemia (Hb &lt; 12 </a:t>
            </a:r>
            <a:r>
              <a:rPr lang="id-ID" sz="1600" dirty="0" err="1">
                <a:solidFill>
                  <a:schemeClr val="tx1"/>
                </a:solidFill>
                <a:latin typeface="Roboto"/>
                <a:ea typeface="Roboto"/>
                <a:sym typeface="Roboto"/>
              </a:rPr>
              <a:t>mg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/</a:t>
            </a:r>
            <a:r>
              <a:rPr lang="id-ID" sz="1600" dirty="0" err="1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dL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) sebesar 379 (15,3%) </a:t>
            </a:r>
          </a:p>
          <a:p>
            <a:pPr marL="355600" indent="-88900"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Mengalami kekurangan gizi</a:t>
            </a:r>
            <a:b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</a:b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(IMT &lt; 18,5 dan/atau </a:t>
            </a:r>
            <a:r>
              <a:rPr lang="id-ID" sz="1600" dirty="0" err="1">
                <a:solidFill>
                  <a:schemeClr val="tx1"/>
                </a:solidFill>
                <a:latin typeface="Roboto"/>
                <a:ea typeface="Roboto"/>
                <a:sym typeface="Roboto"/>
              </a:rPr>
              <a:t>LiLA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&lt; 23,5 cm) 347 (14 %)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id-ID" sz="1600" b="1" u="sng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394E3F81-D37C-47BE-A113-B2D96C3F8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87"/>
          <a:stretch/>
        </p:blipFill>
        <p:spPr>
          <a:xfrm>
            <a:off x="25399" y="2222499"/>
            <a:ext cx="4859161" cy="2582081"/>
          </a:xfrm>
          <a:prstGeom prst="rect">
            <a:avLst/>
          </a:prstGeom>
        </p:spPr>
      </p:pic>
      <p:sp>
        <p:nvSpPr>
          <p:cNvPr id="8" name="Google Shape;1219;p24">
            <a:extLst>
              <a:ext uri="{FF2B5EF4-FFF2-40B4-BE49-F238E27FC236}">
                <a16:creationId xmlns:a16="http://schemas.microsoft.com/office/drawing/2014/main" id="{7391E221-3103-45DF-A8E5-B640A1E0CD11}"/>
              </a:ext>
            </a:extLst>
          </p:cNvPr>
          <p:cNvSpPr txBox="1">
            <a:spLocks/>
          </p:cNvSpPr>
          <p:nvPr/>
        </p:nvSpPr>
        <p:spPr>
          <a:xfrm>
            <a:off x="76200" y="1645456"/>
            <a:ext cx="4808360" cy="57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effectLst/>
                <a:latin typeface="Arial" panose="020B0604020202020204" pitchFamily="34" charset="0"/>
              </a:rPr>
              <a:t>Pelayanan Kesehatan Usia Produktif</a:t>
            </a:r>
            <a:br>
              <a:rPr lang="id-ID" sz="1400" dirty="0"/>
            </a:br>
            <a:r>
              <a:rPr lang="id-ID" sz="1400" dirty="0">
                <a:effectLst/>
                <a:latin typeface="Arial" panose="020B0604020202020204" pitchFamily="34" charset="0"/>
              </a:rPr>
              <a:t>di Kabupaten Karanganyar Tahun 2022</a:t>
            </a:r>
            <a:endParaRPr lang="id-ID" sz="1400" dirty="0"/>
          </a:p>
        </p:txBody>
      </p:sp>
      <p:sp>
        <p:nvSpPr>
          <p:cNvPr id="9" name="Google Shape;1219;p24">
            <a:extLst>
              <a:ext uri="{FF2B5EF4-FFF2-40B4-BE49-F238E27FC236}">
                <a16:creationId xmlns:a16="http://schemas.microsoft.com/office/drawing/2014/main" id="{349AA37D-D217-43B2-8442-7F0EEC6B666F}"/>
              </a:ext>
            </a:extLst>
          </p:cNvPr>
          <p:cNvSpPr txBox="1">
            <a:spLocks/>
          </p:cNvSpPr>
          <p:nvPr/>
        </p:nvSpPr>
        <p:spPr>
          <a:xfrm>
            <a:off x="0" y="974142"/>
            <a:ext cx="5067300" cy="5715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dirty="0"/>
              <a:t>KESEHATAN USIA PRODUKTIF</a:t>
            </a:r>
          </a:p>
        </p:txBody>
      </p:sp>
    </p:spTree>
    <p:extLst>
      <p:ext uri="{BB962C8B-B14F-4D97-AF65-F5344CB8AC3E}">
        <p14:creationId xmlns:p14="http://schemas.microsoft.com/office/powerpoint/2010/main" val="24360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73;p24">
            <a:extLst>
              <a:ext uri="{FF2B5EF4-FFF2-40B4-BE49-F238E27FC236}">
                <a16:creationId xmlns:a16="http://schemas.microsoft.com/office/drawing/2014/main" id="{9F197B82-7679-4517-97AB-09572AFF393C}"/>
              </a:ext>
            </a:extLst>
          </p:cNvPr>
          <p:cNvSpPr txBox="1"/>
          <p:nvPr/>
        </p:nvSpPr>
        <p:spPr>
          <a:xfrm>
            <a:off x="508000" y="589968"/>
            <a:ext cx="8077200" cy="3963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5600" lvl="0" indent="-88900" rtl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id-ID" sz="1600" b="1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ASARAN USIA </a:t>
            </a:r>
            <a:r>
              <a:rPr lang="id-ID" sz="1600" b="1" i="1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id-ID" sz="1600" b="1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LANJUT (SPM) </a:t>
            </a:r>
            <a:r>
              <a:rPr lang="en-US" sz="1600" b="1" i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128.851</a:t>
            </a:r>
            <a:endParaRPr lang="id-ID" sz="1600" b="1" i="1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 marL="2667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Cakupan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pelayanan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kesehatan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lanjut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667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mendapat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skrining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kesehatan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standar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128.851 (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100 %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266700" lvl="0" rtl="0">
              <a:spcBef>
                <a:spcPts val="0"/>
              </a:spcBef>
              <a:spcAft>
                <a:spcPts val="0"/>
              </a:spcAft>
            </a:pPr>
            <a:endParaRPr lang="id-ID" sz="1600" dirty="0">
              <a:solidFill>
                <a:schemeClr val="tx1"/>
              </a:solidFill>
              <a:effectLst/>
              <a:latin typeface="Roboto"/>
              <a:ea typeface="Roboto"/>
              <a:sym typeface="Roboto"/>
            </a:endParaRPr>
          </a:p>
          <a:p>
            <a:pPr marL="266700" lvl="0" rtl="0">
              <a:spcBef>
                <a:spcPts val="0"/>
              </a:spcBef>
              <a:spcAft>
                <a:spcPts val="0"/>
              </a:spcAft>
            </a:pPr>
            <a:r>
              <a:rPr lang="id-ID" sz="1600" b="1" dirty="0">
                <a:effectLst/>
                <a:latin typeface="Arial" panose="020B0604020202020204" pitchFamily="34" charset="0"/>
              </a:rPr>
              <a:t>PELAYANAN SKRINING KESEHATAN MELIPUTI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>
                <a:effectLst/>
                <a:latin typeface="Arial" panose="020B0604020202020204" pitchFamily="34" charset="0"/>
              </a:rPr>
              <a:t>Pengukuran tinggi badan, berat badan, dan lingkar perut;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>
                <a:effectLst/>
                <a:latin typeface="Arial" panose="020B0604020202020204" pitchFamily="34" charset="0"/>
              </a:rPr>
              <a:t>Pengukuran tekanan darah; 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>
                <a:effectLst/>
                <a:latin typeface="Arial" panose="020B0604020202020204" pitchFamily="34" charset="0"/>
              </a:rPr>
              <a:t>Pemeriksaan gula darah; 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>
                <a:effectLst/>
                <a:latin typeface="Arial" panose="020B0604020202020204" pitchFamily="34" charset="0"/>
              </a:rPr>
              <a:t>Pemeriksaan gangguan mental 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>
                <a:effectLst/>
                <a:latin typeface="Arial" panose="020B0604020202020204" pitchFamily="34" charset="0"/>
              </a:rPr>
              <a:t>Pemeriksaan gangguan kognitif; 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>
                <a:effectLst/>
                <a:latin typeface="Arial" panose="020B0604020202020204" pitchFamily="34" charset="0"/>
              </a:rPr>
              <a:t>Pemeriksaan tingkat kemandirian usia lanjut; </a:t>
            </a:r>
          </a:p>
          <a:p>
            <a:pPr marL="609600" lvl="0" indent="-3429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id-ID" sz="1600" dirty="0" err="1">
                <a:effectLst/>
                <a:latin typeface="Arial" panose="020B0604020202020204" pitchFamily="34" charset="0"/>
              </a:rPr>
              <a:t>Anamnesa</a:t>
            </a:r>
            <a:r>
              <a:rPr lang="id-ID" sz="1600" dirty="0">
                <a:effectLst/>
                <a:latin typeface="Arial" panose="020B0604020202020204" pitchFamily="34" charset="0"/>
              </a:rPr>
              <a:t> perilaku berisiko.</a:t>
            </a:r>
            <a:endParaRPr lang="id-ID" sz="1600" dirty="0">
              <a:solidFill>
                <a:schemeClr val="tx1"/>
              </a:solidFill>
              <a:effectLst/>
              <a:latin typeface="Roboto"/>
              <a:ea typeface="Roboto"/>
            </a:endParaRPr>
          </a:p>
        </p:txBody>
      </p:sp>
      <p:sp>
        <p:nvSpPr>
          <p:cNvPr id="76" name="Google Shape;1219;p24">
            <a:extLst>
              <a:ext uri="{FF2B5EF4-FFF2-40B4-BE49-F238E27FC236}">
                <a16:creationId xmlns:a16="http://schemas.microsoft.com/office/drawing/2014/main" id="{7F17938B-105F-43F3-8400-50513D1D7A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1" y="304171"/>
            <a:ext cx="3987799" cy="571593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KESEHATAN USIA LANJUT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1207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429445" y="1422424"/>
            <a:ext cx="2196600" cy="792900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IMD &amp; ASI EKSKLUSIF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3525073" y="973414"/>
            <a:ext cx="2014654" cy="584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GIZI</a:t>
            </a:r>
          </a:p>
        </p:txBody>
      </p:sp>
      <p:sp>
        <p:nvSpPr>
          <p:cNvPr id="100" name="Google Shape;734;p21">
            <a:extLst>
              <a:ext uri="{FF2B5EF4-FFF2-40B4-BE49-F238E27FC236}">
                <a16:creationId xmlns:a16="http://schemas.microsoft.com/office/drawing/2014/main" id="{07C27D3D-9350-4AE9-A3EB-4F0A77F5DF5E}"/>
              </a:ext>
            </a:extLst>
          </p:cNvPr>
          <p:cNvSpPr txBox="1"/>
          <p:nvPr/>
        </p:nvSpPr>
        <p:spPr>
          <a:xfrm>
            <a:off x="331975" y="885856"/>
            <a:ext cx="251778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Bayi Baru Lahir mendapatkan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IMD 7.615 (66,9%)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ASI eksklusif  7.035 (72,5%)</a:t>
            </a:r>
            <a:endParaRPr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1" name="Google Shape;712;p21">
            <a:extLst>
              <a:ext uri="{FF2B5EF4-FFF2-40B4-BE49-F238E27FC236}">
                <a16:creationId xmlns:a16="http://schemas.microsoft.com/office/drawing/2014/main" id="{A07C2CD7-5EB7-4320-A083-99863CB2EF5A}"/>
              </a:ext>
            </a:extLst>
          </p:cNvPr>
          <p:cNvGrpSpPr/>
          <p:nvPr/>
        </p:nvGrpSpPr>
        <p:grpSpPr>
          <a:xfrm>
            <a:off x="429445" y="3397045"/>
            <a:ext cx="2196600" cy="792900"/>
            <a:chOff x="3606675" y="2005400"/>
            <a:chExt cx="2196600" cy="792900"/>
          </a:xfrm>
        </p:grpSpPr>
        <p:sp>
          <p:nvSpPr>
            <p:cNvPr id="102" name="Google Shape;713;p21">
              <a:extLst>
                <a:ext uri="{FF2B5EF4-FFF2-40B4-BE49-F238E27FC236}">
                  <a16:creationId xmlns:a16="http://schemas.microsoft.com/office/drawing/2014/main" id="{5AB3E84D-C631-4BCB-A441-AA58419E911C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5;p21">
              <a:extLst>
                <a:ext uri="{FF2B5EF4-FFF2-40B4-BE49-F238E27FC236}">
                  <a16:creationId xmlns:a16="http://schemas.microsoft.com/office/drawing/2014/main" id="{628A3D8C-E15B-4816-AC19-4496BD0D978E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Kapsul Vitamin A Balita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4" name="Google Shape;734;p21">
            <a:extLst>
              <a:ext uri="{FF2B5EF4-FFF2-40B4-BE49-F238E27FC236}">
                <a16:creationId xmlns:a16="http://schemas.microsoft.com/office/drawing/2014/main" id="{C180506A-2072-4F51-85A3-D819625364EA}"/>
              </a:ext>
            </a:extLst>
          </p:cNvPr>
          <p:cNvSpPr txBox="1"/>
          <p:nvPr/>
        </p:nvSpPr>
        <p:spPr>
          <a:xfrm>
            <a:off x="331975" y="2860477"/>
            <a:ext cx="251778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pemberian kapsul vitamin A pada balita usia 6-59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bulan  61.571 (100 %)</a:t>
            </a:r>
            <a:endParaRPr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5" name="Google Shape;712;p21">
            <a:extLst>
              <a:ext uri="{FF2B5EF4-FFF2-40B4-BE49-F238E27FC236}">
                <a16:creationId xmlns:a16="http://schemas.microsoft.com/office/drawing/2014/main" id="{3C9EE841-9212-4E5F-AB77-67C3318C2DA6}"/>
              </a:ext>
            </a:extLst>
          </p:cNvPr>
          <p:cNvGrpSpPr/>
          <p:nvPr/>
        </p:nvGrpSpPr>
        <p:grpSpPr>
          <a:xfrm>
            <a:off x="6415405" y="1422424"/>
            <a:ext cx="2196600" cy="792900"/>
            <a:chOff x="3606675" y="2005400"/>
            <a:chExt cx="2196600" cy="792900"/>
          </a:xfrm>
        </p:grpSpPr>
        <p:sp>
          <p:nvSpPr>
            <p:cNvPr id="106" name="Google Shape;713;p21">
              <a:extLst>
                <a:ext uri="{FF2B5EF4-FFF2-40B4-BE49-F238E27FC236}">
                  <a16:creationId xmlns:a16="http://schemas.microsoft.com/office/drawing/2014/main" id="{4BEF4350-05DF-4E65-82AC-1993B2B9207D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5;p21">
              <a:extLst>
                <a:ext uri="{FF2B5EF4-FFF2-40B4-BE49-F238E27FC236}">
                  <a16:creationId xmlns:a16="http://schemas.microsoft.com/office/drawing/2014/main" id="{828DCE2D-982A-478D-BEDA-EE55E3FD4302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Kapsul Vitamin A Balita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8" name="Google Shape;734;p21">
            <a:extLst>
              <a:ext uri="{FF2B5EF4-FFF2-40B4-BE49-F238E27FC236}">
                <a16:creationId xmlns:a16="http://schemas.microsoft.com/office/drawing/2014/main" id="{8C23F299-0A0C-4E3C-9FC4-6EF9E25DF7F6}"/>
              </a:ext>
            </a:extLst>
          </p:cNvPr>
          <p:cNvSpPr txBox="1"/>
          <p:nvPr/>
        </p:nvSpPr>
        <p:spPr>
          <a:xfrm>
            <a:off x="6317935" y="885856"/>
            <a:ext cx="251778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pemberian kapsul vitamin A pada balita usia 6-59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bulan  61.571 (100 %)</a:t>
            </a:r>
            <a:endParaRPr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9" name="Google Shape;712;p21">
            <a:extLst>
              <a:ext uri="{FF2B5EF4-FFF2-40B4-BE49-F238E27FC236}">
                <a16:creationId xmlns:a16="http://schemas.microsoft.com/office/drawing/2014/main" id="{022E8FF6-F170-4BFF-9055-9CA31C270BD5}"/>
              </a:ext>
            </a:extLst>
          </p:cNvPr>
          <p:cNvGrpSpPr/>
          <p:nvPr/>
        </p:nvGrpSpPr>
        <p:grpSpPr>
          <a:xfrm>
            <a:off x="6415405" y="3427194"/>
            <a:ext cx="2196600" cy="792900"/>
            <a:chOff x="3606675" y="2005400"/>
            <a:chExt cx="2196600" cy="792900"/>
          </a:xfrm>
        </p:grpSpPr>
        <p:sp>
          <p:nvSpPr>
            <p:cNvPr id="110" name="Google Shape;713;p21">
              <a:extLst>
                <a:ext uri="{FF2B5EF4-FFF2-40B4-BE49-F238E27FC236}">
                  <a16:creationId xmlns:a16="http://schemas.microsoft.com/office/drawing/2014/main" id="{ED60DC5D-F649-4ABE-AF40-2458118E67D8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5;p21">
              <a:extLst>
                <a:ext uri="{FF2B5EF4-FFF2-40B4-BE49-F238E27FC236}">
                  <a16:creationId xmlns:a16="http://schemas.microsoft.com/office/drawing/2014/main" id="{1EFEAFB4-EF84-4EA9-9A40-58655C776319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Penimbangan Balita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2" name="Google Shape;734;p21">
            <a:extLst>
              <a:ext uri="{FF2B5EF4-FFF2-40B4-BE49-F238E27FC236}">
                <a16:creationId xmlns:a16="http://schemas.microsoft.com/office/drawing/2014/main" id="{9F24FD95-17EB-4AF5-8EEF-1A029B6DD0B4}"/>
              </a:ext>
            </a:extLst>
          </p:cNvPr>
          <p:cNvSpPr txBox="1"/>
          <p:nvPr/>
        </p:nvSpPr>
        <p:spPr>
          <a:xfrm>
            <a:off x="6317935" y="2890626"/>
            <a:ext cx="251778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Sasaran Balita 58.827, yang datang dan ditimbang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48.589 (82,6%)</a:t>
            </a:r>
            <a:endParaRPr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3" name="Google Shape;712;p21">
            <a:extLst>
              <a:ext uri="{FF2B5EF4-FFF2-40B4-BE49-F238E27FC236}">
                <a16:creationId xmlns:a16="http://schemas.microsoft.com/office/drawing/2014/main" id="{C7D28D38-8934-4798-BC9C-A76EB554B63D}"/>
              </a:ext>
            </a:extLst>
          </p:cNvPr>
          <p:cNvGrpSpPr/>
          <p:nvPr/>
        </p:nvGrpSpPr>
        <p:grpSpPr>
          <a:xfrm>
            <a:off x="3471077" y="2890626"/>
            <a:ext cx="2196600" cy="792900"/>
            <a:chOff x="3606675" y="2005400"/>
            <a:chExt cx="2196600" cy="792900"/>
          </a:xfrm>
        </p:grpSpPr>
        <p:sp>
          <p:nvSpPr>
            <p:cNvPr id="114" name="Google Shape;713;p21">
              <a:extLst>
                <a:ext uri="{FF2B5EF4-FFF2-40B4-BE49-F238E27FC236}">
                  <a16:creationId xmlns:a16="http://schemas.microsoft.com/office/drawing/2014/main" id="{4B9B63E3-C861-4F85-894E-35B53D614779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5;p21">
              <a:extLst>
                <a:ext uri="{FF2B5EF4-FFF2-40B4-BE49-F238E27FC236}">
                  <a16:creationId xmlns:a16="http://schemas.microsoft.com/office/drawing/2014/main" id="{C2386935-620B-4281-A937-71E160A4AC66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Status Gizi Balita</a:t>
              </a:r>
            </a:p>
          </p:txBody>
        </p:sp>
      </p:grp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3117527" y="2430258"/>
            <a:ext cx="287546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r>
              <a:rPr lang="nn-NO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alita Berat badan kurang</a:t>
            </a: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3.058 (6,3%)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Balita pendek 1.603 (3,3%)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Balita Gizi Kurang 1.241 (2,6%)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n-NO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756053"/>
            <a:ext cx="9141103" cy="387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1" name="Google Shape;1219;p24">
            <a:extLst>
              <a:ext uri="{FF2B5EF4-FFF2-40B4-BE49-F238E27FC236}">
                <a16:creationId xmlns:a16="http://schemas.microsoft.com/office/drawing/2014/main" id="{E12E130B-8C43-4CDE-9561-7645B41EC6F1}"/>
              </a:ext>
            </a:extLst>
          </p:cNvPr>
          <p:cNvSpPr txBox="1">
            <a:spLocks/>
          </p:cNvSpPr>
          <p:nvPr/>
        </p:nvSpPr>
        <p:spPr>
          <a:xfrm>
            <a:off x="2897" y="-9765"/>
            <a:ext cx="9141103" cy="1503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213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140666" y="361294"/>
            <a:ext cx="1727134" cy="792900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6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Wanita</a:t>
              </a:r>
              <a:r>
                <a:rPr lang="es-ES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ES" sz="16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Usia</a:t>
              </a:r>
              <a:r>
                <a:rPr lang="es-ES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ES" sz="16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Subur</a:t>
              </a:r>
              <a:r>
                <a:rPr lang="es-ES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dan </a:t>
              </a:r>
              <a:r>
                <a:rPr lang="es-ES" sz="16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Ibu</a:t>
              </a:r>
              <a:r>
                <a:rPr lang="es-ES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s-ES" sz="16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Hamil</a:t>
              </a:r>
              <a:endPara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4838700" y="217171"/>
            <a:ext cx="4305299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IMUNISASI</a:t>
            </a:r>
          </a:p>
        </p:txBody>
      </p:sp>
      <p:sp>
        <p:nvSpPr>
          <p:cNvPr id="100" name="Google Shape;734;p21">
            <a:extLst>
              <a:ext uri="{FF2B5EF4-FFF2-40B4-BE49-F238E27FC236}">
                <a16:creationId xmlns:a16="http://schemas.microsoft.com/office/drawing/2014/main" id="{07C27D3D-9350-4AE9-A3EB-4F0A77F5DF5E}"/>
              </a:ext>
            </a:extLst>
          </p:cNvPr>
          <p:cNvSpPr txBox="1"/>
          <p:nvPr/>
        </p:nvSpPr>
        <p:spPr>
          <a:xfrm>
            <a:off x="1905422" y="2462600"/>
            <a:ext cx="325077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n-NO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IMUNISASI DASAR LENGKAP</a:t>
            </a:r>
            <a:endParaRPr lang="id-ID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11.316 (</a:t>
            </a:r>
            <a:r>
              <a:rPr lang="nn-NO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103,8%</a:t>
            </a: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</a:p>
          <a:p>
            <a:pPr marL="88900" lvl="0" indent="-88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Imunisasi HB0 10.679 (97,4%)</a:t>
            </a:r>
          </a:p>
          <a:p>
            <a:pPr marL="88900" lvl="0" indent="-88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Imunisasi BCG 10.505 (95,8%)</a:t>
            </a:r>
          </a:p>
          <a:p>
            <a:pPr marL="88900" lvl="0" indent="-88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Imunisasi DPT-HB-Hib3 11.273 (103,4%)</a:t>
            </a:r>
          </a:p>
          <a:p>
            <a:pPr marL="88900" lvl="0" indent="-88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Imunisasi Polio 4  11.274 (103,4%)</a:t>
            </a:r>
          </a:p>
          <a:p>
            <a:pPr marL="88900" lvl="0" indent="-88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Imunisasi Campak/MR 11.370 (104,3%).</a:t>
            </a:r>
            <a:endParaRPr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1" name="Google Shape;712;p21">
            <a:extLst>
              <a:ext uri="{FF2B5EF4-FFF2-40B4-BE49-F238E27FC236}">
                <a16:creationId xmlns:a16="http://schemas.microsoft.com/office/drawing/2014/main" id="{A07C2CD7-5EB7-4320-A083-99863CB2EF5A}"/>
              </a:ext>
            </a:extLst>
          </p:cNvPr>
          <p:cNvGrpSpPr/>
          <p:nvPr/>
        </p:nvGrpSpPr>
        <p:grpSpPr>
          <a:xfrm>
            <a:off x="139766" y="1883222"/>
            <a:ext cx="1727134" cy="792900"/>
            <a:chOff x="3606675" y="2005400"/>
            <a:chExt cx="2196600" cy="792900"/>
          </a:xfrm>
        </p:grpSpPr>
        <p:sp>
          <p:nvSpPr>
            <p:cNvPr id="102" name="Google Shape;713;p21">
              <a:extLst>
                <a:ext uri="{FF2B5EF4-FFF2-40B4-BE49-F238E27FC236}">
                  <a16:creationId xmlns:a16="http://schemas.microsoft.com/office/drawing/2014/main" id="{5AB3E84D-C631-4BCB-A441-AA58419E911C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3" name="Google Shape;715;p21">
              <a:extLst>
                <a:ext uri="{FF2B5EF4-FFF2-40B4-BE49-F238E27FC236}">
                  <a16:creationId xmlns:a16="http://schemas.microsoft.com/office/drawing/2014/main" id="{628A3D8C-E15B-4816-AC19-4496BD0D978E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Imunisasi Dasar pada Bayi</a:t>
              </a: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4" name="Google Shape;734;p21">
            <a:extLst>
              <a:ext uri="{FF2B5EF4-FFF2-40B4-BE49-F238E27FC236}">
                <a16:creationId xmlns:a16="http://schemas.microsoft.com/office/drawing/2014/main" id="{C180506A-2072-4F51-85A3-D819625364EA}"/>
              </a:ext>
            </a:extLst>
          </p:cNvPr>
          <p:cNvSpPr txBox="1"/>
          <p:nvPr/>
        </p:nvSpPr>
        <p:spPr>
          <a:xfrm>
            <a:off x="1870978" y="3854945"/>
            <a:ext cx="2847505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imunisasi DPT-HB-</a:t>
            </a:r>
            <a:r>
              <a:rPr lang="id-ID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Hib</a:t>
            </a: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(4) 11.798 (96,1%)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imunisasi Campak Rubela 2 12.003 (97,7%)</a:t>
            </a:r>
          </a:p>
        </p:txBody>
      </p:sp>
      <p:grpSp>
        <p:nvGrpSpPr>
          <p:cNvPr id="113" name="Google Shape;712;p21">
            <a:extLst>
              <a:ext uri="{FF2B5EF4-FFF2-40B4-BE49-F238E27FC236}">
                <a16:creationId xmlns:a16="http://schemas.microsoft.com/office/drawing/2014/main" id="{C7D28D38-8934-4798-BC9C-A76EB554B63D}"/>
              </a:ext>
            </a:extLst>
          </p:cNvPr>
          <p:cNvGrpSpPr/>
          <p:nvPr/>
        </p:nvGrpSpPr>
        <p:grpSpPr>
          <a:xfrm>
            <a:off x="139766" y="3630787"/>
            <a:ext cx="1727134" cy="792900"/>
            <a:chOff x="3606675" y="2005400"/>
            <a:chExt cx="2196600" cy="792900"/>
          </a:xfrm>
        </p:grpSpPr>
        <p:sp>
          <p:nvSpPr>
            <p:cNvPr id="114" name="Google Shape;713;p21">
              <a:extLst>
                <a:ext uri="{FF2B5EF4-FFF2-40B4-BE49-F238E27FC236}">
                  <a16:creationId xmlns:a16="http://schemas.microsoft.com/office/drawing/2014/main" id="{4B9B63E3-C861-4F85-894E-35B53D614779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5" name="Google Shape;715;p21">
              <a:extLst>
                <a:ext uri="{FF2B5EF4-FFF2-40B4-BE49-F238E27FC236}">
                  <a16:creationId xmlns:a16="http://schemas.microsoft.com/office/drawing/2014/main" id="{C2386935-620B-4281-A937-71E160A4AC66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i-FI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Imunisasi Lanjutan pada Anak Baduta</a:t>
              </a:r>
              <a:endPara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1867366" y="721655"/>
            <a:ext cx="2971334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u="sng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IMUNISASI TD (TETANUS DIFTERI)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Td1 pada ibu hamil 551 (4,5%)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Td2 2.448 ( 20,0%)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Td3 2.654 (21,6%)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Td4 1.209 (9,9%)</a:t>
            </a:r>
            <a:endParaRPr lang="nn-NO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756053"/>
            <a:ext cx="9141103" cy="387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A0BDBCC0-08DB-4818-A367-CAE591A2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28" y="1930932"/>
            <a:ext cx="4351197" cy="2399421"/>
          </a:xfrm>
          <a:prstGeom prst="rect">
            <a:avLst/>
          </a:prstGeom>
        </p:spPr>
      </p:pic>
      <p:sp>
        <p:nvSpPr>
          <p:cNvPr id="31" name="Kotak Teks 30">
            <a:extLst>
              <a:ext uri="{FF2B5EF4-FFF2-40B4-BE49-F238E27FC236}">
                <a16:creationId xmlns:a16="http://schemas.microsoft.com/office/drawing/2014/main" id="{D2B49CFA-578B-417D-9C46-1A7B9BFCAF05}"/>
              </a:ext>
            </a:extLst>
          </p:cNvPr>
          <p:cNvSpPr txBox="1"/>
          <p:nvPr/>
        </p:nvSpPr>
        <p:spPr>
          <a:xfrm>
            <a:off x="4684039" y="1467171"/>
            <a:ext cx="4578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effectLst/>
                <a:latin typeface="Arial Narrow" panose="020B0606020202030204" pitchFamily="34" charset="0"/>
              </a:rPr>
              <a:t>JUMLAH DESA/ KELURAHAN UCI</a:t>
            </a:r>
            <a:br>
              <a:rPr lang="id-ID" b="1" dirty="0">
                <a:effectLst/>
                <a:latin typeface="Arial Narrow" panose="020B0606020202030204" pitchFamily="34" charset="0"/>
              </a:rPr>
            </a:br>
            <a:r>
              <a:rPr lang="id-ID" b="1" dirty="0">
                <a:effectLst/>
                <a:latin typeface="Arial Narrow" panose="020B0606020202030204" pitchFamily="34" charset="0"/>
              </a:rPr>
              <a:t>DI KABUPATEN KARANGANYAR TAHUN 2018 – 2022</a:t>
            </a:r>
            <a:endParaRPr lang="id-ID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3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19;p24">
            <a:extLst>
              <a:ext uri="{FF2B5EF4-FFF2-40B4-BE49-F238E27FC236}">
                <a16:creationId xmlns:a16="http://schemas.microsoft.com/office/drawing/2014/main" id="{69345692-17E3-4ED3-B618-280B978DAE8C}"/>
              </a:ext>
            </a:extLst>
          </p:cNvPr>
          <p:cNvSpPr txBox="1">
            <a:spLocks/>
          </p:cNvSpPr>
          <p:nvPr/>
        </p:nvSpPr>
        <p:spPr>
          <a:xfrm>
            <a:off x="0" y="743"/>
            <a:ext cx="9144000" cy="7848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dirty="0"/>
              <a:t>PENGENDALIAN PENYAKIT</a:t>
            </a:r>
          </a:p>
        </p:txBody>
      </p:sp>
      <p:sp>
        <p:nvSpPr>
          <p:cNvPr id="46" name="Google Shape;1171;p24">
            <a:extLst>
              <a:ext uri="{FF2B5EF4-FFF2-40B4-BE49-F238E27FC236}">
                <a16:creationId xmlns:a16="http://schemas.microsoft.com/office/drawing/2014/main" id="{F9710B3B-476C-4D21-9C82-E8542156CE09}"/>
              </a:ext>
            </a:extLst>
          </p:cNvPr>
          <p:cNvSpPr/>
          <p:nvPr/>
        </p:nvSpPr>
        <p:spPr>
          <a:xfrm>
            <a:off x="4709236" y="1382530"/>
            <a:ext cx="3776975" cy="60165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172;p24">
            <a:extLst>
              <a:ext uri="{FF2B5EF4-FFF2-40B4-BE49-F238E27FC236}">
                <a16:creationId xmlns:a16="http://schemas.microsoft.com/office/drawing/2014/main" id="{16426CD8-CC15-4AC1-AA41-4DF642154BD2}"/>
              </a:ext>
            </a:extLst>
          </p:cNvPr>
          <p:cNvSpPr/>
          <p:nvPr/>
        </p:nvSpPr>
        <p:spPr>
          <a:xfrm rot="16200000">
            <a:off x="8025636" y="1310481"/>
            <a:ext cx="747600" cy="74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1174;p24">
            <a:extLst>
              <a:ext uri="{FF2B5EF4-FFF2-40B4-BE49-F238E27FC236}">
                <a16:creationId xmlns:a16="http://schemas.microsoft.com/office/drawing/2014/main" id="{7BC562BB-0E38-40AB-A459-02F03D0F5611}"/>
              </a:ext>
            </a:extLst>
          </p:cNvPr>
          <p:cNvSpPr txBox="1"/>
          <p:nvPr/>
        </p:nvSpPr>
        <p:spPr>
          <a:xfrm>
            <a:off x="5031902" y="1509981"/>
            <a:ext cx="307823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PENYAKIT MENULAR LANGSUNG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" name="Google Shape;1171;p24">
            <a:extLst>
              <a:ext uri="{FF2B5EF4-FFF2-40B4-BE49-F238E27FC236}">
                <a16:creationId xmlns:a16="http://schemas.microsoft.com/office/drawing/2014/main" id="{808E0319-704A-4307-BB67-B69230648106}"/>
              </a:ext>
            </a:extLst>
          </p:cNvPr>
          <p:cNvSpPr/>
          <p:nvPr/>
        </p:nvSpPr>
        <p:spPr>
          <a:xfrm>
            <a:off x="4709237" y="2164080"/>
            <a:ext cx="3794750" cy="60165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172;p24">
            <a:extLst>
              <a:ext uri="{FF2B5EF4-FFF2-40B4-BE49-F238E27FC236}">
                <a16:creationId xmlns:a16="http://schemas.microsoft.com/office/drawing/2014/main" id="{DD46E65D-F24A-4B0C-9FB4-881BDFD25AAB}"/>
              </a:ext>
            </a:extLst>
          </p:cNvPr>
          <p:cNvSpPr/>
          <p:nvPr/>
        </p:nvSpPr>
        <p:spPr>
          <a:xfrm rot="16200000">
            <a:off x="8056111" y="2079331"/>
            <a:ext cx="747600" cy="74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1174;p24">
            <a:extLst>
              <a:ext uri="{FF2B5EF4-FFF2-40B4-BE49-F238E27FC236}">
                <a16:creationId xmlns:a16="http://schemas.microsoft.com/office/drawing/2014/main" id="{81989548-D9D8-41F5-9676-6633A2A6745C}"/>
              </a:ext>
            </a:extLst>
          </p:cNvPr>
          <p:cNvSpPr txBox="1"/>
          <p:nvPr/>
        </p:nvSpPr>
        <p:spPr>
          <a:xfrm>
            <a:off x="4998877" y="2291531"/>
            <a:ext cx="307823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PENYAKIT YANG DAPAT DICEGAH DENGAN IMUNISASI (PD3I)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" name="Google Shape;1171;p24">
            <a:extLst>
              <a:ext uri="{FF2B5EF4-FFF2-40B4-BE49-F238E27FC236}">
                <a16:creationId xmlns:a16="http://schemas.microsoft.com/office/drawing/2014/main" id="{D0E68E77-B50C-4F12-A085-99B0B80BE9DA}"/>
              </a:ext>
            </a:extLst>
          </p:cNvPr>
          <p:cNvSpPr/>
          <p:nvPr/>
        </p:nvSpPr>
        <p:spPr>
          <a:xfrm>
            <a:off x="4709237" y="2925929"/>
            <a:ext cx="3794750" cy="60165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172;p24">
            <a:extLst>
              <a:ext uri="{FF2B5EF4-FFF2-40B4-BE49-F238E27FC236}">
                <a16:creationId xmlns:a16="http://schemas.microsoft.com/office/drawing/2014/main" id="{25C8E590-70BA-43CD-95B5-F1610000C8BF}"/>
              </a:ext>
            </a:extLst>
          </p:cNvPr>
          <p:cNvSpPr/>
          <p:nvPr/>
        </p:nvSpPr>
        <p:spPr>
          <a:xfrm rot="16200000">
            <a:off x="8056111" y="2841180"/>
            <a:ext cx="747600" cy="74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174;p24">
            <a:extLst>
              <a:ext uri="{FF2B5EF4-FFF2-40B4-BE49-F238E27FC236}">
                <a16:creationId xmlns:a16="http://schemas.microsoft.com/office/drawing/2014/main" id="{BB049C0A-C5BF-48C9-98B9-9F04366F0EEB}"/>
              </a:ext>
            </a:extLst>
          </p:cNvPr>
          <p:cNvSpPr txBox="1"/>
          <p:nvPr/>
        </p:nvSpPr>
        <p:spPr>
          <a:xfrm>
            <a:off x="4998877" y="3053380"/>
            <a:ext cx="307823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KEJADIAN LUAR BIASA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" name="Google Shape;1171;p24">
            <a:extLst>
              <a:ext uri="{FF2B5EF4-FFF2-40B4-BE49-F238E27FC236}">
                <a16:creationId xmlns:a16="http://schemas.microsoft.com/office/drawing/2014/main" id="{71002974-EF04-4EC6-8377-882A50A0C13B}"/>
              </a:ext>
            </a:extLst>
          </p:cNvPr>
          <p:cNvSpPr/>
          <p:nvPr/>
        </p:nvSpPr>
        <p:spPr>
          <a:xfrm>
            <a:off x="477526" y="2156095"/>
            <a:ext cx="3794750" cy="60165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172;p24">
            <a:extLst>
              <a:ext uri="{FF2B5EF4-FFF2-40B4-BE49-F238E27FC236}">
                <a16:creationId xmlns:a16="http://schemas.microsoft.com/office/drawing/2014/main" id="{DD4DC755-0A8D-46C2-B0BB-57950F7FAF9A}"/>
              </a:ext>
            </a:extLst>
          </p:cNvPr>
          <p:cNvSpPr/>
          <p:nvPr/>
        </p:nvSpPr>
        <p:spPr>
          <a:xfrm rot="16200000">
            <a:off x="3824400" y="2071346"/>
            <a:ext cx="747600" cy="74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174;p24">
            <a:extLst>
              <a:ext uri="{FF2B5EF4-FFF2-40B4-BE49-F238E27FC236}">
                <a16:creationId xmlns:a16="http://schemas.microsoft.com/office/drawing/2014/main" id="{28C3647A-2657-484A-A2A6-179838B013F0}"/>
              </a:ext>
            </a:extLst>
          </p:cNvPr>
          <p:cNvSpPr txBox="1"/>
          <p:nvPr/>
        </p:nvSpPr>
        <p:spPr>
          <a:xfrm>
            <a:off x="767166" y="2283546"/>
            <a:ext cx="307823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PENYAKIT MENULAR BERSUMBER BINATANG</a:t>
            </a:r>
          </a:p>
        </p:txBody>
      </p:sp>
      <p:sp>
        <p:nvSpPr>
          <p:cNvPr id="65" name="Google Shape;1171;p24">
            <a:extLst>
              <a:ext uri="{FF2B5EF4-FFF2-40B4-BE49-F238E27FC236}">
                <a16:creationId xmlns:a16="http://schemas.microsoft.com/office/drawing/2014/main" id="{E04DBB2C-9484-469C-8EBB-2D2BFB8D88B9}"/>
              </a:ext>
            </a:extLst>
          </p:cNvPr>
          <p:cNvSpPr/>
          <p:nvPr/>
        </p:nvSpPr>
        <p:spPr>
          <a:xfrm>
            <a:off x="477526" y="2925929"/>
            <a:ext cx="3794750" cy="60165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172;p24">
            <a:extLst>
              <a:ext uri="{FF2B5EF4-FFF2-40B4-BE49-F238E27FC236}">
                <a16:creationId xmlns:a16="http://schemas.microsoft.com/office/drawing/2014/main" id="{A4B7CC34-700B-4A29-877D-F26D3F384CEA}"/>
              </a:ext>
            </a:extLst>
          </p:cNvPr>
          <p:cNvSpPr/>
          <p:nvPr/>
        </p:nvSpPr>
        <p:spPr>
          <a:xfrm rot="16200000">
            <a:off x="3824400" y="2841180"/>
            <a:ext cx="747600" cy="74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174;p24">
            <a:extLst>
              <a:ext uri="{FF2B5EF4-FFF2-40B4-BE49-F238E27FC236}">
                <a16:creationId xmlns:a16="http://schemas.microsoft.com/office/drawing/2014/main" id="{6B45E766-5B07-4EDB-B95D-BA35891656BC}"/>
              </a:ext>
            </a:extLst>
          </p:cNvPr>
          <p:cNvSpPr txBox="1"/>
          <p:nvPr/>
        </p:nvSpPr>
        <p:spPr>
          <a:xfrm>
            <a:off x="767166" y="3053380"/>
            <a:ext cx="307823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PENYAKIT TIDAK MENULAR</a:t>
            </a:r>
          </a:p>
        </p:txBody>
      </p:sp>
      <p:sp>
        <p:nvSpPr>
          <p:cNvPr id="68" name="Google Shape;1171;p24">
            <a:extLst>
              <a:ext uri="{FF2B5EF4-FFF2-40B4-BE49-F238E27FC236}">
                <a16:creationId xmlns:a16="http://schemas.microsoft.com/office/drawing/2014/main" id="{D656818A-61EE-420F-A56E-7F05949CBCAF}"/>
              </a:ext>
            </a:extLst>
          </p:cNvPr>
          <p:cNvSpPr/>
          <p:nvPr/>
        </p:nvSpPr>
        <p:spPr>
          <a:xfrm>
            <a:off x="477526" y="3695763"/>
            <a:ext cx="3794750" cy="60165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172;p24">
            <a:extLst>
              <a:ext uri="{FF2B5EF4-FFF2-40B4-BE49-F238E27FC236}">
                <a16:creationId xmlns:a16="http://schemas.microsoft.com/office/drawing/2014/main" id="{76ED8699-F925-4D49-B949-7F17A09FC5BF}"/>
              </a:ext>
            </a:extLst>
          </p:cNvPr>
          <p:cNvSpPr/>
          <p:nvPr/>
        </p:nvSpPr>
        <p:spPr>
          <a:xfrm rot="16200000">
            <a:off x="3824400" y="3611014"/>
            <a:ext cx="747600" cy="747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174;p24">
            <a:extLst>
              <a:ext uri="{FF2B5EF4-FFF2-40B4-BE49-F238E27FC236}">
                <a16:creationId xmlns:a16="http://schemas.microsoft.com/office/drawing/2014/main" id="{41BEB484-C7A3-4C86-9D7A-66B73806BA06}"/>
              </a:ext>
            </a:extLst>
          </p:cNvPr>
          <p:cNvSpPr txBox="1"/>
          <p:nvPr/>
        </p:nvSpPr>
        <p:spPr>
          <a:xfrm>
            <a:off x="767166" y="3823214"/>
            <a:ext cx="307823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VAKSINASI COVID-19</a:t>
            </a:r>
          </a:p>
        </p:txBody>
      </p:sp>
      <p:sp>
        <p:nvSpPr>
          <p:cNvPr id="71" name="Google Shape;1219;p24">
            <a:extLst>
              <a:ext uri="{FF2B5EF4-FFF2-40B4-BE49-F238E27FC236}">
                <a16:creationId xmlns:a16="http://schemas.microsoft.com/office/drawing/2014/main" id="{C20E1230-2DC3-41E8-8258-A169E3832C7B}"/>
              </a:ext>
            </a:extLst>
          </p:cNvPr>
          <p:cNvSpPr txBox="1">
            <a:spLocks/>
          </p:cNvSpPr>
          <p:nvPr/>
        </p:nvSpPr>
        <p:spPr>
          <a:xfrm>
            <a:off x="0" y="4800599"/>
            <a:ext cx="9144000" cy="342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732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4863933" y="1674219"/>
            <a:ext cx="1727134" cy="792900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TUBERKULOSIS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4838700" y="217171"/>
            <a:ext cx="4305299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MENULAR LANGSUNG</a:t>
            </a:r>
          </a:p>
        </p:txBody>
      </p: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4863934" y="3069337"/>
            <a:ext cx="428006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Jumlah Kasus Tuberkulosis yang 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temukan dan diobati 345, Angka </a:t>
            </a: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Succes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Rate 93,33%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Angka Kesembuhan (</a:t>
            </a: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Cure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Rate) 165 (47,8%), Pengobatan lengkap 157  (45,5%)</a:t>
            </a:r>
            <a:endParaRPr lang="nn-NO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33" name="Google Shape;734;p21">
            <a:extLst>
              <a:ext uri="{FF2B5EF4-FFF2-40B4-BE49-F238E27FC236}">
                <a16:creationId xmlns:a16="http://schemas.microsoft.com/office/drawing/2014/main" id="{E283BD44-E298-4F29-ADDC-8F5123E1790C}"/>
              </a:ext>
            </a:extLst>
          </p:cNvPr>
          <p:cNvSpPr txBox="1"/>
          <p:nvPr/>
        </p:nvSpPr>
        <p:spPr>
          <a:xfrm>
            <a:off x="141692" y="365231"/>
            <a:ext cx="4596404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PETA PERSEBARAN JUMLAH KEMATIAN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SELAMA PENGOBATAN TUBERKULOSIS</a:t>
            </a: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85F700B9-E955-4CA1-A5D8-21CAB92046EC}"/>
              </a:ext>
            </a:extLst>
          </p:cNvPr>
          <p:cNvGrpSpPr/>
          <p:nvPr/>
        </p:nvGrpSpPr>
        <p:grpSpPr>
          <a:xfrm>
            <a:off x="242296" y="801280"/>
            <a:ext cx="4495800" cy="3206833"/>
            <a:chOff x="242296" y="839380"/>
            <a:chExt cx="4495800" cy="3510975"/>
          </a:xfrm>
        </p:grpSpPr>
        <p:pic>
          <p:nvPicPr>
            <p:cNvPr id="32" name="Picture 24">
              <a:extLst>
                <a:ext uri="{FF2B5EF4-FFF2-40B4-BE49-F238E27FC236}">
                  <a16:creationId xmlns:a16="http://schemas.microsoft.com/office/drawing/2014/main" id="{1B4D4EF6-0BC3-4D07-BB55-F063D0B01B07}"/>
                </a:ext>
              </a:extLst>
            </p:cNvPr>
            <p:cNvPicPr/>
            <p:nvPr/>
          </p:nvPicPr>
          <p:blipFill rotWithShape="1">
            <a:blip r:embed="rId3"/>
            <a:srcRect l="14416" t="6757" r="34634" b="26787"/>
            <a:stretch/>
          </p:blipFill>
          <p:spPr bwMode="auto">
            <a:xfrm>
              <a:off x="242296" y="839380"/>
              <a:ext cx="4495800" cy="3510975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Gambar 6">
              <a:extLst>
                <a:ext uri="{FF2B5EF4-FFF2-40B4-BE49-F238E27FC236}">
                  <a16:creationId xmlns:a16="http://schemas.microsoft.com/office/drawing/2014/main" id="{DBA11519-F5C1-4745-ABB6-FB247060A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188" y="3208066"/>
              <a:ext cx="1042287" cy="584839"/>
            </a:xfrm>
            <a:prstGeom prst="rect">
              <a:avLst/>
            </a:prstGeom>
          </p:spPr>
        </p:pic>
      </p:grpSp>
      <p:sp>
        <p:nvSpPr>
          <p:cNvPr id="38" name="Kotak Teks 37">
            <a:extLst>
              <a:ext uri="{FF2B5EF4-FFF2-40B4-BE49-F238E27FC236}">
                <a16:creationId xmlns:a16="http://schemas.microsoft.com/office/drawing/2014/main" id="{8C5C782D-1E2A-41BD-A1F5-25970BB83ACA}"/>
              </a:ext>
            </a:extLst>
          </p:cNvPr>
          <p:cNvSpPr txBox="1"/>
          <p:nvPr/>
        </p:nvSpPr>
        <p:spPr>
          <a:xfrm>
            <a:off x="141692" y="4020155"/>
            <a:ext cx="53066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Mojogedang</a:t>
            </a:r>
            <a:r>
              <a:rPr lang="id-ID" b="1" i="1" dirty="0">
                <a:effectLst/>
                <a:latin typeface="Arial" panose="020B0604020202020204" pitchFamily="34" charset="0"/>
              </a:rPr>
              <a:t> 2 (4);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Karanganyar (2);</a:t>
            </a:r>
            <a:r>
              <a:rPr lang="id-ID" b="1" i="1" dirty="0">
                <a:latin typeface="Arial" panose="020B0604020202020204" pitchFamily="34" charset="0"/>
              </a:rPr>
              <a:t> </a:t>
            </a:r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Jaten</a:t>
            </a:r>
            <a:r>
              <a:rPr lang="id-ID" b="1" i="1" dirty="0">
                <a:effectLst/>
                <a:latin typeface="Arial" panose="020B0604020202020204" pitchFamily="34" charset="0"/>
              </a:rPr>
              <a:t> 1 (1); 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Colomadu</a:t>
            </a:r>
            <a:r>
              <a:rPr lang="id-ID" b="1" i="1" dirty="0">
                <a:effectLst/>
                <a:latin typeface="Arial" panose="020B0604020202020204" pitchFamily="34" charset="0"/>
              </a:rPr>
              <a:t> 1 (1); 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Kebakkramat</a:t>
            </a:r>
            <a:r>
              <a:rPr lang="id-ID" b="1" i="1" dirty="0">
                <a:latin typeface="Arial" panose="020B0604020202020204" pitchFamily="34" charset="0"/>
              </a:rPr>
              <a:t> </a:t>
            </a:r>
            <a:r>
              <a:rPr lang="id-ID" b="1" i="1" dirty="0">
                <a:effectLst/>
                <a:latin typeface="Arial" panose="020B0604020202020204" pitchFamily="34" charset="0"/>
              </a:rPr>
              <a:t>2 (1); 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Kerjo</a:t>
            </a:r>
            <a:r>
              <a:rPr lang="id-ID" b="1" i="1" dirty="0">
                <a:effectLst/>
                <a:latin typeface="Arial" panose="020B0604020202020204" pitchFamily="34" charset="0"/>
              </a:rPr>
              <a:t> (1)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399956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2578165" y="1661519"/>
            <a:ext cx="1727134" cy="792900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PNEUMONIA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4305299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MENULAR LANGSUNG</a:t>
            </a:r>
          </a:p>
        </p:txBody>
      </p: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25233" y="3320430"/>
            <a:ext cx="428006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Jumlah kasus pneumonia balita yang ditemukan dan ditangani pada Tahun 2022 sebanyak 2.150 kasus (63,6 % dari perkiraan target)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Balita dengan Pneumonia Berat 19 kasus 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i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(ditandai dengan tarikan dinding dada bagian bawah ke dalam (TDDK) atau saturasi oksigen &lt;90)</a:t>
            </a:r>
            <a:endParaRPr lang="nn-NO" sz="1600" i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2A48F70C-B573-44A9-ADC5-FDE6112E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03" y="1708078"/>
            <a:ext cx="4683675" cy="2465860"/>
          </a:xfrm>
          <a:prstGeom prst="rect">
            <a:avLst/>
          </a:prstGeom>
        </p:spPr>
      </p:pic>
      <p:sp>
        <p:nvSpPr>
          <p:cNvPr id="18" name="Kotak Teks 17">
            <a:extLst>
              <a:ext uri="{FF2B5EF4-FFF2-40B4-BE49-F238E27FC236}">
                <a16:creationId xmlns:a16="http://schemas.microsoft.com/office/drawing/2014/main" id="{7652F60C-9BB0-4DEC-8BA6-46170CE6B513}"/>
              </a:ext>
            </a:extLst>
          </p:cNvPr>
          <p:cNvSpPr txBox="1"/>
          <p:nvPr/>
        </p:nvSpPr>
        <p:spPr>
          <a:xfrm>
            <a:off x="4350065" y="1054657"/>
            <a:ext cx="4683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PENEMUAN PENDERITA PNEUMONIA PADA BALITA</a:t>
            </a:r>
            <a:b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 KABUPATEN KARANGANYAR TAHUN 2022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087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4432365" y="267971"/>
            <a:ext cx="1727134" cy="642061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HIV dan AIDS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4305299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MENULAR LANGSUNG</a:t>
            </a:r>
          </a:p>
        </p:txBody>
      </p: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6286565" y="490121"/>
            <a:ext cx="274336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Kasus HIV Positif di Kabupaten Karanganyar Pada Tahun 2022 sebanyak 134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8" name="Kotak Teks 17">
            <a:extLst>
              <a:ext uri="{FF2B5EF4-FFF2-40B4-BE49-F238E27FC236}">
                <a16:creationId xmlns:a16="http://schemas.microsoft.com/office/drawing/2014/main" id="{7652F60C-9BB0-4DEC-8BA6-46170CE6B513}"/>
              </a:ext>
            </a:extLst>
          </p:cNvPr>
          <p:cNvSpPr txBox="1"/>
          <p:nvPr/>
        </p:nvSpPr>
        <p:spPr>
          <a:xfrm>
            <a:off x="1948889" y="1851452"/>
            <a:ext cx="5246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PROPORSI KASUS HIV POSITIF</a:t>
            </a:r>
          </a:p>
          <a:p>
            <a:pPr algn="ctr"/>
            <a: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 KABUPATEN KARANGANYAR PADA TAHUN 2022</a:t>
            </a: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C5B924E3-5108-40F0-A3EC-0D9162D9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2322861"/>
            <a:ext cx="7170637" cy="2514568"/>
          </a:xfrm>
          <a:prstGeom prst="rect">
            <a:avLst/>
          </a:prstGeom>
        </p:spPr>
      </p:pic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4432365" y="1057891"/>
            <a:ext cx="4958725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ODHIV Baru 112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ODHIV Baru mendapatkan ARV sebanyak 104.</a:t>
            </a:r>
          </a:p>
        </p:txBody>
      </p:sp>
    </p:spTree>
    <p:extLst>
      <p:ext uri="{BB962C8B-B14F-4D97-AF65-F5344CB8AC3E}">
        <p14:creationId xmlns:p14="http://schemas.microsoft.com/office/powerpoint/2010/main" val="54637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682569" y="1929689"/>
            <a:ext cx="1727134" cy="642061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DIARE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9144000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MENULAR LANGSUNG</a:t>
            </a:r>
          </a:p>
        </p:txBody>
      </p: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5236420" y="3057916"/>
            <a:ext cx="3440512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JUMLAH KASUS BARU KUSTA 9 KASUS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Pausi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Basiler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(Pb)/ Kusta Kering  1 kasus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Multi </a:t>
            </a: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Basiler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</a:t>
            </a: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Mb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)/ Kusta Basal  8 kasus.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682569" y="3190798"/>
            <a:ext cx="4076634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JUMLAH PENDERITA DIARE BALITA YANG DILAYANI DI SARANA KESEHATAN 3.103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Mendapatkan Oralit 2.064 (66,5%)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Mendapatkan </a:t>
            </a:r>
            <a:r>
              <a:rPr lang="id-ID" sz="1600" b="1" dirty="0" err="1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Zinc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2.364 (76,2%)</a:t>
            </a:r>
          </a:p>
        </p:txBody>
      </p:sp>
      <p:grpSp>
        <p:nvGrpSpPr>
          <p:cNvPr id="11" name="Google Shape;712;p21">
            <a:extLst>
              <a:ext uri="{FF2B5EF4-FFF2-40B4-BE49-F238E27FC236}">
                <a16:creationId xmlns:a16="http://schemas.microsoft.com/office/drawing/2014/main" id="{536A15D4-0605-4CA0-A2DA-FCD852CD9047}"/>
              </a:ext>
            </a:extLst>
          </p:cNvPr>
          <p:cNvGrpSpPr/>
          <p:nvPr/>
        </p:nvGrpSpPr>
        <p:grpSpPr>
          <a:xfrm>
            <a:off x="5236420" y="1908837"/>
            <a:ext cx="1727134" cy="642061"/>
            <a:chOff x="3606675" y="2005400"/>
            <a:chExt cx="2196600" cy="792900"/>
          </a:xfrm>
        </p:grpSpPr>
        <p:sp>
          <p:nvSpPr>
            <p:cNvPr id="13" name="Google Shape;713;p21">
              <a:extLst>
                <a:ext uri="{FF2B5EF4-FFF2-40B4-BE49-F238E27FC236}">
                  <a16:creationId xmlns:a16="http://schemas.microsoft.com/office/drawing/2014/main" id="{BDD20EF4-31EE-4415-B252-B1D8B4334417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715;p21">
              <a:extLst>
                <a:ext uri="{FF2B5EF4-FFF2-40B4-BE49-F238E27FC236}">
                  <a16:creationId xmlns:a16="http://schemas.microsoft.com/office/drawing/2014/main" id="{FAD7108B-B338-47FB-8750-818986E45D9D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KUSTA</a:t>
              </a:r>
            </a:p>
          </p:txBody>
        </p:sp>
      </p:grpSp>
      <p:sp>
        <p:nvSpPr>
          <p:cNvPr id="2" name="Persegi Panjang 1">
            <a:extLst>
              <a:ext uri="{FF2B5EF4-FFF2-40B4-BE49-F238E27FC236}">
                <a16:creationId xmlns:a16="http://schemas.microsoft.com/office/drawing/2014/main" id="{76FE724C-9002-4E78-BA37-3CFAC92B2935}"/>
              </a:ext>
            </a:extLst>
          </p:cNvPr>
          <p:cNvSpPr/>
          <p:nvPr/>
        </p:nvSpPr>
        <p:spPr>
          <a:xfrm flipV="1">
            <a:off x="783173" y="3347059"/>
            <a:ext cx="37347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ersegi Panjang 14">
            <a:extLst>
              <a:ext uri="{FF2B5EF4-FFF2-40B4-BE49-F238E27FC236}">
                <a16:creationId xmlns:a16="http://schemas.microsoft.com/office/drawing/2014/main" id="{3DC99C8E-55BB-4D4A-8ACF-814BCD5F562E}"/>
              </a:ext>
            </a:extLst>
          </p:cNvPr>
          <p:cNvSpPr/>
          <p:nvPr/>
        </p:nvSpPr>
        <p:spPr>
          <a:xfrm>
            <a:off x="5337024" y="3084555"/>
            <a:ext cx="30743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744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73;p24">
            <a:extLst>
              <a:ext uri="{FF2B5EF4-FFF2-40B4-BE49-F238E27FC236}">
                <a16:creationId xmlns:a16="http://schemas.microsoft.com/office/drawing/2014/main" id="{9F197B82-7679-4517-97AB-09572AFF393C}"/>
              </a:ext>
            </a:extLst>
          </p:cNvPr>
          <p:cNvSpPr txBox="1"/>
          <p:nvPr/>
        </p:nvSpPr>
        <p:spPr>
          <a:xfrm>
            <a:off x="5600700" y="219194"/>
            <a:ext cx="3275190" cy="472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Jumapolo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(2)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Karanganyar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(2)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Mojogedang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I 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(2)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Kebakkramat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I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(2)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Jatipuro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Jatiyoso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Jumantono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Matesih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Tasikmadu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Jaten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I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Colomadu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 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Mojogedang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II 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(1)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Puskesmas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Kerjo</a:t>
            </a:r>
            <a:r>
              <a:rPr lang="id-ID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(1)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AFP Rate (non polio)</a:t>
            </a:r>
            <a:endParaRPr lang="id-ID"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per 100.000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penduduk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endParaRPr lang="id-ID"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&lt; 15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Tahun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sebesar</a:t>
            </a:r>
            <a:r>
              <a:rPr lang="en-US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8,2</a:t>
            </a:r>
            <a:endParaRPr lang="id-ID"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</p:txBody>
      </p:sp>
      <p:sp>
        <p:nvSpPr>
          <p:cNvPr id="7" name="Google Shape;1219;p24">
            <a:extLst>
              <a:ext uri="{FF2B5EF4-FFF2-40B4-BE49-F238E27FC236}">
                <a16:creationId xmlns:a16="http://schemas.microsoft.com/office/drawing/2014/main" id="{1A74567B-1F5D-479B-BA7E-4696270F7874}"/>
              </a:ext>
            </a:extLst>
          </p:cNvPr>
          <p:cNvSpPr txBox="1">
            <a:spLocks/>
          </p:cNvSpPr>
          <p:nvPr/>
        </p:nvSpPr>
        <p:spPr>
          <a:xfrm>
            <a:off x="0" y="1443397"/>
            <a:ext cx="5600700" cy="407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000" dirty="0"/>
              <a:t>AFP (ACUTE FLACCID PARALYSIS/LUMPUH LAYU AKUT)</a:t>
            </a: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99C8A17F-4C7C-4E88-9BF7-DB812B6E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601"/>
            <a:ext cx="5600700" cy="2511306"/>
          </a:xfrm>
          <a:prstGeom prst="rect">
            <a:avLst/>
          </a:prstGeom>
        </p:spPr>
      </p:pic>
      <p:sp>
        <p:nvSpPr>
          <p:cNvPr id="8" name="Kotak Teks 7">
            <a:extLst>
              <a:ext uri="{FF2B5EF4-FFF2-40B4-BE49-F238E27FC236}">
                <a16:creationId xmlns:a16="http://schemas.microsoft.com/office/drawing/2014/main" id="{DB93C58E-BA84-4079-A762-5FC3D45304DF}"/>
              </a:ext>
            </a:extLst>
          </p:cNvPr>
          <p:cNvSpPr txBox="1"/>
          <p:nvPr/>
        </p:nvSpPr>
        <p:spPr>
          <a:xfrm>
            <a:off x="391230" y="1851681"/>
            <a:ext cx="481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HASIL SURVEILANS KASUS AFP</a:t>
            </a:r>
          </a:p>
          <a:p>
            <a:pPr algn="ctr"/>
            <a:r>
              <a:rPr lang="id-ID" b="1" dirty="0"/>
              <a:t>DI KABUPATEN KARANGANYAR TAHUN 2018 – 2022</a:t>
            </a:r>
          </a:p>
        </p:txBody>
      </p:sp>
      <p:sp>
        <p:nvSpPr>
          <p:cNvPr id="9" name="Google Shape;1219;p24">
            <a:extLst>
              <a:ext uri="{FF2B5EF4-FFF2-40B4-BE49-F238E27FC236}">
                <a16:creationId xmlns:a16="http://schemas.microsoft.com/office/drawing/2014/main" id="{7BC93670-2512-4B3D-A87A-D14D2A559C6E}"/>
              </a:ext>
            </a:extLst>
          </p:cNvPr>
          <p:cNvSpPr txBox="1">
            <a:spLocks/>
          </p:cNvSpPr>
          <p:nvPr/>
        </p:nvSpPr>
        <p:spPr>
          <a:xfrm>
            <a:off x="0" y="393146"/>
            <a:ext cx="5600700" cy="1062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800" dirty="0"/>
              <a:t>PENYAKIT YANG DAPAT DICEGAH DENGAN IMUNISASI (PD3I) </a:t>
            </a:r>
          </a:p>
        </p:txBody>
      </p:sp>
    </p:spTree>
    <p:extLst>
      <p:ext uri="{BB962C8B-B14F-4D97-AF65-F5344CB8AC3E}">
        <p14:creationId xmlns:p14="http://schemas.microsoft.com/office/powerpoint/2010/main" val="198492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457200" y="377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SITUASI KESEHATAN</a:t>
            </a:r>
            <a:br>
              <a:rPr lang="id-ID" sz="2400" dirty="0"/>
            </a:br>
            <a:r>
              <a:rPr lang="id-ID" sz="2400" dirty="0"/>
              <a:t>KABUPATEN KARANGANYAR TAHUN 2022</a:t>
            </a:r>
            <a:endParaRPr sz="2400" dirty="0"/>
          </a:p>
        </p:txBody>
      </p:sp>
      <p:grpSp>
        <p:nvGrpSpPr>
          <p:cNvPr id="283" name="Google Shape;283;p17"/>
          <p:cNvGrpSpPr/>
          <p:nvPr/>
        </p:nvGrpSpPr>
        <p:grpSpPr>
          <a:xfrm>
            <a:off x="2852730" y="887940"/>
            <a:ext cx="3471870" cy="2718860"/>
            <a:chOff x="2483075" y="1771400"/>
            <a:chExt cx="4419558" cy="3028503"/>
          </a:xfrm>
        </p:grpSpPr>
        <p:sp>
          <p:nvSpPr>
            <p:cNvPr id="284" name="Google Shape;284;p17"/>
            <p:cNvSpPr/>
            <p:nvPr/>
          </p:nvSpPr>
          <p:spPr>
            <a:xfrm>
              <a:off x="2483075" y="1771400"/>
              <a:ext cx="4419558" cy="2963499"/>
            </a:xfrm>
            <a:custGeom>
              <a:avLst/>
              <a:gdLst/>
              <a:ahLst/>
              <a:cxnLst/>
              <a:rect l="l" t="t" r="r" b="b"/>
              <a:pathLst>
                <a:path w="63908" h="42853" extrusionOk="0">
                  <a:moveTo>
                    <a:pt x="19470" y="7242"/>
                  </a:moveTo>
                  <a:cubicBezTo>
                    <a:pt x="19470" y="7242"/>
                    <a:pt x="28262" y="1"/>
                    <a:pt x="35241" y="4827"/>
                  </a:cubicBezTo>
                  <a:cubicBezTo>
                    <a:pt x="42225" y="9652"/>
                    <a:pt x="39511" y="14472"/>
                    <a:pt x="48626" y="14102"/>
                  </a:cubicBezTo>
                  <a:cubicBezTo>
                    <a:pt x="57734" y="13732"/>
                    <a:pt x="60531" y="16708"/>
                    <a:pt x="62219" y="24570"/>
                  </a:cubicBezTo>
                  <a:cubicBezTo>
                    <a:pt x="63907" y="32438"/>
                    <a:pt x="53165" y="41218"/>
                    <a:pt x="38283" y="40943"/>
                  </a:cubicBezTo>
                  <a:cubicBezTo>
                    <a:pt x="23400" y="40675"/>
                    <a:pt x="10791" y="42852"/>
                    <a:pt x="5399" y="37758"/>
                  </a:cubicBezTo>
                  <a:cubicBezTo>
                    <a:pt x="1" y="32670"/>
                    <a:pt x="1474" y="24105"/>
                    <a:pt x="8047" y="22077"/>
                  </a:cubicBezTo>
                  <a:cubicBezTo>
                    <a:pt x="14626" y="20043"/>
                    <a:pt x="12920" y="11686"/>
                    <a:pt x="19470" y="72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5253726" y="3137975"/>
              <a:ext cx="396051" cy="424543"/>
            </a:xfrm>
            <a:custGeom>
              <a:avLst/>
              <a:gdLst/>
              <a:ahLst/>
              <a:cxnLst/>
              <a:rect l="l" t="t" r="r" b="b"/>
              <a:pathLst>
                <a:path w="5727" h="6139" extrusionOk="0">
                  <a:moveTo>
                    <a:pt x="1599" y="501"/>
                  </a:moveTo>
                  <a:cubicBezTo>
                    <a:pt x="2613" y="0"/>
                    <a:pt x="3776" y="155"/>
                    <a:pt x="4611" y="800"/>
                  </a:cubicBezTo>
                  <a:cubicBezTo>
                    <a:pt x="4951" y="1062"/>
                    <a:pt x="5231" y="1396"/>
                    <a:pt x="5434" y="1802"/>
                  </a:cubicBezTo>
                  <a:cubicBezTo>
                    <a:pt x="5631" y="2207"/>
                    <a:pt x="5726" y="2643"/>
                    <a:pt x="5726" y="3066"/>
                  </a:cubicBezTo>
                  <a:cubicBezTo>
                    <a:pt x="5726" y="4122"/>
                    <a:pt x="5142" y="5136"/>
                    <a:pt x="4128" y="5637"/>
                  </a:cubicBezTo>
                  <a:cubicBezTo>
                    <a:pt x="3120" y="6138"/>
                    <a:pt x="1957" y="5983"/>
                    <a:pt x="1116" y="5339"/>
                  </a:cubicBezTo>
                  <a:lnTo>
                    <a:pt x="4116" y="3860"/>
                  </a:lnTo>
                  <a:lnTo>
                    <a:pt x="3000" y="1599"/>
                  </a:lnTo>
                  <a:lnTo>
                    <a:pt x="0" y="3072"/>
                  </a:lnTo>
                  <a:cubicBezTo>
                    <a:pt x="0" y="2016"/>
                    <a:pt x="585" y="1002"/>
                    <a:pt x="1599" y="501"/>
                  </a:cubicBezTo>
                  <a:close/>
                </a:path>
              </a:pathLst>
            </a:custGeom>
            <a:solidFill>
              <a:srgbClr val="1D7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3616963" y="3477855"/>
              <a:ext cx="420808" cy="419148"/>
            </a:xfrm>
            <a:custGeom>
              <a:avLst/>
              <a:gdLst/>
              <a:ahLst/>
              <a:cxnLst/>
              <a:rect l="l" t="t" r="r" b="b"/>
              <a:pathLst>
                <a:path w="6085" h="6061" extrusionOk="0">
                  <a:moveTo>
                    <a:pt x="842" y="4862"/>
                  </a:moveTo>
                  <a:cubicBezTo>
                    <a:pt x="120" y="3997"/>
                    <a:pt x="1" y="2828"/>
                    <a:pt x="430" y="1861"/>
                  </a:cubicBezTo>
                  <a:cubicBezTo>
                    <a:pt x="603" y="1474"/>
                    <a:pt x="866" y="1122"/>
                    <a:pt x="1212" y="829"/>
                  </a:cubicBezTo>
                  <a:cubicBezTo>
                    <a:pt x="1558" y="543"/>
                    <a:pt x="1957" y="346"/>
                    <a:pt x="2369" y="251"/>
                  </a:cubicBezTo>
                  <a:cubicBezTo>
                    <a:pt x="3395" y="0"/>
                    <a:pt x="4522" y="334"/>
                    <a:pt x="5244" y="1199"/>
                  </a:cubicBezTo>
                  <a:cubicBezTo>
                    <a:pt x="5966" y="2064"/>
                    <a:pt x="6085" y="3233"/>
                    <a:pt x="5655" y="4200"/>
                  </a:cubicBezTo>
                  <a:lnTo>
                    <a:pt x="3520" y="1629"/>
                  </a:lnTo>
                  <a:lnTo>
                    <a:pt x="1581" y="3245"/>
                  </a:lnTo>
                  <a:lnTo>
                    <a:pt x="3717" y="5816"/>
                  </a:lnTo>
                  <a:cubicBezTo>
                    <a:pt x="2691" y="6061"/>
                    <a:pt x="1564" y="5733"/>
                    <a:pt x="842" y="4862"/>
                  </a:cubicBezTo>
                  <a:close/>
                </a:path>
              </a:pathLst>
            </a:custGeom>
            <a:solidFill>
              <a:srgbClr val="1D7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473058" y="2859985"/>
              <a:ext cx="2471323" cy="1782816"/>
            </a:xfrm>
            <a:custGeom>
              <a:avLst/>
              <a:gdLst/>
              <a:ahLst/>
              <a:cxnLst/>
              <a:rect l="l" t="t" r="r" b="b"/>
              <a:pathLst>
                <a:path w="35736" h="25780" extrusionOk="0">
                  <a:moveTo>
                    <a:pt x="34220" y="25780"/>
                  </a:moveTo>
                  <a:lnTo>
                    <a:pt x="1515" y="25780"/>
                  </a:lnTo>
                  <a:cubicBezTo>
                    <a:pt x="686" y="25780"/>
                    <a:pt x="0" y="25100"/>
                    <a:pt x="0" y="24265"/>
                  </a:cubicBezTo>
                  <a:lnTo>
                    <a:pt x="0" y="1515"/>
                  </a:lnTo>
                  <a:cubicBezTo>
                    <a:pt x="0" y="680"/>
                    <a:pt x="686" y="0"/>
                    <a:pt x="1515" y="0"/>
                  </a:cubicBezTo>
                  <a:lnTo>
                    <a:pt x="34220" y="0"/>
                  </a:lnTo>
                  <a:cubicBezTo>
                    <a:pt x="35055" y="0"/>
                    <a:pt x="35735" y="680"/>
                    <a:pt x="35735" y="1515"/>
                  </a:cubicBezTo>
                  <a:lnTo>
                    <a:pt x="35735" y="24265"/>
                  </a:lnTo>
                  <a:cubicBezTo>
                    <a:pt x="35735" y="25100"/>
                    <a:pt x="35055" y="25780"/>
                    <a:pt x="34220" y="2578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3583563" y="3008039"/>
              <a:ext cx="2250235" cy="1322520"/>
            </a:xfrm>
            <a:custGeom>
              <a:avLst/>
              <a:gdLst/>
              <a:ahLst/>
              <a:cxnLst/>
              <a:rect l="l" t="t" r="r" b="b"/>
              <a:pathLst>
                <a:path w="32539" h="19124" extrusionOk="0">
                  <a:moveTo>
                    <a:pt x="32539" y="19124"/>
                  </a:moveTo>
                  <a:lnTo>
                    <a:pt x="1" y="19124"/>
                  </a:lnTo>
                  <a:lnTo>
                    <a:pt x="1" y="0"/>
                  </a:lnTo>
                  <a:lnTo>
                    <a:pt x="32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583563" y="3006379"/>
              <a:ext cx="2250235" cy="194326"/>
            </a:xfrm>
            <a:custGeom>
              <a:avLst/>
              <a:gdLst/>
              <a:ahLst/>
              <a:cxnLst/>
              <a:rect l="l" t="t" r="r" b="b"/>
              <a:pathLst>
                <a:path w="32539" h="2810" extrusionOk="0">
                  <a:moveTo>
                    <a:pt x="32539" y="2810"/>
                  </a:moveTo>
                  <a:lnTo>
                    <a:pt x="1" y="2810"/>
                  </a:lnTo>
                  <a:lnTo>
                    <a:pt x="1" y="1"/>
                  </a:lnTo>
                  <a:lnTo>
                    <a:pt x="325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212769" y="4478479"/>
              <a:ext cx="2991922" cy="248820"/>
            </a:xfrm>
            <a:custGeom>
              <a:avLst/>
              <a:gdLst/>
              <a:ahLst/>
              <a:cxnLst/>
              <a:rect l="l" t="t" r="r" b="b"/>
              <a:pathLst>
                <a:path w="43264" h="3598" extrusionOk="0">
                  <a:moveTo>
                    <a:pt x="41426" y="3598"/>
                  </a:moveTo>
                  <a:lnTo>
                    <a:pt x="1843" y="3598"/>
                  </a:lnTo>
                  <a:cubicBezTo>
                    <a:pt x="823" y="3598"/>
                    <a:pt x="0" y="2775"/>
                    <a:pt x="0" y="1761"/>
                  </a:cubicBezTo>
                  <a:lnTo>
                    <a:pt x="0" y="1"/>
                  </a:lnTo>
                  <a:lnTo>
                    <a:pt x="43263" y="1"/>
                  </a:lnTo>
                  <a:lnTo>
                    <a:pt x="43263" y="1761"/>
                  </a:lnTo>
                  <a:cubicBezTo>
                    <a:pt x="43263" y="2775"/>
                    <a:pt x="42440" y="3598"/>
                    <a:pt x="41426" y="35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4308277" y="4408359"/>
              <a:ext cx="800746" cy="193150"/>
            </a:xfrm>
            <a:custGeom>
              <a:avLst/>
              <a:gdLst/>
              <a:ahLst/>
              <a:cxnLst/>
              <a:rect l="l" t="t" r="r" b="b"/>
              <a:pathLst>
                <a:path w="11579" h="2793" extrusionOk="0">
                  <a:moveTo>
                    <a:pt x="1" y="1"/>
                  </a:moveTo>
                  <a:cubicBezTo>
                    <a:pt x="1" y="1540"/>
                    <a:pt x="1253" y="2792"/>
                    <a:pt x="2792" y="2792"/>
                  </a:cubicBezTo>
                  <a:lnTo>
                    <a:pt x="8787" y="2792"/>
                  </a:lnTo>
                  <a:cubicBezTo>
                    <a:pt x="10326" y="2792"/>
                    <a:pt x="11578" y="1540"/>
                    <a:pt x="1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211939" y="4407529"/>
              <a:ext cx="3002226" cy="71022"/>
            </a:xfrm>
            <a:custGeom>
              <a:avLst/>
              <a:gdLst/>
              <a:ahLst/>
              <a:cxnLst/>
              <a:rect l="l" t="t" r="r" b="b"/>
              <a:pathLst>
                <a:path w="43413" h="1027" extrusionOk="0">
                  <a:moveTo>
                    <a:pt x="43412" y="1"/>
                  </a:moveTo>
                  <a:lnTo>
                    <a:pt x="0" y="1"/>
                  </a:lnTo>
                  <a:lnTo>
                    <a:pt x="0" y="1027"/>
                  </a:lnTo>
                  <a:lnTo>
                    <a:pt x="43412" y="10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898472" y="3352068"/>
              <a:ext cx="142736" cy="94120"/>
            </a:xfrm>
            <a:custGeom>
              <a:avLst/>
              <a:gdLst/>
              <a:ahLst/>
              <a:cxnLst/>
              <a:rect l="l" t="t" r="r" b="b"/>
              <a:pathLst>
                <a:path w="2064" h="1361" extrusionOk="0">
                  <a:moveTo>
                    <a:pt x="2064" y="865"/>
                  </a:moveTo>
                  <a:cubicBezTo>
                    <a:pt x="2064" y="865"/>
                    <a:pt x="1485" y="1283"/>
                    <a:pt x="1378" y="1169"/>
                  </a:cubicBezTo>
                  <a:cubicBezTo>
                    <a:pt x="1277" y="1056"/>
                    <a:pt x="1187" y="948"/>
                    <a:pt x="949" y="931"/>
                  </a:cubicBezTo>
                  <a:cubicBezTo>
                    <a:pt x="710" y="913"/>
                    <a:pt x="0" y="1360"/>
                    <a:pt x="185" y="954"/>
                  </a:cubicBezTo>
                  <a:cubicBezTo>
                    <a:pt x="376" y="549"/>
                    <a:pt x="1426" y="143"/>
                    <a:pt x="1551" y="72"/>
                  </a:cubicBezTo>
                  <a:cubicBezTo>
                    <a:pt x="1676" y="0"/>
                    <a:pt x="2034" y="805"/>
                    <a:pt x="2064" y="865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993695" y="3399091"/>
              <a:ext cx="87135" cy="84162"/>
            </a:xfrm>
            <a:custGeom>
              <a:avLst/>
              <a:gdLst/>
              <a:ahLst/>
              <a:cxnLst/>
              <a:rect l="l" t="t" r="r" b="b"/>
              <a:pathLst>
                <a:path w="1260" h="1217" extrusionOk="0">
                  <a:moveTo>
                    <a:pt x="1" y="489"/>
                  </a:moveTo>
                  <a:cubicBezTo>
                    <a:pt x="1" y="489"/>
                    <a:pt x="562" y="0"/>
                    <a:pt x="615" y="30"/>
                  </a:cubicBezTo>
                  <a:cubicBezTo>
                    <a:pt x="657" y="54"/>
                    <a:pt x="1260" y="626"/>
                    <a:pt x="1158" y="716"/>
                  </a:cubicBezTo>
                  <a:cubicBezTo>
                    <a:pt x="1057" y="805"/>
                    <a:pt x="645" y="1217"/>
                    <a:pt x="430" y="1157"/>
                  </a:cubicBezTo>
                  <a:cubicBezTo>
                    <a:pt x="222" y="1098"/>
                    <a:pt x="1" y="489"/>
                    <a:pt x="1" y="489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960294" y="3401097"/>
              <a:ext cx="710429" cy="395705"/>
            </a:xfrm>
            <a:custGeom>
              <a:avLst/>
              <a:gdLst/>
              <a:ahLst/>
              <a:cxnLst/>
              <a:rect l="l" t="t" r="r" b="b"/>
              <a:pathLst>
                <a:path w="10273" h="5722" extrusionOk="0">
                  <a:moveTo>
                    <a:pt x="10272" y="3878"/>
                  </a:moveTo>
                  <a:cubicBezTo>
                    <a:pt x="10272" y="3878"/>
                    <a:pt x="6664" y="5721"/>
                    <a:pt x="4731" y="5542"/>
                  </a:cubicBezTo>
                  <a:cubicBezTo>
                    <a:pt x="2798" y="5363"/>
                    <a:pt x="1" y="1468"/>
                    <a:pt x="299" y="1051"/>
                  </a:cubicBezTo>
                  <a:cubicBezTo>
                    <a:pt x="597" y="633"/>
                    <a:pt x="1426" y="1"/>
                    <a:pt x="1611" y="1"/>
                  </a:cubicBezTo>
                  <a:cubicBezTo>
                    <a:pt x="2106" y="1"/>
                    <a:pt x="4504" y="2703"/>
                    <a:pt x="5035" y="2673"/>
                  </a:cubicBezTo>
                  <a:cubicBezTo>
                    <a:pt x="5572" y="2643"/>
                    <a:pt x="9270" y="1194"/>
                    <a:pt x="9216" y="1367"/>
                  </a:cubicBezTo>
                  <a:cubicBezTo>
                    <a:pt x="9163" y="1546"/>
                    <a:pt x="10272" y="3878"/>
                    <a:pt x="10272" y="3878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897859" y="3404831"/>
              <a:ext cx="391971" cy="507459"/>
            </a:xfrm>
            <a:custGeom>
              <a:avLst/>
              <a:gdLst/>
              <a:ahLst/>
              <a:cxnLst/>
              <a:rect l="l" t="t" r="r" b="b"/>
              <a:pathLst>
                <a:path w="5668" h="7338" extrusionOk="0">
                  <a:moveTo>
                    <a:pt x="2005" y="603"/>
                  </a:moveTo>
                  <a:cubicBezTo>
                    <a:pt x="2005" y="603"/>
                    <a:pt x="2303" y="2184"/>
                    <a:pt x="3216" y="2762"/>
                  </a:cubicBezTo>
                  <a:cubicBezTo>
                    <a:pt x="4123" y="3335"/>
                    <a:pt x="5667" y="4790"/>
                    <a:pt x="5178" y="6061"/>
                  </a:cubicBezTo>
                  <a:cubicBezTo>
                    <a:pt x="4695" y="7337"/>
                    <a:pt x="4928" y="5536"/>
                    <a:pt x="4928" y="5536"/>
                  </a:cubicBezTo>
                  <a:cubicBezTo>
                    <a:pt x="4928" y="5536"/>
                    <a:pt x="4737" y="6216"/>
                    <a:pt x="4612" y="6162"/>
                  </a:cubicBezTo>
                  <a:cubicBezTo>
                    <a:pt x="4486" y="6103"/>
                    <a:pt x="4558" y="5470"/>
                    <a:pt x="4558" y="5470"/>
                  </a:cubicBezTo>
                  <a:cubicBezTo>
                    <a:pt x="4558" y="5470"/>
                    <a:pt x="4522" y="6132"/>
                    <a:pt x="4313" y="5965"/>
                  </a:cubicBezTo>
                  <a:cubicBezTo>
                    <a:pt x="4105" y="5792"/>
                    <a:pt x="4600" y="5196"/>
                    <a:pt x="4272" y="4856"/>
                  </a:cubicBezTo>
                  <a:cubicBezTo>
                    <a:pt x="3938" y="4516"/>
                    <a:pt x="2256" y="4271"/>
                    <a:pt x="1128" y="3102"/>
                  </a:cubicBezTo>
                  <a:cubicBezTo>
                    <a:pt x="1" y="1933"/>
                    <a:pt x="1737" y="1"/>
                    <a:pt x="2005" y="603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569940" y="3242324"/>
              <a:ext cx="537542" cy="512369"/>
            </a:xfrm>
            <a:custGeom>
              <a:avLst/>
              <a:gdLst/>
              <a:ahLst/>
              <a:cxnLst/>
              <a:rect l="l" t="t" r="r" b="b"/>
              <a:pathLst>
                <a:path w="7773" h="7409" extrusionOk="0">
                  <a:moveTo>
                    <a:pt x="6186" y="1575"/>
                  </a:moveTo>
                  <a:cubicBezTo>
                    <a:pt x="6186" y="1575"/>
                    <a:pt x="7773" y="3806"/>
                    <a:pt x="5989" y="4909"/>
                  </a:cubicBezTo>
                  <a:cubicBezTo>
                    <a:pt x="3860" y="6222"/>
                    <a:pt x="2261" y="5786"/>
                    <a:pt x="1098" y="6627"/>
                  </a:cubicBezTo>
                  <a:cubicBezTo>
                    <a:pt x="1" y="7409"/>
                    <a:pt x="132" y="1861"/>
                    <a:pt x="365" y="1826"/>
                  </a:cubicBezTo>
                  <a:cubicBezTo>
                    <a:pt x="597" y="1796"/>
                    <a:pt x="2351" y="1712"/>
                    <a:pt x="2852" y="1426"/>
                  </a:cubicBezTo>
                  <a:cubicBezTo>
                    <a:pt x="5333" y="0"/>
                    <a:pt x="6186" y="1575"/>
                    <a:pt x="6186" y="1575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997715" y="3219643"/>
              <a:ext cx="204630" cy="193081"/>
            </a:xfrm>
            <a:custGeom>
              <a:avLst/>
              <a:gdLst/>
              <a:ahLst/>
              <a:cxnLst/>
              <a:rect l="l" t="t" r="r" b="b"/>
              <a:pathLst>
                <a:path w="2959" h="2792" extrusionOk="0">
                  <a:moveTo>
                    <a:pt x="1265" y="185"/>
                  </a:moveTo>
                  <a:cubicBezTo>
                    <a:pt x="1265" y="185"/>
                    <a:pt x="2959" y="0"/>
                    <a:pt x="2553" y="1014"/>
                  </a:cubicBezTo>
                  <a:cubicBezTo>
                    <a:pt x="2386" y="1420"/>
                    <a:pt x="1265" y="2792"/>
                    <a:pt x="877" y="2321"/>
                  </a:cubicBezTo>
                  <a:cubicBezTo>
                    <a:pt x="0" y="1241"/>
                    <a:pt x="1265" y="185"/>
                    <a:pt x="1265" y="185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010093" y="3203945"/>
              <a:ext cx="220328" cy="132916"/>
            </a:xfrm>
            <a:custGeom>
              <a:avLst/>
              <a:gdLst/>
              <a:ahLst/>
              <a:cxnLst/>
              <a:rect l="l" t="t" r="r" b="b"/>
              <a:pathLst>
                <a:path w="3186" h="1922" extrusionOk="0">
                  <a:moveTo>
                    <a:pt x="1229" y="430"/>
                  </a:moveTo>
                  <a:cubicBezTo>
                    <a:pt x="1229" y="430"/>
                    <a:pt x="1647" y="1"/>
                    <a:pt x="2124" y="317"/>
                  </a:cubicBezTo>
                  <a:cubicBezTo>
                    <a:pt x="2601" y="633"/>
                    <a:pt x="2834" y="681"/>
                    <a:pt x="3007" y="794"/>
                  </a:cubicBezTo>
                  <a:cubicBezTo>
                    <a:pt x="3185" y="907"/>
                    <a:pt x="2959" y="1569"/>
                    <a:pt x="2332" y="1325"/>
                  </a:cubicBezTo>
                  <a:cubicBezTo>
                    <a:pt x="1706" y="1086"/>
                    <a:pt x="1485" y="549"/>
                    <a:pt x="1330" y="699"/>
                  </a:cubicBezTo>
                  <a:cubicBezTo>
                    <a:pt x="1175" y="842"/>
                    <a:pt x="1062" y="1253"/>
                    <a:pt x="746" y="1337"/>
                  </a:cubicBezTo>
                  <a:cubicBezTo>
                    <a:pt x="430" y="1426"/>
                    <a:pt x="442" y="1921"/>
                    <a:pt x="346" y="1748"/>
                  </a:cubicBezTo>
                  <a:cubicBezTo>
                    <a:pt x="251" y="1569"/>
                    <a:pt x="0" y="60"/>
                    <a:pt x="1229" y="430"/>
                  </a:cubicBezTo>
                  <a:close/>
                </a:path>
              </a:pathLst>
            </a:custGeom>
            <a:solidFill>
              <a:srgbClr val="453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043079" y="3276140"/>
              <a:ext cx="28492" cy="38035"/>
            </a:xfrm>
            <a:custGeom>
              <a:avLst/>
              <a:gdLst/>
              <a:ahLst/>
              <a:cxnLst/>
              <a:rect l="l" t="t" r="r" b="b"/>
              <a:pathLst>
                <a:path w="412" h="550" extrusionOk="0">
                  <a:moveTo>
                    <a:pt x="275" y="311"/>
                  </a:moveTo>
                  <a:cubicBezTo>
                    <a:pt x="275" y="311"/>
                    <a:pt x="412" y="1"/>
                    <a:pt x="215" y="7"/>
                  </a:cubicBezTo>
                  <a:cubicBezTo>
                    <a:pt x="12" y="12"/>
                    <a:pt x="0" y="203"/>
                    <a:pt x="30" y="376"/>
                  </a:cubicBezTo>
                  <a:cubicBezTo>
                    <a:pt x="60" y="549"/>
                    <a:pt x="245" y="394"/>
                    <a:pt x="275" y="311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4029871" y="3236101"/>
              <a:ext cx="136581" cy="118463"/>
            </a:xfrm>
            <a:custGeom>
              <a:avLst/>
              <a:gdLst/>
              <a:ahLst/>
              <a:cxnLst/>
              <a:rect l="l" t="t" r="r" b="b"/>
              <a:pathLst>
                <a:path w="1975" h="1713" extrusionOk="0">
                  <a:moveTo>
                    <a:pt x="203" y="79"/>
                  </a:moveTo>
                  <a:cubicBezTo>
                    <a:pt x="203" y="79"/>
                    <a:pt x="1975" y="1051"/>
                    <a:pt x="1963" y="1266"/>
                  </a:cubicBezTo>
                  <a:cubicBezTo>
                    <a:pt x="1957" y="1474"/>
                    <a:pt x="1522" y="1713"/>
                    <a:pt x="1378" y="1611"/>
                  </a:cubicBezTo>
                  <a:cubicBezTo>
                    <a:pt x="1229" y="1510"/>
                    <a:pt x="1307" y="1343"/>
                    <a:pt x="1182" y="1266"/>
                  </a:cubicBezTo>
                  <a:cubicBezTo>
                    <a:pt x="1062" y="1188"/>
                    <a:pt x="925" y="1474"/>
                    <a:pt x="663" y="1098"/>
                  </a:cubicBezTo>
                  <a:cubicBezTo>
                    <a:pt x="394" y="723"/>
                    <a:pt x="54" y="436"/>
                    <a:pt x="24" y="335"/>
                  </a:cubicBezTo>
                  <a:cubicBezTo>
                    <a:pt x="1" y="234"/>
                    <a:pt x="96" y="1"/>
                    <a:pt x="203" y="79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957261" y="3314519"/>
              <a:ext cx="128352" cy="150205"/>
            </a:xfrm>
            <a:custGeom>
              <a:avLst/>
              <a:gdLst/>
              <a:ahLst/>
              <a:cxnLst/>
              <a:rect l="l" t="t" r="r" b="b"/>
              <a:pathLst>
                <a:path w="1856" h="2172" extrusionOk="0">
                  <a:moveTo>
                    <a:pt x="1391" y="0"/>
                  </a:moveTo>
                  <a:cubicBezTo>
                    <a:pt x="1391" y="0"/>
                    <a:pt x="943" y="376"/>
                    <a:pt x="663" y="472"/>
                  </a:cubicBezTo>
                  <a:cubicBezTo>
                    <a:pt x="383" y="567"/>
                    <a:pt x="1" y="1283"/>
                    <a:pt x="424" y="1724"/>
                  </a:cubicBezTo>
                  <a:cubicBezTo>
                    <a:pt x="854" y="2171"/>
                    <a:pt x="1068" y="1301"/>
                    <a:pt x="1122" y="1181"/>
                  </a:cubicBezTo>
                  <a:cubicBezTo>
                    <a:pt x="1176" y="1056"/>
                    <a:pt x="1856" y="573"/>
                    <a:pt x="1856" y="573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888386" y="3419698"/>
              <a:ext cx="205114" cy="227312"/>
            </a:xfrm>
            <a:custGeom>
              <a:avLst/>
              <a:gdLst/>
              <a:ahLst/>
              <a:cxnLst/>
              <a:rect l="l" t="t" r="r" b="b"/>
              <a:pathLst>
                <a:path w="2966" h="3287" extrusionOk="0">
                  <a:moveTo>
                    <a:pt x="1444" y="3287"/>
                  </a:moveTo>
                  <a:cubicBezTo>
                    <a:pt x="1444" y="3287"/>
                    <a:pt x="2208" y="2816"/>
                    <a:pt x="2404" y="2601"/>
                  </a:cubicBezTo>
                  <a:cubicBezTo>
                    <a:pt x="2637" y="2356"/>
                    <a:pt x="2965" y="1772"/>
                    <a:pt x="2965" y="1772"/>
                  </a:cubicBezTo>
                  <a:cubicBezTo>
                    <a:pt x="2536" y="1223"/>
                    <a:pt x="2237" y="233"/>
                    <a:pt x="2136" y="209"/>
                  </a:cubicBezTo>
                  <a:cubicBezTo>
                    <a:pt x="2041" y="179"/>
                    <a:pt x="13" y="0"/>
                    <a:pt x="19" y="328"/>
                  </a:cubicBezTo>
                  <a:cubicBezTo>
                    <a:pt x="30" y="662"/>
                    <a:pt x="1" y="2386"/>
                    <a:pt x="1444" y="3287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897444" y="3604472"/>
              <a:ext cx="437751" cy="437751"/>
            </a:xfrm>
            <a:custGeom>
              <a:avLst/>
              <a:gdLst/>
              <a:ahLst/>
              <a:cxnLst/>
              <a:rect l="l" t="t" r="r" b="b"/>
              <a:pathLst>
                <a:path w="6330" h="6330" extrusionOk="0">
                  <a:moveTo>
                    <a:pt x="1820" y="3520"/>
                  </a:moveTo>
                  <a:cubicBezTo>
                    <a:pt x="1379" y="3317"/>
                    <a:pt x="1182" y="2792"/>
                    <a:pt x="1385" y="2351"/>
                  </a:cubicBezTo>
                  <a:cubicBezTo>
                    <a:pt x="1588" y="1909"/>
                    <a:pt x="2112" y="1712"/>
                    <a:pt x="2554" y="1915"/>
                  </a:cubicBezTo>
                  <a:cubicBezTo>
                    <a:pt x="2995" y="2118"/>
                    <a:pt x="3192" y="2637"/>
                    <a:pt x="2989" y="3084"/>
                  </a:cubicBezTo>
                  <a:cubicBezTo>
                    <a:pt x="2786" y="3526"/>
                    <a:pt x="2262" y="3723"/>
                    <a:pt x="1820" y="3520"/>
                  </a:cubicBezTo>
                  <a:close/>
                  <a:moveTo>
                    <a:pt x="5691" y="4319"/>
                  </a:moveTo>
                  <a:cubicBezTo>
                    <a:pt x="6330" y="2923"/>
                    <a:pt x="5715" y="1271"/>
                    <a:pt x="4319" y="639"/>
                  </a:cubicBezTo>
                  <a:cubicBezTo>
                    <a:pt x="2924" y="1"/>
                    <a:pt x="1277" y="615"/>
                    <a:pt x="639" y="2011"/>
                  </a:cubicBezTo>
                  <a:cubicBezTo>
                    <a:pt x="1" y="3406"/>
                    <a:pt x="615" y="5053"/>
                    <a:pt x="2011" y="5691"/>
                  </a:cubicBezTo>
                  <a:cubicBezTo>
                    <a:pt x="3407" y="6329"/>
                    <a:pt x="5059" y="5715"/>
                    <a:pt x="5691" y="43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4206001" y="3792149"/>
              <a:ext cx="511125" cy="290451"/>
            </a:xfrm>
            <a:custGeom>
              <a:avLst/>
              <a:gdLst/>
              <a:ahLst/>
              <a:cxnLst/>
              <a:rect l="l" t="t" r="r" b="b"/>
              <a:pathLst>
                <a:path w="7391" h="4200" extrusionOk="0">
                  <a:moveTo>
                    <a:pt x="728" y="1"/>
                  </a:moveTo>
                  <a:cubicBezTo>
                    <a:pt x="728" y="1"/>
                    <a:pt x="5852" y="2339"/>
                    <a:pt x="6103" y="2458"/>
                  </a:cubicBezTo>
                  <a:cubicBezTo>
                    <a:pt x="6359" y="2571"/>
                    <a:pt x="7117" y="3412"/>
                    <a:pt x="7301" y="3627"/>
                  </a:cubicBezTo>
                  <a:cubicBezTo>
                    <a:pt x="7391" y="3729"/>
                    <a:pt x="6532" y="4200"/>
                    <a:pt x="5709" y="4188"/>
                  </a:cubicBezTo>
                  <a:cubicBezTo>
                    <a:pt x="5440" y="4182"/>
                    <a:pt x="5184" y="3711"/>
                    <a:pt x="5077" y="3663"/>
                  </a:cubicBezTo>
                  <a:cubicBezTo>
                    <a:pt x="4963" y="3609"/>
                    <a:pt x="4331" y="3985"/>
                    <a:pt x="4140" y="3949"/>
                  </a:cubicBezTo>
                  <a:cubicBezTo>
                    <a:pt x="3973" y="3913"/>
                    <a:pt x="3776" y="3156"/>
                    <a:pt x="3597" y="3156"/>
                  </a:cubicBezTo>
                  <a:cubicBezTo>
                    <a:pt x="3424" y="3156"/>
                    <a:pt x="2840" y="3424"/>
                    <a:pt x="2720" y="3299"/>
                  </a:cubicBezTo>
                  <a:cubicBezTo>
                    <a:pt x="2601" y="3180"/>
                    <a:pt x="2213" y="2709"/>
                    <a:pt x="2046" y="2512"/>
                  </a:cubicBezTo>
                  <a:cubicBezTo>
                    <a:pt x="1873" y="2321"/>
                    <a:pt x="1" y="1581"/>
                    <a:pt x="1" y="15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168867" y="3774031"/>
              <a:ext cx="415068" cy="223578"/>
            </a:xfrm>
            <a:custGeom>
              <a:avLst/>
              <a:gdLst/>
              <a:ahLst/>
              <a:cxnLst/>
              <a:rect l="l" t="t" r="r" b="b"/>
              <a:pathLst>
                <a:path w="6002" h="3233" extrusionOk="0">
                  <a:moveTo>
                    <a:pt x="615" y="245"/>
                  </a:moveTo>
                  <a:cubicBezTo>
                    <a:pt x="615" y="245"/>
                    <a:pt x="5542" y="2434"/>
                    <a:pt x="5691" y="2559"/>
                  </a:cubicBezTo>
                  <a:cubicBezTo>
                    <a:pt x="5840" y="2684"/>
                    <a:pt x="6001" y="3233"/>
                    <a:pt x="5274" y="2899"/>
                  </a:cubicBezTo>
                  <a:cubicBezTo>
                    <a:pt x="4540" y="2565"/>
                    <a:pt x="866" y="883"/>
                    <a:pt x="866" y="883"/>
                  </a:cubicBezTo>
                  <a:cubicBezTo>
                    <a:pt x="866" y="883"/>
                    <a:pt x="454" y="758"/>
                    <a:pt x="227" y="597"/>
                  </a:cubicBezTo>
                  <a:cubicBezTo>
                    <a:pt x="1" y="435"/>
                    <a:pt x="66" y="0"/>
                    <a:pt x="615" y="2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3701536" y="3319014"/>
              <a:ext cx="348195" cy="617208"/>
            </a:xfrm>
            <a:custGeom>
              <a:avLst/>
              <a:gdLst/>
              <a:ahLst/>
              <a:cxnLst/>
              <a:rect l="l" t="t" r="r" b="b"/>
              <a:pathLst>
                <a:path w="5035" h="8925" extrusionOk="0">
                  <a:moveTo>
                    <a:pt x="3311" y="1283"/>
                  </a:moveTo>
                  <a:cubicBezTo>
                    <a:pt x="3311" y="1283"/>
                    <a:pt x="1736" y="4224"/>
                    <a:pt x="2416" y="5518"/>
                  </a:cubicBezTo>
                  <a:cubicBezTo>
                    <a:pt x="3055" y="6729"/>
                    <a:pt x="3663" y="7534"/>
                    <a:pt x="4188" y="8077"/>
                  </a:cubicBezTo>
                  <a:cubicBezTo>
                    <a:pt x="4367" y="8262"/>
                    <a:pt x="4325" y="8298"/>
                    <a:pt x="4534" y="8417"/>
                  </a:cubicBezTo>
                  <a:cubicBezTo>
                    <a:pt x="5035" y="8715"/>
                    <a:pt x="4409" y="8525"/>
                    <a:pt x="4409" y="8525"/>
                  </a:cubicBezTo>
                  <a:cubicBezTo>
                    <a:pt x="4409" y="8525"/>
                    <a:pt x="4307" y="8429"/>
                    <a:pt x="4444" y="8674"/>
                  </a:cubicBezTo>
                  <a:cubicBezTo>
                    <a:pt x="4588" y="8924"/>
                    <a:pt x="4248" y="8745"/>
                    <a:pt x="4248" y="8745"/>
                  </a:cubicBezTo>
                  <a:cubicBezTo>
                    <a:pt x="4248" y="8745"/>
                    <a:pt x="4307" y="8853"/>
                    <a:pt x="4164" y="8877"/>
                  </a:cubicBezTo>
                  <a:cubicBezTo>
                    <a:pt x="4116" y="8888"/>
                    <a:pt x="4128" y="8900"/>
                    <a:pt x="3717" y="8668"/>
                  </a:cubicBezTo>
                  <a:cubicBezTo>
                    <a:pt x="2947" y="8244"/>
                    <a:pt x="1838" y="7666"/>
                    <a:pt x="1062" y="6687"/>
                  </a:cubicBezTo>
                  <a:cubicBezTo>
                    <a:pt x="1" y="5345"/>
                    <a:pt x="842" y="2250"/>
                    <a:pt x="1194" y="1122"/>
                  </a:cubicBezTo>
                  <a:cubicBezTo>
                    <a:pt x="1545" y="1"/>
                    <a:pt x="3311" y="1283"/>
                    <a:pt x="3311" y="1283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3711425" y="3319428"/>
              <a:ext cx="265763" cy="374198"/>
            </a:xfrm>
            <a:custGeom>
              <a:avLst/>
              <a:gdLst/>
              <a:ahLst/>
              <a:cxnLst/>
              <a:rect l="l" t="t" r="r" b="b"/>
              <a:pathLst>
                <a:path w="3843" h="5411" extrusionOk="0">
                  <a:moveTo>
                    <a:pt x="3359" y="1337"/>
                  </a:moveTo>
                  <a:cubicBezTo>
                    <a:pt x="3359" y="1337"/>
                    <a:pt x="2619" y="3592"/>
                    <a:pt x="2494" y="4940"/>
                  </a:cubicBezTo>
                  <a:cubicBezTo>
                    <a:pt x="2494" y="4940"/>
                    <a:pt x="418" y="5411"/>
                    <a:pt x="221" y="5315"/>
                  </a:cubicBezTo>
                  <a:cubicBezTo>
                    <a:pt x="25" y="5220"/>
                    <a:pt x="1" y="3717"/>
                    <a:pt x="520" y="2089"/>
                  </a:cubicBezTo>
                  <a:cubicBezTo>
                    <a:pt x="1033" y="466"/>
                    <a:pt x="1414" y="1"/>
                    <a:pt x="2160" y="13"/>
                  </a:cubicBezTo>
                  <a:cubicBezTo>
                    <a:pt x="2906" y="19"/>
                    <a:pt x="3842" y="19"/>
                    <a:pt x="3359" y="1337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902838" y="3319014"/>
              <a:ext cx="160094" cy="151104"/>
            </a:xfrm>
            <a:custGeom>
              <a:avLst/>
              <a:gdLst/>
              <a:ahLst/>
              <a:cxnLst/>
              <a:rect l="l" t="t" r="r" b="b"/>
              <a:pathLst>
                <a:path w="2315" h="2185" extrusionOk="0">
                  <a:moveTo>
                    <a:pt x="1521" y="198"/>
                  </a:moveTo>
                  <a:cubicBezTo>
                    <a:pt x="1521" y="198"/>
                    <a:pt x="2076" y="609"/>
                    <a:pt x="2195" y="1086"/>
                  </a:cubicBezTo>
                  <a:cubicBezTo>
                    <a:pt x="2315" y="1570"/>
                    <a:pt x="1581" y="2184"/>
                    <a:pt x="1146" y="2077"/>
                  </a:cubicBezTo>
                  <a:cubicBezTo>
                    <a:pt x="710" y="1969"/>
                    <a:pt x="0" y="1295"/>
                    <a:pt x="352" y="914"/>
                  </a:cubicBezTo>
                  <a:cubicBezTo>
                    <a:pt x="704" y="532"/>
                    <a:pt x="1384" y="1"/>
                    <a:pt x="1521" y="198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3025090" y="3045173"/>
              <a:ext cx="146885" cy="82986"/>
            </a:xfrm>
            <a:custGeom>
              <a:avLst/>
              <a:gdLst/>
              <a:ahLst/>
              <a:cxnLst/>
              <a:rect l="l" t="t" r="r" b="b"/>
              <a:pathLst>
                <a:path w="2124" h="1200" extrusionOk="0">
                  <a:moveTo>
                    <a:pt x="2124" y="931"/>
                  </a:moveTo>
                  <a:cubicBezTo>
                    <a:pt x="2124" y="931"/>
                    <a:pt x="1456" y="1199"/>
                    <a:pt x="1384" y="1068"/>
                  </a:cubicBezTo>
                  <a:cubicBezTo>
                    <a:pt x="1313" y="931"/>
                    <a:pt x="1247" y="806"/>
                    <a:pt x="1020" y="734"/>
                  </a:cubicBezTo>
                  <a:cubicBezTo>
                    <a:pt x="800" y="656"/>
                    <a:pt x="0" y="925"/>
                    <a:pt x="275" y="573"/>
                  </a:cubicBezTo>
                  <a:cubicBezTo>
                    <a:pt x="555" y="221"/>
                    <a:pt x="1670" y="78"/>
                    <a:pt x="1808" y="42"/>
                  </a:cubicBezTo>
                  <a:cubicBezTo>
                    <a:pt x="1951" y="0"/>
                    <a:pt x="2106" y="871"/>
                    <a:pt x="2124" y="931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3120796" y="3099181"/>
              <a:ext cx="71022" cy="87135"/>
            </a:xfrm>
            <a:custGeom>
              <a:avLst/>
              <a:gdLst/>
              <a:ahLst/>
              <a:cxnLst/>
              <a:rect l="l" t="t" r="r" b="b"/>
              <a:pathLst>
                <a:path w="1027" h="1260" extrusionOk="0">
                  <a:moveTo>
                    <a:pt x="0" y="287"/>
                  </a:moveTo>
                  <a:cubicBezTo>
                    <a:pt x="0" y="287"/>
                    <a:pt x="692" y="1"/>
                    <a:pt x="716" y="54"/>
                  </a:cubicBezTo>
                  <a:cubicBezTo>
                    <a:pt x="901" y="388"/>
                    <a:pt x="1026" y="633"/>
                    <a:pt x="972" y="806"/>
                  </a:cubicBezTo>
                  <a:cubicBezTo>
                    <a:pt x="931" y="937"/>
                    <a:pt x="465" y="1259"/>
                    <a:pt x="275" y="1152"/>
                  </a:cubicBezTo>
                  <a:cubicBezTo>
                    <a:pt x="84" y="1039"/>
                    <a:pt x="0" y="287"/>
                    <a:pt x="0" y="287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3083247" y="3108654"/>
              <a:ext cx="529312" cy="469493"/>
            </a:xfrm>
            <a:custGeom>
              <a:avLst/>
              <a:gdLst/>
              <a:ahLst/>
              <a:cxnLst/>
              <a:rect l="l" t="t" r="r" b="b"/>
              <a:pathLst>
                <a:path w="7654" h="6789" extrusionOk="0">
                  <a:moveTo>
                    <a:pt x="7432" y="3836"/>
                  </a:moveTo>
                  <a:cubicBezTo>
                    <a:pt x="7432" y="3836"/>
                    <a:pt x="4695" y="3544"/>
                    <a:pt x="4003" y="3198"/>
                  </a:cubicBezTo>
                  <a:cubicBezTo>
                    <a:pt x="3311" y="2846"/>
                    <a:pt x="2273" y="1"/>
                    <a:pt x="2070" y="61"/>
                  </a:cubicBezTo>
                  <a:cubicBezTo>
                    <a:pt x="1861" y="114"/>
                    <a:pt x="263" y="508"/>
                    <a:pt x="132" y="949"/>
                  </a:cubicBezTo>
                  <a:cubicBezTo>
                    <a:pt x="0" y="1397"/>
                    <a:pt x="1002" y="3377"/>
                    <a:pt x="1694" y="4767"/>
                  </a:cubicBezTo>
                  <a:cubicBezTo>
                    <a:pt x="2386" y="6162"/>
                    <a:pt x="6377" y="6789"/>
                    <a:pt x="7015" y="6681"/>
                  </a:cubicBezTo>
                  <a:cubicBezTo>
                    <a:pt x="7653" y="6568"/>
                    <a:pt x="7432" y="3836"/>
                    <a:pt x="7432" y="3836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3748145" y="3173864"/>
              <a:ext cx="229456" cy="149790"/>
            </a:xfrm>
            <a:custGeom>
              <a:avLst/>
              <a:gdLst/>
              <a:ahLst/>
              <a:cxnLst/>
              <a:rect l="l" t="t" r="r" b="b"/>
              <a:pathLst>
                <a:path w="3318" h="2166" extrusionOk="0">
                  <a:moveTo>
                    <a:pt x="3263" y="2166"/>
                  </a:moveTo>
                  <a:cubicBezTo>
                    <a:pt x="3251" y="2166"/>
                    <a:pt x="3245" y="2160"/>
                    <a:pt x="3234" y="2160"/>
                  </a:cubicBezTo>
                  <a:lnTo>
                    <a:pt x="30" y="96"/>
                  </a:lnTo>
                  <a:cubicBezTo>
                    <a:pt x="7" y="84"/>
                    <a:pt x="1" y="54"/>
                    <a:pt x="18" y="30"/>
                  </a:cubicBezTo>
                  <a:cubicBezTo>
                    <a:pt x="30" y="6"/>
                    <a:pt x="60" y="0"/>
                    <a:pt x="84" y="12"/>
                  </a:cubicBezTo>
                  <a:lnTo>
                    <a:pt x="3287" y="2076"/>
                  </a:lnTo>
                  <a:cubicBezTo>
                    <a:pt x="3311" y="2088"/>
                    <a:pt x="3317" y="2118"/>
                    <a:pt x="3305" y="2142"/>
                  </a:cubicBezTo>
                  <a:cubicBezTo>
                    <a:pt x="3293" y="2160"/>
                    <a:pt x="3275" y="2166"/>
                    <a:pt x="3263" y="216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2938857" y="1888197"/>
              <a:ext cx="840717" cy="1478396"/>
            </a:xfrm>
            <a:custGeom>
              <a:avLst/>
              <a:gdLst/>
              <a:ahLst/>
              <a:cxnLst/>
              <a:rect l="l" t="t" r="r" b="b"/>
              <a:pathLst>
                <a:path w="12157" h="21378" extrusionOk="0">
                  <a:moveTo>
                    <a:pt x="10403" y="21378"/>
                  </a:moveTo>
                  <a:cubicBezTo>
                    <a:pt x="10397" y="21378"/>
                    <a:pt x="10391" y="21378"/>
                    <a:pt x="10385" y="21372"/>
                  </a:cubicBezTo>
                  <a:cubicBezTo>
                    <a:pt x="10356" y="21360"/>
                    <a:pt x="10350" y="21330"/>
                    <a:pt x="10362" y="21306"/>
                  </a:cubicBezTo>
                  <a:lnTo>
                    <a:pt x="11710" y="18634"/>
                  </a:lnTo>
                  <a:lnTo>
                    <a:pt x="11710" y="11822"/>
                  </a:lnTo>
                  <a:cubicBezTo>
                    <a:pt x="12050" y="7152"/>
                    <a:pt x="8584" y="6752"/>
                    <a:pt x="5524" y="6394"/>
                  </a:cubicBezTo>
                  <a:cubicBezTo>
                    <a:pt x="4755" y="6305"/>
                    <a:pt x="4021" y="6215"/>
                    <a:pt x="3359" y="6072"/>
                  </a:cubicBezTo>
                  <a:cubicBezTo>
                    <a:pt x="1" y="5327"/>
                    <a:pt x="740" y="101"/>
                    <a:pt x="746" y="48"/>
                  </a:cubicBezTo>
                  <a:cubicBezTo>
                    <a:pt x="752" y="18"/>
                    <a:pt x="776" y="0"/>
                    <a:pt x="806" y="6"/>
                  </a:cubicBezTo>
                  <a:cubicBezTo>
                    <a:pt x="830" y="12"/>
                    <a:pt x="848" y="36"/>
                    <a:pt x="848" y="60"/>
                  </a:cubicBezTo>
                  <a:cubicBezTo>
                    <a:pt x="836" y="113"/>
                    <a:pt x="114" y="5249"/>
                    <a:pt x="3383" y="5971"/>
                  </a:cubicBezTo>
                  <a:cubicBezTo>
                    <a:pt x="4039" y="6120"/>
                    <a:pt x="4767" y="6203"/>
                    <a:pt x="5536" y="6293"/>
                  </a:cubicBezTo>
                  <a:cubicBezTo>
                    <a:pt x="8638" y="6657"/>
                    <a:pt x="12157" y="7062"/>
                    <a:pt x="11811" y="11822"/>
                  </a:cubicBezTo>
                  <a:lnTo>
                    <a:pt x="11811" y="18646"/>
                  </a:lnTo>
                  <a:cubicBezTo>
                    <a:pt x="11811" y="18658"/>
                    <a:pt x="11811" y="18664"/>
                    <a:pt x="11805" y="18670"/>
                  </a:cubicBezTo>
                  <a:lnTo>
                    <a:pt x="10451" y="21354"/>
                  </a:lnTo>
                  <a:cubicBezTo>
                    <a:pt x="10439" y="21366"/>
                    <a:pt x="10421" y="21378"/>
                    <a:pt x="10403" y="2137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926765" y="3333881"/>
              <a:ext cx="65213" cy="77246"/>
            </a:xfrm>
            <a:custGeom>
              <a:avLst/>
              <a:gdLst/>
              <a:ahLst/>
              <a:cxnLst/>
              <a:rect l="l" t="t" r="r" b="b"/>
              <a:pathLst>
                <a:path w="943" h="1117" extrusionOk="0">
                  <a:moveTo>
                    <a:pt x="54" y="1116"/>
                  </a:moveTo>
                  <a:cubicBezTo>
                    <a:pt x="36" y="1116"/>
                    <a:pt x="18" y="1110"/>
                    <a:pt x="12" y="1092"/>
                  </a:cubicBezTo>
                  <a:cubicBezTo>
                    <a:pt x="0" y="1068"/>
                    <a:pt x="6" y="1039"/>
                    <a:pt x="30" y="1027"/>
                  </a:cubicBezTo>
                  <a:cubicBezTo>
                    <a:pt x="507" y="758"/>
                    <a:pt x="835" y="48"/>
                    <a:pt x="841" y="36"/>
                  </a:cubicBezTo>
                  <a:cubicBezTo>
                    <a:pt x="853" y="13"/>
                    <a:pt x="883" y="1"/>
                    <a:pt x="907" y="13"/>
                  </a:cubicBezTo>
                  <a:cubicBezTo>
                    <a:pt x="931" y="24"/>
                    <a:pt x="943" y="54"/>
                    <a:pt x="931" y="78"/>
                  </a:cubicBezTo>
                  <a:cubicBezTo>
                    <a:pt x="919" y="114"/>
                    <a:pt x="585" y="830"/>
                    <a:pt x="78" y="1110"/>
                  </a:cubicBezTo>
                  <a:cubicBezTo>
                    <a:pt x="72" y="1116"/>
                    <a:pt x="60" y="1116"/>
                    <a:pt x="54" y="1116"/>
                  </a:cubicBezTo>
                  <a:close/>
                </a:path>
              </a:pathLst>
            </a:custGeom>
            <a:solidFill>
              <a:srgbClr val="F5E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3654513" y="3359052"/>
              <a:ext cx="97854" cy="78422"/>
            </a:xfrm>
            <a:custGeom>
              <a:avLst/>
              <a:gdLst/>
              <a:ahLst/>
              <a:cxnLst/>
              <a:rect l="l" t="t" r="r" b="b"/>
              <a:pathLst>
                <a:path w="1415" h="1134" extrusionOk="0">
                  <a:moveTo>
                    <a:pt x="1361" y="1134"/>
                  </a:moveTo>
                  <a:cubicBezTo>
                    <a:pt x="1355" y="1134"/>
                    <a:pt x="1355" y="1134"/>
                    <a:pt x="1355" y="1134"/>
                  </a:cubicBezTo>
                  <a:cubicBezTo>
                    <a:pt x="555" y="1020"/>
                    <a:pt x="36" y="120"/>
                    <a:pt x="13" y="84"/>
                  </a:cubicBezTo>
                  <a:cubicBezTo>
                    <a:pt x="1" y="60"/>
                    <a:pt x="7" y="30"/>
                    <a:pt x="30" y="18"/>
                  </a:cubicBezTo>
                  <a:cubicBezTo>
                    <a:pt x="54" y="0"/>
                    <a:pt x="84" y="12"/>
                    <a:pt x="102" y="36"/>
                  </a:cubicBezTo>
                  <a:cubicBezTo>
                    <a:pt x="102" y="42"/>
                    <a:pt x="621" y="925"/>
                    <a:pt x="1367" y="1032"/>
                  </a:cubicBezTo>
                  <a:cubicBezTo>
                    <a:pt x="1396" y="1038"/>
                    <a:pt x="1414" y="1062"/>
                    <a:pt x="1408" y="1092"/>
                  </a:cubicBezTo>
                  <a:cubicBezTo>
                    <a:pt x="1408" y="1116"/>
                    <a:pt x="1384" y="1134"/>
                    <a:pt x="1361" y="113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3928010" y="3442795"/>
              <a:ext cx="129596" cy="170398"/>
            </a:xfrm>
            <a:custGeom>
              <a:avLst/>
              <a:gdLst/>
              <a:ahLst/>
              <a:cxnLst/>
              <a:rect l="l" t="t" r="r" b="b"/>
              <a:pathLst>
                <a:path w="1874" h="2464" extrusionOk="0">
                  <a:moveTo>
                    <a:pt x="60" y="2464"/>
                  </a:moveTo>
                  <a:cubicBezTo>
                    <a:pt x="42" y="2464"/>
                    <a:pt x="24" y="2452"/>
                    <a:pt x="12" y="2434"/>
                  </a:cubicBezTo>
                  <a:cubicBezTo>
                    <a:pt x="0" y="2410"/>
                    <a:pt x="12" y="2380"/>
                    <a:pt x="42" y="2368"/>
                  </a:cubicBezTo>
                  <a:cubicBezTo>
                    <a:pt x="1760" y="1605"/>
                    <a:pt x="1533" y="126"/>
                    <a:pt x="1521" y="60"/>
                  </a:cubicBezTo>
                  <a:cubicBezTo>
                    <a:pt x="1515" y="36"/>
                    <a:pt x="1533" y="6"/>
                    <a:pt x="1563" y="6"/>
                  </a:cubicBezTo>
                  <a:cubicBezTo>
                    <a:pt x="1587" y="0"/>
                    <a:pt x="1611" y="18"/>
                    <a:pt x="1617" y="42"/>
                  </a:cubicBezTo>
                  <a:cubicBezTo>
                    <a:pt x="1623" y="60"/>
                    <a:pt x="1873" y="1665"/>
                    <a:pt x="78" y="2464"/>
                  </a:cubicBezTo>
                  <a:cubicBezTo>
                    <a:pt x="72" y="2464"/>
                    <a:pt x="66" y="2464"/>
                    <a:pt x="60" y="24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3748560" y="3173864"/>
              <a:ext cx="47924" cy="156774"/>
            </a:xfrm>
            <a:custGeom>
              <a:avLst/>
              <a:gdLst/>
              <a:ahLst/>
              <a:cxnLst/>
              <a:rect l="l" t="t" r="r" b="b"/>
              <a:pathLst>
                <a:path w="693" h="2267" extrusionOk="0">
                  <a:moveTo>
                    <a:pt x="639" y="2267"/>
                  </a:moveTo>
                  <a:cubicBezTo>
                    <a:pt x="615" y="2267"/>
                    <a:pt x="597" y="2255"/>
                    <a:pt x="591" y="2231"/>
                  </a:cubicBezTo>
                  <a:lnTo>
                    <a:pt x="7" y="66"/>
                  </a:lnTo>
                  <a:cubicBezTo>
                    <a:pt x="1" y="42"/>
                    <a:pt x="12" y="12"/>
                    <a:pt x="42" y="6"/>
                  </a:cubicBezTo>
                  <a:cubicBezTo>
                    <a:pt x="66" y="0"/>
                    <a:pt x="96" y="18"/>
                    <a:pt x="102" y="42"/>
                  </a:cubicBezTo>
                  <a:lnTo>
                    <a:pt x="687" y="2207"/>
                  </a:lnTo>
                  <a:cubicBezTo>
                    <a:pt x="692" y="2231"/>
                    <a:pt x="681" y="2261"/>
                    <a:pt x="651" y="2267"/>
                  </a:cubicBezTo>
                  <a:cubicBezTo>
                    <a:pt x="645" y="2267"/>
                    <a:pt x="645" y="2267"/>
                    <a:pt x="639" y="226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3936239" y="3855284"/>
              <a:ext cx="109818" cy="113483"/>
            </a:xfrm>
            <a:custGeom>
              <a:avLst/>
              <a:gdLst/>
              <a:ahLst/>
              <a:cxnLst/>
              <a:rect l="l" t="t" r="r" b="b"/>
              <a:pathLst>
                <a:path w="1588" h="1641" extrusionOk="0">
                  <a:moveTo>
                    <a:pt x="1" y="776"/>
                  </a:moveTo>
                  <a:cubicBezTo>
                    <a:pt x="1" y="776"/>
                    <a:pt x="555" y="0"/>
                    <a:pt x="615" y="66"/>
                  </a:cubicBezTo>
                  <a:cubicBezTo>
                    <a:pt x="669" y="131"/>
                    <a:pt x="925" y="430"/>
                    <a:pt x="1086" y="561"/>
                  </a:cubicBezTo>
                  <a:cubicBezTo>
                    <a:pt x="1253" y="692"/>
                    <a:pt x="1492" y="799"/>
                    <a:pt x="1539" y="865"/>
                  </a:cubicBezTo>
                  <a:cubicBezTo>
                    <a:pt x="1587" y="925"/>
                    <a:pt x="1080" y="793"/>
                    <a:pt x="1080" y="793"/>
                  </a:cubicBezTo>
                  <a:cubicBezTo>
                    <a:pt x="1080" y="793"/>
                    <a:pt x="1438" y="1479"/>
                    <a:pt x="1355" y="1467"/>
                  </a:cubicBezTo>
                  <a:cubicBezTo>
                    <a:pt x="1265" y="1462"/>
                    <a:pt x="991" y="1074"/>
                    <a:pt x="991" y="1074"/>
                  </a:cubicBezTo>
                  <a:cubicBezTo>
                    <a:pt x="991" y="1074"/>
                    <a:pt x="1217" y="1360"/>
                    <a:pt x="1164" y="1563"/>
                  </a:cubicBezTo>
                  <a:cubicBezTo>
                    <a:pt x="1152" y="1617"/>
                    <a:pt x="865" y="1181"/>
                    <a:pt x="865" y="1181"/>
                  </a:cubicBezTo>
                  <a:cubicBezTo>
                    <a:pt x="865" y="1181"/>
                    <a:pt x="1009" y="1491"/>
                    <a:pt x="961" y="1569"/>
                  </a:cubicBezTo>
                  <a:cubicBezTo>
                    <a:pt x="913" y="1640"/>
                    <a:pt x="740" y="1241"/>
                    <a:pt x="531" y="1127"/>
                  </a:cubicBezTo>
                  <a:cubicBezTo>
                    <a:pt x="317" y="1014"/>
                    <a:pt x="1" y="776"/>
                    <a:pt x="1" y="776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472731" y="2167846"/>
              <a:ext cx="252070" cy="186511"/>
            </a:xfrm>
            <a:custGeom>
              <a:avLst/>
              <a:gdLst/>
              <a:ahLst/>
              <a:cxnLst/>
              <a:rect l="l" t="t" r="r" b="b"/>
              <a:pathLst>
                <a:path w="3645" h="2697" extrusionOk="0">
                  <a:moveTo>
                    <a:pt x="162" y="513"/>
                  </a:moveTo>
                  <a:cubicBezTo>
                    <a:pt x="162" y="513"/>
                    <a:pt x="2738" y="6"/>
                    <a:pt x="2977" y="6"/>
                  </a:cubicBezTo>
                  <a:cubicBezTo>
                    <a:pt x="3221" y="0"/>
                    <a:pt x="3645" y="1342"/>
                    <a:pt x="3550" y="1694"/>
                  </a:cubicBezTo>
                  <a:cubicBezTo>
                    <a:pt x="3454" y="2046"/>
                    <a:pt x="2148" y="2690"/>
                    <a:pt x="1605" y="2696"/>
                  </a:cubicBezTo>
                  <a:cubicBezTo>
                    <a:pt x="1062" y="2696"/>
                    <a:pt x="0" y="984"/>
                    <a:pt x="162" y="513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781417" y="3015023"/>
              <a:ext cx="146885" cy="80496"/>
            </a:xfrm>
            <a:custGeom>
              <a:avLst/>
              <a:gdLst/>
              <a:ahLst/>
              <a:cxnLst/>
              <a:rect l="l" t="t" r="r" b="b"/>
              <a:pathLst>
                <a:path w="2124" h="1164" extrusionOk="0">
                  <a:moveTo>
                    <a:pt x="2124" y="222"/>
                  </a:moveTo>
                  <a:cubicBezTo>
                    <a:pt x="2124" y="222"/>
                    <a:pt x="1438" y="1"/>
                    <a:pt x="1378" y="138"/>
                  </a:cubicBezTo>
                  <a:cubicBezTo>
                    <a:pt x="1313" y="281"/>
                    <a:pt x="1259" y="406"/>
                    <a:pt x="1038" y="496"/>
                  </a:cubicBezTo>
                  <a:cubicBezTo>
                    <a:pt x="818" y="591"/>
                    <a:pt x="0" y="377"/>
                    <a:pt x="305" y="705"/>
                  </a:cubicBezTo>
                  <a:cubicBezTo>
                    <a:pt x="609" y="1039"/>
                    <a:pt x="1730" y="1104"/>
                    <a:pt x="1873" y="1134"/>
                  </a:cubicBezTo>
                  <a:cubicBezTo>
                    <a:pt x="2017" y="1164"/>
                    <a:pt x="2112" y="287"/>
                    <a:pt x="2124" y="222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876708" y="2968830"/>
              <a:ext cx="69777" cy="74757"/>
            </a:xfrm>
            <a:custGeom>
              <a:avLst/>
              <a:gdLst/>
              <a:ahLst/>
              <a:cxnLst/>
              <a:rect l="l" t="t" r="r" b="b"/>
              <a:pathLst>
                <a:path w="1009" h="1081" extrusionOk="0">
                  <a:moveTo>
                    <a:pt x="0" y="806"/>
                  </a:moveTo>
                  <a:cubicBezTo>
                    <a:pt x="0" y="806"/>
                    <a:pt x="406" y="1033"/>
                    <a:pt x="710" y="1080"/>
                  </a:cubicBezTo>
                  <a:lnTo>
                    <a:pt x="1008" y="418"/>
                  </a:lnTo>
                  <a:cubicBezTo>
                    <a:pt x="883" y="359"/>
                    <a:pt x="281" y="1"/>
                    <a:pt x="120" y="150"/>
                  </a:cubicBezTo>
                  <a:cubicBezTo>
                    <a:pt x="84" y="180"/>
                    <a:pt x="0" y="806"/>
                    <a:pt x="0" y="806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846973" y="2508141"/>
              <a:ext cx="620459" cy="521429"/>
            </a:xfrm>
            <a:custGeom>
              <a:avLst/>
              <a:gdLst/>
              <a:ahLst/>
              <a:cxnLst/>
              <a:rect l="l" t="t" r="r" b="b"/>
              <a:pathLst>
                <a:path w="8972" h="7540" extrusionOk="0">
                  <a:moveTo>
                    <a:pt x="7689" y="1569"/>
                  </a:moveTo>
                  <a:cubicBezTo>
                    <a:pt x="7689" y="1569"/>
                    <a:pt x="3186" y="0"/>
                    <a:pt x="1808" y="1277"/>
                  </a:cubicBezTo>
                  <a:cubicBezTo>
                    <a:pt x="752" y="2255"/>
                    <a:pt x="108" y="6233"/>
                    <a:pt x="19" y="6937"/>
                  </a:cubicBezTo>
                  <a:cubicBezTo>
                    <a:pt x="1" y="7110"/>
                    <a:pt x="2434" y="7540"/>
                    <a:pt x="2434" y="7540"/>
                  </a:cubicBezTo>
                  <a:cubicBezTo>
                    <a:pt x="2434" y="7540"/>
                    <a:pt x="3616" y="4193"/>
                    <a:pt x="3860" y="3830"/>
                  </a:cubicBezTo>
                  <a:cubicBezTo>
                    <a:pt x="3860" y="3830"/>
                    <a:pt x="4695" y="3847"/>
                    <a:pt x="7779" y="4665"/>
                  </a:cubicBezTo>
                  <a:cubicBezTo>
                    <a:pt x="8525" y="4867"/>
                    <a:pt x="8972" y="2279"/>
                    <a:pt x="7689" y="1569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5023103" y="3154848"/>
              <a:ext cx="144880" cy="76831"/>
            </a:xfrm>
            <a:custGeom>
              <a:avLst/>
              <a:gdLst/>
              <a:ahLst/>
              <a:cxnLst/>
              <a:rect l="l" t="t" r="r" b="b"/>
              <a:pathLst>
                <a:path w="2095" h="1111" extrusionOk="0">
                  <a:moveTo>
                    <a:pt x="2094" y="150"/>
                  </a:moveTo>
                  <a:cubicBezTo>
                    <a:pt x="2094" y="150"/>
                    <a:pt x="1397" y="1"/>
                    <a:pt x="1343" y="144"/>
                  </a:cubicBezTo>
                  <a:cubicBezTo>
                    <a:pt x="1295" y="287"/>
                    <a:pt x="1253" y="418"/>
                    <a:pt x="1045" y="532"/>
                  </a:cubicBezTo>
                  <a:cubicBezTo>
                    <a:pt x="836" y="645"/>
                    <a:pt x="1" y="508"/>
                    <a:pt x="335" y="806"/>
                  </a:cubicBezTo>
                  <a:cubicBezTo>
                    <a:pt x="669" y="1110"/>
                    <a:pt x="1790" y="1069"/>
                    <a:pt x="1933" y="1087"/>
                  </a:cubicBezTo>
                  <a:cubicBezTo>
                    <a:pt x="2077" y="1098"/>
                    <a:pt x="2089" y="216"/>
                    <a:pt x="2094" y="150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5115906" y="3107410"/>
              <a:ext cx="67357" cy="71437"/>
            </a:xfrm>
            <a:custGeom>
              <a:avLst/>
              <a:gdLst/>
              <a:ahLst/>
              <a:cxnLst/>
              <a:rect l="l" t="t" r="r" b="b"/>
              <a:pathLst>
                <a:path w="974" h="1033" extrusionOk="0">
                  <a:moveTo>
                    <a:pt x="1" y="830"/>
                  </a:moveTo>
                  <a:cubicBezTo>
                    <a:pt x="1" y="830"/>
                    <a:pt x="251" y="967"/>
                    <a:pt x="741" y="1033"/>
                  </a:cubicBezTo>
                  <a:lnTo>
                    <a:pt x="973" y="341"/>
                  </a:lnTo>
                  <a:cubicBezTo>
                    <a:pt x="842" y="299"/>
                    <a:pt x="210" y="1"/>
                    <a:pt x="61" y="162"/>
                  </a:cubicBezTo>
                  <a:cubicBezTo>
                    <a:pt x="31" y="198"/>
                    <a:pt x="1" y="830"/>
                    <a:pt x="1" y="830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5074276" y="2605023"/>
              <a:ext cx="581248" cy="557389"/>
            </a:xfrm>
            <a:custGeom>
              <a:avLst/>
              <a:gdLst/>
              <a:ahLst/>
              <a:cxnLst/>
              <a:rect l="l" t="t" r="r" b="b"/>
              <a:pathLst>
                <a:path w="8405" h="8060" extrusionOk="0">
                  <a:moveTo>
                    <a:pt x="1575" y="1080"/>
                  </a:moveTo>
                  <a:cubicBezTo>
                    <a:pt x="645" y="3043"/>
                    <a:pt x="0" y="7672"/>
                    <a:pt x="0" y="7672"/>
                  </a:cubicBezTo>
                  <a:lnTo>
                    <a:pt x="2559" y="8059"/>
                  </a:lnTo>
                  <a:cubicBezTo>
                    <a:pt x="2744" y="7326"/>
                    <a:pt x="3299" y="4325"/>
                    <a:pt x="3651" y="4063"/>
                  </a:cubicBezTo>
                  <a:cubicBezTo>
                    <a:pt x="4009" y="3806"/>
                    <a:pt x="6365" y="3985"/>
                    <a:pt x="7385" y="3687"/>
                  </a:cubicBezTo>
                  <a:cubicBezTo>
                    <a:pt x="8405" y="3383"/>
                    <a:pt x="8292" y="1486"/>
                    <a:pt x="8292" y="1486"/>
                  </a:cubicBezTo>
                  <a:lnTo>
                    <a:pt x="7987" y="1069"/>
                  </a:lnTo>
                  <a:cubicBezTo>
                    <a:pt x="7987" y="1069"/>
                    <a:pt x="2082" y="1"/>
                    <a:pt x="1575" y="1080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5308978" y="1973530"/>
              <a:ext cx="156429" cy="224062"/>
            </a:xfrm>
            <a:custGeom>
              <a:avLst/>
              <a:gdLst/>
              <a:ahLst/>
              <a:cxnLst/>
              <a:rect l="l" t="t" r="r" b="b"/>
              <a:pathLst>
                <a:path w="2262" h="3240" extrusionOk="0">
                  <a:moveTo>
                    <a:pt x="1450" y="943"/>
                  </a:moveTo>
                  <a:cubicBezTo>
                    <a:pt x="1450" y="943"/>
                    <a:pt x="36" y="1"/>
                    <a:pt x="12" y="1092"/>
                  </a:cubicBezTo>
                  <a:cubicBezTo>
                    <a:pt x="0" y="1534"/>
                    <a:pt x="490" y="3240"/>
                    <a:pt x="1026" y="2959"/>
                  </a:cubicBezTo>
                  <a:cubicBezTo>
                    <a:pt x="2261" y="2315"/>
                    <a:pt x="1450" y="943"/>
                    <a:pt x="1450" y="943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5275578" y="1990472"/>
              <a:ext cx="217423" cy="155184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1861" y="561"/>
                  </a:moveTo>
                  <a:cubicBezTo>
                    <a:pt x="1861" y="561"/>
                    <a:pt x="1658" y="0"/>
                    <a:pt x="1092" y="102"/>
                  </a:cubicBezTo>
                  <a:cubicBezTo>
                    <a:pt x="525" y="197"/>
                    <a:pt x="734" y="167"/>
                    <a:pt x="525" y="197"/>
                  </a:cubicBezTo>
                  <a:cubicBezTo>
                    <a:pt x="316" y="233"/>
                    <a:pt x="0" y="1062"/>
                    <a:pt x="674" y="1092"/>
                  </a:cubicBezTo>
                  <a:cubicBezTo>
                    <a:pt x="1342" y="1116"/>
                    <a:pt x="1581" y="567"/>
                    <a:pt x="1664" y="764"/>
                  </a:cubicBezTo>
                  <a:cubicBezTo>
                    <a:pt x="1748" y="961"/>
                    <a:pt x="1694" y="1378"/>
                    <a:pt x="1951" y="1587"/>
                  </a:cubicBezTo>
                  <a:cubicBezTo>
                    <a:pt x="2201" y="1790"/>
                    <a:pt x="1998" y="2243"/>
                    <a:pt x="2154" y="2118"/>
                  </a:cubicBezTo>
                  <a:cubicBezTo>
                    <a:pt x="2315" y="1993"/>
                    <a:pt x="3144" y="710"/>
                    <a:pt x="1861" y="561"/>
                  </a:cubicBezTo>
                  <a:close/>
                </a:path>
              </a:pathLst>
            </a:custGeom>
            <a:solidFill>
              <a:srgbClr val="453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5408765" y="2077465"/>
              <a:ext cx="25657" cy="44674"/>
            </a:xfrm>
            <a:custGeom>
              <a:avLst/>
              <a:gdLst/>
              <a:ahLst/>
              <a:cxnLst/>
              <a:rect l="l" t="t" r="r" b="b"/>
              <a:pathLst>
                <a:path w="371" h="646" extrusionOk="0">
                  <a:moveTo>
                    <a:pt x="7" y="341"/>
                  </a:moveTo>
                  <a:cubicBezTo>
                    <a:pt x="7" y="341"/>
                    <a:pt x="7" y="1"/>
                    <a:pt x="186" y="84"/>
                  </a:cubicBezTo>
                  <a:cubicBezTo>
                    <a:pt x="371" y="174"/>
                    <a:pt x="305" y="353"/>
                    <a:pt x="210" y="496"/>
                  </a:cubicBezTo>
                  <a:cubicBezTo>
                    <a:pt x="114" y="645"/>
                    <a:pt x="1" y="430"/>
                    <a:pt x="7" y="341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5342379" y="2119993"/>
              <a:ext cx="180356" cy="222817"/>
            </a:xfrm>
            <a:custGeom>
              <a:avLst/>
              <a:gdLst/>
              <a:ahLst/>
              <a:cxnLst/>
              <a:rect l="l" t="t" r="r" b="b"/>
              <a:pathLst>
                <a:path w="2608" h="3222" extrusionOk="0">
                  <a:moveTo>
                    <a:pt x="991" y="0"/>
                  </a:moveTo>
                  <a:cubicBezTo>
                    <a:pt x="991" y="0"/>
                    <a:pt x="1372" y="1193"/>
                    <a:pt x="1593" y="1390"/>
                  </a:cubicBezTo>
                  <a:cubicBezTo>
                    <a:pt x="1808" y="1587"/>
                    <a:pt x="2100" y="1545"/>
                    <a:pt x="2357" y="1611"/>
                  </a:cubicBezTo>
                  <a:cubicBezTo>
                    <a:pt x="2607" y="1682"/>
                    <a:pt x="2047" y="2744"/>
                    <a:pt x="1480" y="2983"/>
                  </a:cubicBezTo>
                  <a:cubicBezTo>
                    <a:pt x="919" y="3221"/>
                    <a:pt x="257" y="2505"/>
                    <a:pt x="132" y="2464"/>
                  </a:cubicBezTo>
                  <a:cubicBezTo>
                    <a:pt x="1" y="2416"/>
                    <a:pt x="860" y="1629"/>
                    <a:pt x="860" y="1497"/>
                  </a:cubicBezTo>
                  <a:cubicBezTo>
                    <a:pt x="854" y="1360"/>
                    <a:pt x="335" y="340"/>
                    <a:pt x="335" y="340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5273503" y="2149244"/>
              <a:ext cx="360159" cy="547500"/>
            </a:xfrm>
            <a:custGeom>
              <a:avLst/>
              <a:gdLst/>
              <a:ahLst/>
              <a:cxnLst/>
              <a:rect l="l" t="t" r="r" b="b"/>
              <a:pathLst>
                <a:path w="5208" h="7917" extrusionOk="0">
                  <a:moveTo>
                    <a:pt x="1331" y="633"/>
                  </a:moveTo>
                  <a:cubicBezTo>
                    <a:pt x="1331" y="633"/>
                    <a:pt x="2530" y="1"/>
                    <a:pt x="2613" y="114"/>
                  </a:cubicBezTo>
                  <a:cubicBezTo>
                    <a:pt x="2703" y="221"/>
                    <a:pt x="2971" y="770"/>
                    <a:pt x="2971" y="770"/>
                  </a:cubicBezTo>
                  <a:cubicBezTo>
                    <a:pt x="2971" y="770"/>
                    <a:pt x="3764" y="925"/>
                    <a:pt x="4235" y="997"/>
                  </a:cubicBezTo>
                  <a:cubicBezTo>
                    <a:pt x="4754" y="1068"/>
                    <a:pt x="5178" y="2798"/>
                    <a:pt x="5208" y="7033"/>
                  </a:cubicBezTo>
                  <a:cubicBezTo>
                    <a:pt x="5208" y="7445"/>
                    <a:pt x="2094" y="7916"/>
                    <a:pt x="60" y="6896"/>
                  </a:cubicBezTo>
                  <a:cubicBezTo>
                    <a:pt x="60" y="6896"/>
                    <a:pt x="0" y="5077"/>
                    <a:pt x="221" y="2088"/>
                  </a:cubicBezTo>
                  <a:cubicBezTo>
                    <a:pt x="257" y="1587"/>
                    <a:pt x="1390" y="1021"/>
                    <a:pt x="1390" y="1021"/>
                  </a:cubicBezTo>
                  <a:cubicBezTo>
                    <a:pt x="1390" y="1021"/>
                    <a:pt x="1277" y="728"/>
                    <a:pt x="1331" y="633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5430686" y="2006930"/>
              <a:ext cx="752406" cy="898116"/>
            </a:xfrm>
            <a:custGeom>
              <a:avLst/>
              <a:gdLst/>
              <a:ahLst/>
              <a:cxnLst/>
              <a:rect l="l" t="t" r="r" b="b"/>
              <a:pathLst>
                <a:path w="10880" h="12987" extrusionOk="0">
                  <a:moveTo>
                    <a:pt x="4253" y="538"/>
                  </a:moveTo>
                  <a:lnTo>
                    <a:pt x="167" y="9521"/>
                  </a:lnTo>
                  <a:cubicBezTo>
                    <a:pt x="0" y="9891"/>
                    <a:pt x="161" y="10326"/>
                    <a:pt x="531" y="10493"/>
                  </a:cubicBezTo>
                  <a:lnTo>
                    <a:pt x="5649" y="12819"/>
                  </a:lnTo>
                  <a:cubicBezTo>
                    <a:pt x="6019" y="12986"/>
                    <a:pt x="6454" y="12825"/>
                    <a:pt x="6621" y="12455"/>
                  </a:cubicBezTo>
                  <a:lnTo>
                    <a:pt x="10707" y="3472"/>
                  </a:lnTo>
                  <a:cubicBezTo>
                    <a:pt x="10880" y="3103"/>
                    <a:pt x="10713" y="2667"/>
                    <a:pt x="10343" y="2494"/>
                  </a:cubicBezTo>
                  <a:lnTo>
                    <a:pt x="5231" y="168"/>
                  </a:lnTo>
                  <a:cubicBezTo>
                    <a:pt x="4861" y="1"/>
                    <a:pt x="4420" y="168"/>
                    <a:pt x="4253" y="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5512770" y="2039570"/>
              <a:ext cx="394806" cy="746667"/>
            </a:xfrm>
            <a:custGeom>
              <a:avLst/>
              <a:gdLst/>
              <a:ahLst/>
              <a:cxnLst/>
              <a:rect l="l" t="t" r="r" b="b"/>
              <a:pathLst>
                <a:path w="5709" h="10797" extrusionOk="0">
                  <a:moveTo>
                    <a:pt x="5708" y="453"/>
                  </a:moveTo>
                  <a:lnTo>
                    <a:pt x="1026" y="10796"/>
                  </a:lnTo>
                  <a:lnTo>
                    <a:pt x="0" y="10325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rgbClr val="1A0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5644297" y="2647966"/>
              <a:ext cx="115143" cy="143151"/>
            </a:xfrm>
            <a:custGeom>
              <a:avLst/>
              <a:gdLst/>
              <a:ahLst/>
              <a:cxnLst/>
              <a:rect l="l" t="t" r="r" b="b"/>
              <a:pathLst>
                <a:path w="1665" h="2070" extrusionOk="0">
                  <a:moveTo>
                    <a:pt x="1665" y="418"/>
                  </a:moveTo>
                  <a:lnTo>
                    <a:pt x="919" y="2070"/>
                  </a:lnTo>
                  <a:lnTo>
                    <a:pt x="1" y="1646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F5E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718152" y="2485460"/>
              <a:ext cx="115558" cy="143151"/>
            </a:xfrm>
            <a:custGeom>
              <a:avLst/>
              <a:gdLst/>
              <a:ahLst/>
              <a:cxnLst/>
              <a:rect l="l" t="t" r="r" b="b"/>
              <a:pathLst>
                <a:path w="1671" h="2070" extrusionOk="0">
                  <a:moveTo>
                    <a:pt x="1671" y="418"/>
                  </a:moveTo>
                  <a:lnTo>
                    <a:pt x="919" y="2070"/>
                  </a:lnTo>
                  <a:lnTo>
                    <a:pt x="1" y="164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5E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5792836" y="2321294"/>
              <a:ext cx="115558" cy="142736"/>
            </a:xfrm>
            <a:custGeom>
              <a:avLst/>
              <a:gdLst/>
              <a:ahLst/>
              <a:cxnLst/>
              <a:rect l="l" t="t" r="r" b="b"/>
              <a:pathLst>
                <a:path w="1671" h="2064" extrusionOk="0">
                  <a:moveTo>
                    <a:pt x="1670" y="418"/>
                  </a:moveTo>
                  <a:lnTo>
                    <a:pt x="919" y="2064"/>
                  </a:lnTo>
                  <a:lnTo>
                    <a:pt x="0" y="164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5E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5866622" y="2158718"/>
              <a:ext cx="115558" cy="142805"/>
            </a:xfrm>
            <a:custGeom>
              <a:avLst/>
              <a:gdLst/>
              <a:ahLst/>
              <a:cxnLst/>
              <a:rect l="l" t="t" r="r" b="b"/>
              <a:pathLst>
                <a:path w="1671" h="2065" extrusionOk="0">
                  <a:moveTo>
                    <a:pt x="1671" y="418"/>
                  </a:moveTo>
                  <a:lnTo>
                    <a:pt x="925" y="2065"/>
                  </a:lnTo>
                  <a:lnTo>
                    <a:pt x="1" y="1647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F5E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5975951" y="2267217"/>
              <a:ext cx="118463" cy="118463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164" y="174"/>
                  </a:moveTo>
                  <a:cubicBezTo>
                    <a:pt x="1545" y="347"/>
                    <a:pt x="1712" y="788"/>
                    <a:pt x="1539" y="1170"/>
                  </a:cubicBezTo>
                  <a:cubicBezTo>
                    <a:pt x="1366" y="1546"/>
                    <a:pt x="919" y="1713"/>
                    <a:pt x="543" y="1540"/>
                  </a:cubicBezTo>
                  <a:cubicBezTo>
                    <a:pt x="168" y="1367"/>
                    <a:pt x="1" y="925"/>
                    <a:pt x="174" y="543"/>
                  </a:cubicBezTo>
                  <a:cubicBezTo>
                    <a:pt x="341" y="168"/>
                    <a:pt x="788" y="1"/>
                    <a:pt x="1164" y="1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6010596" y="2190943"/>
              <a:ext cx="118463" cy="118463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170" y="173"/>
                  </a:moveTo>
                  <a:cubicBezTo>
                    <a:pt x="1545" y="340"/>
                    <a:pt x="1712" y="788"/>
                    <a:pt x="1539" y="1163"/>
                  </a:cubicBezTo>
                  <a:cubicBezTo>
                    <a:pt x="1367" y="1545"/>
                    <a:pt x="925" y="1712"/>
                    <a:pt x="543" y="1539"/>
                  </a:cubicBezTo>
                  <a:cubicBezTo>
                    <a:pt x="168" y="1366"/>
                    <a:pt x="1" y="919"/>
                    <a:pt x="174" y="543"/>
                  </a:cubicBezTo>
                  <a:cubicBezTo>
                    <a:pt x="347" y="167"/>
                    <a:pt x="788" y="0"/>
                    <a:pt x="1170" y="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5738759" y="2002436"/>
              <a:ext cx="82986" cy="57399"/>
            </a:xfrm>
            <a:custGeom>
              <a:avLst/>
              <a:gdLst/>
              <a:ahLst/>
              <a:cxnLst/>
              <a:rect l="l" t="t" r="r" b="b"/>
              <a:pathLst>
                <a:path w="1200" h="830" extrusionOk="0">
                  <a:moveTo>
                    <a:pt x="1" y="334"/>
                  </a:moveTo>
                  <a:cubicBezTo>
                    <a:pt x="1" y="334"/>
                    <a:pt x="215" y="0"/>
                    <a:pt x="728" y="60"/>
                  </a:cubicBezTo>
                  <a:cubicBezTo>
                    <a:pt x="913" y="84"/>
                    <a:pt x="1200" y="376"/>
                    <a:pt x="1176" y="555"/>
                  </a:cubicBezTo>
                  <a:cubicBezTo>
                    <a:pt x="1164" y="621"/>
                    <a:pt x="717" y="233"/>
                    <a:pt x="717" y="233"/>
                  </a:cubicBezTo>
                  <a:cubicBezTo>
                    <a:pt x="717" y="233"/>
                    <a:pt x="991" y="555"/>
                    <a:pt x="967" y="734"/>
                  </a:cubicBezTo>
                  <a:cubicBezTo>
                    <a:pt x="961" y="806"/>
                    <a:pt x="496" y="310"/>
                    <a:pt x="496" y="310"/>
                  </a:cubicBezTo>
                  <a:cubicBezTo>
                    <a:pt x="496" y="310"/>
                    <a:pt x="836" y="752"/>
                    <a:pt x="776" y="776"/>
                  </a:cubicBezTo>
                  <a:cubicBezTo>
                    <a:pt x="657" y="829"/>
                    <a:pt x="377" y="483"/>
                    <a:pt x="1" y="334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5292036" y="2311336"/>
              <a:ext cx="441071" cy="312373"/>
            </a:xfrm>
            <a:custGeom>
              <a:avLst/>
              <a:gdLst/>
              <a:ahLst/>
              <a:cxnLst/>
              <a:rect l="l" t="t" r="r" b="b"/>
              <a:pathLst>
                <a:path w="6378" h="4517" extrusionOk="0">
                  <a:moveTo>
                    <a:pt x="1391" y="1"/>
                  </a:moveTo>
                  <a:cubicBezTo>
                    <a:pt x="1391" y="1"/>
                    <a:pt x="1957" y="2250"/>
                    <a:pt x="2369" y="2763"/>
                  </a:cubicBezTo>
                  <a:cubicBezTo>
                    <a:pt x="2780" y="3276"/>
                    <a:pt x="5214" y="3359"/>
                    <a:pt x="5793" y="3675"/>
                  </a:cubicBezTo>
                  <a:cubicBezTo>
                    <a:pt x="6377" y="3991"/>
                    <a:pt x="5620" y="4385"/>
                    <a:pt x="5369" y="4403"/>
                  </a:cubicBezTo>
                  <a:cubicBezTo>
                    <a:pt x="5113" y="4415"/>
                    <a:pt x="2673" y="4516"/>
                    <a:pt x="1528" y="3896"/>
                  </a:cubicBezTo>
                  <a:cubicBezTo>
                    <a:pt x="383" y="3276"/>
                    <a:pt x="1" y="1063"/>
                    <a:pt x="43" y="830"/>
                  </a:cubicBezTo>
                  <a:cubicBezTo>
                    <a:pt x="90" y="597"/>
                    <a:pt x="1391" y="1"/>
                    <a:pt x="1391" y="1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235954" y="2217705"/>
              <a:ext cx="221158" cy="306564"/>
            </a:xfrm>
            <a:custGeom>
              <a:avLst/>
              <a:gdLst/>
              <a:ahLst/>
              <a:cxnLst/>
              <a:rect l="l" t="t" r="r" b="b"/>
              <a:pathLst>
                <a:path w="3198" h="4433" extrusionOk="0">
                  <a:moveTo>
                    <a:pt x="2070" y="1"/>
                  </a:moveTo>
                  <a:cubicBezTo>
                    <a:pt x="2070" y="1"/>
                    <a:pt x="2560" y="2136"/>
                    <a:pt x="2959" y="3192"/>
                  </a:cubicBezTo>
                  <a:cubicBezTo>
                    <a:pt x="3198" y="3812"/>
                    <a:pt x="1283" y="4433"/>
                    <a:pt x="973" y="4254"/>
                  </a:cubicBezTo>
                  <a:cubicBezTo>
                    <a:pt x="657" y="4069"/>
                    <a:pt x="180" y="2619"/>
                    <a:pt x="138" y="1880"/>
                  </a:cubicBezTo>
                  <a:cubicBezTo>
                    <a:pt x="96" y="1212"/>
                    <a:pt x="1" y="627"/>
                    <a:pt x="2070" y="1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5655846" y="2553505"/>
              <a:ext cx="116388" cy="73443"/>
            </a:xfrm>
            <a:custGeom>
              <a:avLst/>
              <a:gdLst/>
              <a:ahLst/>
              <a:cxnLst/>
              <a:rect l="l" t="t" r="r" b="b"/>
              <a:pathLst>
                <a:path w="1683" h="1062" extrusionOk="0">
                  <a:moveTo>
                    <a:pt x="162" y="0"/>
                  </a:moveTo>
                  <a:cubicBezTo>
                    <a:pt x="162" y="0"/>
                    <a:pt x="1" y="871"/>
                    <a:pt x="25" y="925"/>
                  </a:cubicBezTo>
                  <a:cubicBezTo>
                    <a:pt x="43" y="973"/>
                    <a:pt x="621" y="782"/>
                    <a:pt x="943" y="889"/>
                  </a:cubicBezTo>
                  <a:cubicBezTo>
                    <a:pt x="1271" y="990"/>
                    <a:pt x="1468" y="1062"/>
                    <a:pt x="1474" y="1020"/>
                  </a:cubicBezTo>
                  <a:cubicBezTo>
                    <a:pt x="1486" y="853"/>
                    <a:pt x="1027" y="668"/>
                    <a:pt x="1027" y="668"/>
                  </a:cubicBezTo>
                  <a:cubicBezTo>
                    <a:pt x="1027" y="668"/>
                    <a:pt x="1611" y="853"/>
                    <a:pt x="1641" y="800"/>
                  </a:cubicBezTo>
                  <a:cubicBezTo>
                    <a:pt x="1683" y="704"/>
                    <a:pt x="1063" y="460"/>
                    <a:pt x="1045" y="460"/>
                  </a:cubicBezTo>
                  <a:cubicBezTo>
                    <a:pt x="1021" y="454"/>
                    <a:pt x="1576" y="525"/>
                    <a:pt x="1599" y="483"/>
                  </a:cubicBezTo>
                  <a:cubicBezTo>
                    <a:pt x="1629" y="436"/>
                    <a:pt x="1152" y="209"/>
                    <a:pt x="919" y="143"/>
                  </a:cubicBezTo>
                  <a:cubicBezTo>
                    <a:pt x="681" y="72"/>
                    <a:pt x="210" y="12"/>
                    <a:pt x="162" y="0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5689661" y="2551016"/>
              <a:ext cx="53319" cy="18188"/>
            </a:xfrm>
            <a:custGeom>
              <a:avLst/>
              <a:gdLst/>
              <a:ahLst/>
              <a:cxnLst/>
              <a:rect l="l" t="t" r="r" b="b"/>
              <a:pathLst>
                <a:path w="771" h="263" extrusionOk="0">
                  <a:moveTo>
                    <a:pt x="365" y="227"/>
                  </a:moveTo>
                  <a:cubicBezTo>
                    <a:pt x="365" y="227"/>
                    <a:pt x="639" y="132"/>
                    <a:pt x="705" y="66"/>
                  </a:cubicBezTo>
                  <a:cubicBezTo>
                    <a:pt x="770" y="0"/>
                    <a:pt x="222" y="102"/>
                    <a:pt x="108" y="108"/>
                  </a:cubicBezTo>
                  <a:cubicBezTo>
                    <a:pt x="1" y="114"/>
                    <a:pt x="275" y="263"/>
                    <a:pt x="365" y="227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5405515" y="2083274"/>
              <a:ext cx="9958" cy="39626"/>
            </a:xfrm>
            <a:custGeom>
              <a:avLst/>
              <a:gdLst/>
              <a:ahLst/>
              <a:cxnLst/>
              <a:rect l="l" t="t" r="r" b="b"/>
              <a:pathLst>
                <a:path w="144" h="573" extrusionOk="0">
                  <a:moveTo>
                    <a:pt x="12" y="120"/>
                  </a:moveTo>
                  <a:cubicBezTo>
                    <a:pt x="12" y="120"/>
                    <a:pt x="6" y="144"/>
                    <a:pt x="6" y="185"/>
                  </a:cubicBezTo>
                  <a:cubicBezTo>
                    <a:pt x="6" y="305"/>
                    <a:pt x="0" y="573"/>
                    <a:pt x="36" y="567"/>
                  </a:cubicBezTo>
                  <a:cubicBezTo>
                    <a:pt x="84" y="555"/>
                    <a:pt x="96" y="549"/>
                    <a:pt x="119" y="519"/>
                  </a:cubicBezTo>
                  <a:cubicBezTo>
                    <a:pt x="143" y="495"/>
                    <a:pt x="137" y="0"/>
                    <a:pt x="137" y="0"/>
                  </a:cubicBezTo>
                  <a:cubicBezTo>
                    <a:pt x="137" y="0"/>
                    <a:pt x="12" y="60"/>
                    <a:pt x="12" y="120"/>
                  </a:cubicBezTo>
                  <a:close/>
                </a:path>
              </a:pathLst>
            </a:custGeom>
            <a:solidFill>
              <a:srgbClr val="453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5298675" y="2054783"/>
              <a:ext cx="158849" cy="70607"/>
            </a:xfrm>
            <a:custGeom>
              <a:avLst/>
              <a:gdLst/>
              <a:ahLst/>
              <a:cxnLst/>
              <a:rect l="l" t="t" r="r" b="b"/>
              <a:pathLst>
                <a:path w="2297" h="1021" extrusionOk="0">
                  <a:moveTo>
                    <a:pt x="2166" y="31"/>
                  </a:moveTo>
                  <a:cubicBezTo>
                    <a:pt x="2166" y="31"/>
                    <a:pt x="155" y="221"/>
                    <a:pt x="78" y="418"/>
                  </a:cubicBezTo>
                  <a:cubicBezTo>
                    <a:pt x="0" y="615"/>
                    <a:pt x="310" y="1003"/>
                    <a:pt x="483" y="967"/>
                  </a:cubicBezTo>
                  <a:cubicBezTo>
                    <a:pt x="656" y="931"/>
                    <a:pt x="650" y="752"/>
                    <a:pt x="794" y="729"/>
                  </a:cubicBezTo>
                  <a:cubicBezTo>
                    <a:pt x="937" y="705"/>
                    <a:pt x="949" y="1021"/>
                    <a:pt x="1342" y="782"/>
                  </a:cubicBezTo>
                  <a:cubicBezTo>
                    <a:pt x="1730" y="544"/>
                    <a:pt x="2160" y="418"/>
                    <a:pt x="2225" y="335"/>
                  </a:cubicBezTo>
                  <a:cubicBezTo>
                    <a:pt x="2291" y="251"/>
                    <a:pt x="2297" y="1"/>
                    <a:pt x="2166" y="31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5681847" y="3447705"/>
              <a:ext cx="125447" cy="164658"/>
            </a:xfrm>
            <a:custGeom>
              <a:avLst/>
              <a:gdLst/>
              <a:ahLst/>
              <a:cxnLst/>
              <a:rect l="l" t="t" r="r" b="b"/>
              <a:pathLst>
                <a:path w="1814" h="2381" extrusionOk="0">
                  <a:moveTo>
                    <a:pt x="209" y="1564"/>
                  </a:moveTo>
                  <a:cubicBezTo>
                    <a:pt x="209" y="1564"/>
                    <a:pt x="484" y="579"/>
                    <a:pt x="812" y="287"/>
                  </a:cubicBezTo>
                  <a:cubicBezTo>
                    <a:pt x="1134" y="1"/>
                    <a:pt x="1814" y="1594"/>
                    <a:pt x="1808" y="1987"/>
                  </a:cubicBezTo>
                  <a:cubicBezTo>
                    <a:pt x="1802" y="2381"/>
                    <a:pt x="1" y="2178"/>
                    <a:pt x="209" y="1564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235410" y="4670721"/>
              <a:ext cx="120952" cy="129182"/>
            </a:xfrm>
            <a:custGeom>
              <a:avLst/>
              <a:gdLst/>
              <a:ahLst/>
              <a:cxnLst/>
              <a:rect l="l" t="t" r="r" b="b"/>
              <a:pathLst>
                <a:path w="1749" h="1868" extrusionOk="0">
                  <a:moveTo>
                    <a:pt x="1014" y="1"/>
                  </a:moveTo>
                  <a:cubicBezTo>
                    <a:pt x="1014" y="1"/>
                    <a:pt x="460" y="454"/>
                    <a:pt x="543" y="585"/>
                  </a:cubicBezTo>
                  <a:cubicBezTo>
                    <a:pt x="627" y="710"/>
                    <a:pt x="704" y="824"/>
                    <a:pt x="662" y="1062"/>
                  </a:cubicBezTo>
                  <a:cubicBezTo>
                    <a:pt x="621" y="1295"/>
                    <a:pt x="0" y="1868"/>
                    <a:pt x="442" y="1790"/>
                  </a:cubicBezTo>
                  <a:cubicBezTo>
                    <a:pt x="883" y="1712"/>
                    <a:pt x="1545" y="806"/>
                    <a:pt x="1647" y="704"/>
                  </a:cubicBezTo>
                  <a:cubicBezTo>
                    <a:pt x="1748" y="597"/>
                    <a:pt x="1062" y="42"/>
                    <a:pt x="1014" y="1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6236655" y="4637735"/>
              <a:ext cx="83401" cy="73512"/>
            </a:xfrm>
            <a:custGeom>
              <a:avLst/>
              <a:gdLst/>
              <a:ahLst/>
              <a:cxnLst/>
              <a:rect l="l" t="t" r="r" b="b"/>
              <a:pathLst>
                <a:path w="1206" h="1063" extrusionOk="0">
                  <a:moveTo>
                    <a:pt x="525" y="1062"/>
                  </a:moveTo>
                  <a:cubicBezTo>
                    <a:pt x="525" y="1062"/>
                    <a:pt x="1205" y="829"/>
                    <a:pt x="1140" y="603"/>
                  </a:cubicBezTo>
                  <a:lnTo>
                    <a:pt x="740" y="0"/>
                  </a:lnTo>
                  <a:cubicBezTo>
                    <a:pt x="627" y="72"/>
                    <a:pt x="0" y="388"/>
                    <a:pt x="36" y="603"/>
                  </a:cubicBezTo>
                  <a:cubicBezTo>
                    <a:pt x="42" y="651"/>
                    <a:pt x="525" y="1062"/>
                    <a:pt x="525" y="1062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5760196" y="3160241"/>
              <a:ext cx="151864" cy="225722"/>
            </a:xfrm>
            <a:custGeom>
              <a:avLst/>
              <a:gdLst/>
              <a:ahLst/>
              <a:cxnLst/>
              <a:rect l="l" t="t" r="r" b="b"/>
              <a:pathLst>
                <a:path w="2196" h="3264" extrusionOk="0">
                  <a:moveTo>
                    <a:pt x="1576" y="961"/>
                  </a:moveTo>
                  <a:cubicBezTo>
                    <a:pt x="1576" y="961"/>
                    <a:pt x="168" y="0"/>
                    <a:pt x="49" y="1086"/>
                  </a:cubicBezTo>
                  <a:cubicBezTo>
                    <a:pt x="1" y="1521"/>
                    <a:pt x="347" y="3263"/>
                    <a:pt x="914" y="3025"/>
                  </a:cubicBezTo>
                  <a:cubicBezTo>
                    <a:pt x="2196" y="2488"/>
                    <a:pt x="1576" y="961"/>
                    <a:pt x="1576" y="961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5717322" y="3161071"/>
              <a:ext cx="229802" cy="179111"/>
            </a:xfrm>
            <a:custGeom>
              <a:avLst/>
              <a:gdLst/>
              <a:ahLst/>
              <a:cxnLst/>
              <a:rect l="l" t="t" r="r" b="b"/>
              <a:pathLst>
                <a:path w="3323" h="2590" extrusionOk="0">
                  <a:moveTo>
                    <a:pt x="2058" y="901"/>
                  </a:moveTo>
                  <a:cubicBezTo>
                    <a:pt x="2058" y="901"/>
                    <a:pt x="2070" y="281"/>
                    <a:pt x="1510" y="418"/>
                  </a:cubicBezTo>
                  <a:cubicBezTo>
                    <a:pt x="1194" y="495"/>
                    <a:pt x="1062" y="0"/>
                    <a:pt x="854" y="18"/>
                  </a:cubicBezTo>
                  <a:cubicBezTo>
                    <a:pt x="645" y="36"/>
                    <a:pt x="1" y="1086"/>
                    <a:pt x="669" y="1169"/>
                  </a:cubicBezTo>
                  <a:cubicBezTo>
                    <a:pt x="1331" y="1253"/>
                    <a:pt x="1778" y="883"/>
                    <a:pt x="1844" y="1086"/>
                  </a:cubicBezTo>
                  <a:cubicBezTo>
                    <a:pt x="1915" y="1289"/>
                    <a:pt x="1820" y="1700"/>
                    <a:pt x="2058" y="1927"/>
                  </a:cubicBezTo>
                  <a:cubicBezTo>
                    <a:pt x="2297" y="2154"/>
                    <a:pt x="2052" y="2589"/>
                    <a:pt x="2220" y="2476"/>
                  </a:cubicBezTo>
                  <a:cubicBezTo>
                    <a:pt x="2387" y="2362"/>
                    <a:pt x="3323" y="1152"/>
                    <a:pt x="2058" y="901"/>
                  </a:cubicBezTo>
                  <a:close/>
                </a:path>
              </a:pathLst>
            </a:custGeom>
            <a:solidFill>
              <a:srgbClr val="453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5857563" y="3271576"/>
              <a:ext cx="26901" cy="45089"/>
            </a:xfrm>
            <a:custGeom>
              <a:avLst/>
              <a:gdLst/>
              <a:ahLst/>
              <a:cxnLst/>
              <a:rect l="l" t="t" r="r" b="b"/>
              <a:pathLst>
                <a:path w="389" h="652" extrusionOk="0">
                  <a:moveTo>
                    <a:pt x="19" y="341"/>
                  </a:moveTo>
                  <a:cubicBezTo>
                    <a:pt x="19" y="341"/>
                    <a:pt x="42" y="1"/>
                    <a:pt x="215" y="102"/>
                  </a:cubicBezTo>
                  <a:cubicBezTo>
                    <a:pt x="388" y="204"/>
                    <a:pt x="311" y="377"/>
                    <a:pt x="203" y="514"/>
                  </a:cubicBezTo>
                  <a:cubicBezTo>
                    <a:pt x="96" y="651"/>
                    <a:pt x="1" y="430"/>
                    <a:pt x="19" y="341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5718567" y="3314104"/>
              <a:ext cx="332151" cy="221573"/>
            </a:xfrm>
            <a:custGeom>
              <a:avLst/>
              <a:gdLst/>
              <a:ahLst/>
              <a:cxnLst/>
              <a:rect l="l" t="t" r="r" b="b"/>
              <a:pathLst>
                <a:path w="4803" h="3204" extrusionOk="0">
                  <a:moveTo>
                    <a:pt x="2023" y="0"/>
                  </a:moveTo>
                  <a:cubicBezTo>
                    <a:pt x="2023" y="0"/>
                    <a:pt x="2309" y="1223"/>
                    <a:pt x="2506" y="1438"/>
                  </a:cubicBezTo>
                  <a:cubicBezTo>
                    <a:pt x="2709" y="1653"/>
                    <a:pt x="4307" y="1140"/>
                    <a:pt x="4558" y="1229"/>
                  </a:cubicBezTo>
                  <a:cubicBezTo>
                    <a:pt x="4802" y="1313"/>
                    <a:pt x="2852" y="2822"/>
                    <a:pt x="2267" y="3013"/>
                  </a:cubicBezTo>
                  <a:cubicBezTo>
                    <a:pt x="1683" y="3203"/>
                    <a:pt x="245" y="2941"/>
                    <a:pt x="120" y="2887"/>
                  </a:cubicBezTo>
                  <a:cubicBezTo>
                    <a:pt x="0" y="2834"/>
                    <a:pt x="1760" y="1617"/>
                    <a:pt x="1766" y="1480"/>
                  </a:cubicBezTo>
                  <a:cubicBezTo>
                    <a:pt x="1778" y="1342"/>
                    <a:pt x="1343" y="287"/>
                    <a:pt x="1343" y="287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5711167" y="3325652"/>
              <a:ext cx="445981" cy="683182"/>
            </a:xfrm>
            <a:custGeom>
              <a:avLst/>
              <a:gdLst/>
              <a:ahLst/>
              <a:cxnLst/>
              <a:rect l="l" t="t" r="r" b="b"/>
              <a:pathLst>
                <a:path w="6449" h="9879" extrusionOk="0">
                  <a:moveTo>
                    <a:pt x="1873" y="1313"/>
                  </a:moveTo>
                  <a:cubicBezTo>
                    <a:pt x="1873" y="1313"/>
                    <a:pt x="3382" y="0"/>
                    <a:pt x="4665" y="1062"/>
                  </a:cubicBezTo>
                  <a:cubicBezTo>
                    <a:pt x="5947" y="2118"/>
                    <a:pt x="6448" y="8912"/>
                    <a:pt x="5893" y="8661"/>
                  </a:cubicBezTo>
                  <a:cubicBezTo>
                    <a:pt x="5339" y="8411"/>
                    <a:pt x="1509" y="9878"/>
                    <a:pt x="758" y="9407"/>
                  </a:cubicBezTo>
                  <a:cubicBezTo>
                    <a:pt x="0" y="8936"/>
                    <a:pt x="459" y="3788"/>
                    <a:pt x="227" y="2720"/>
                  </a:cubicBezTo>
                  <a:cubicBezTo>
                    <a:pt x="0" y="1653"/>
                    <a:pt x="1873" y="1313"/>
                    <a:pt x="1873" y="1313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5898432" y="3877551"/>
              <a:ext cx="435607" cy="852266"/>
            </a:xfrm>
            <a:custGeom>
              <a:avLst/>
              <a:gdLst/>
              <a:ahLst/>
              <a:cxnLst/>
              <a:rect l="l" t="t" r="r" b="b"/>
              <a:pathLst>
                <a:path w="6299" h="12324" extrusionOk="0">
                  <a:moveTo>
                    <a:pt x="0" y="185"/>
                  </a:moveTo>
                  <a:cubicBezTo>
                    <a:pt x="0" y="185"/>
                    <a:pt x="0" y="5040"/>
                    <a:pt x="453" y="6925"/>
                  </a:cubicBezTo>
                  <a:cubicBezTo>
                    <a:pt x="913" y="8804"/>
                    <a:pt x="4253" y="11793"/>
                    <a:pt x="4498" y="12109"/>
                  </a:cubicBezTo>
                  <a:cubicBezTo>
                    <a:pt x="4665" y="12324"/>
                    <a:pt x="6299" y="10725"/>
                    <a:pt x="6299" y="10725"/>
                  </a:cubicBezTo>
                  <a:cubicBezTo>
                    <a:pt x="6299" y="10725"/>
                    <a:pt x="3507" y="6985"/>
                    <a:pt x="3621" y="6156"/>
                  </a:cubicBezTo>
                  <a:cubicBezTo>
                    <a:pt x="3728" y="5321"/>
                    <a:pt x="3686" y="1157"/>
                    <a:pt x="3287" y="579"/>
                  </a:cubicBezTo>
                  <a:cubicBezTo>
                    <a:pt x="2893" y="0"/>
                    <a:pt x="0" y="185"/>
                    <a:pt x="0" y="185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5812199" y="3368941"/>
              <a:ext cx="92460" cy="82571"/>
            </a:xfrm>
            <a:custGeom>
              <a:avLst/>
              <a:gdLst/>
              <a:ahLst/>
              <a:cxnLst/>
              <a:rect l="l" t="t" r="r" b="b"/>
              <a:pathLst>
                <a:path w="1337" h="1194" extrusionOk="0">
                  <a:moveTo>
                    <a:pt x="1337" y="699"/>
                  </a:moveTo>
                  <a:cubicBezTo>
                    <a:pt x="1337" y="699"/>
                    <a:pt x="1098" y="60"/>
                    <a:pt x="991" y="30"/>
                  </a:cubicBezTo>
                  <a:cubicBezTo>
                    <a:pt x="883" y="1"/>
                    <a:pt x="48" y="233"/>
                    <a:pt x="24" y="364"/>
                  </a:cubicBezTo>
                  <a:cubicBezTo>
                    <a:pt x="1" y="496"/>
                    <a:pt x="132" y="1194"/>
                    <a:pt x="132" y="1194"/>
                  </a:cubicBezTo>
                  <a:cubicBezTo>
                    <a:pt x="132" y="1194"/>
                    <a:pt x="1283" y="1062"/>
                    <a:pt x="1337" y="699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776309" y="3281948"/>
              <a:ext cx="99099" cy="101105"/>
            </a:xfrm>
            <a:custGeom>
              <a:avLst/>
              <a:gdLst/>
              <a:ahLst/>
              <a:cxnLst/>
              <a:rect l="l" t="t" r="r" b="b"/>
              <a:pathLst>
                <a:path w="1433" h="1462" extrusionOk="0">
                  <a:moveTo>
                    <a:pt x="90" y="746"/>
                  </a:moveTo>
                  <a:cubicBezTo>
                    <a:pt x="90" y="746"/>
                    <a:pt x="221" y="435"/>
                    <a:pt x="436" y="465"/>
                  </a:cubicBezTo>
                  <a:cubicBezTo>
                    <a:pt x="651" y="495"/>
                    <a:pt x="746" y="770"/>
                    <a:pt x="1003" y="746"/>
                  </a:cubicBezTo>
                  <a:cubicBezTo>
                    <a:pt x="1253" y="722"/>
                    <a:pt x="1050" y="72"/>
                    <a:pt x="1110" y="48"/>
                  </a:cubicBezTo>
                  <a:cubicBezTo>
                    <a:pt x="1176" y="24"/>
                    <a:pt x="1241" y="0"/>
                    <a:pt x="1241" y="0"/>
                  </a:cubicBezTo>
                  <a:cubicBezTo>
                    <a:pt x="1241" y="0"/>
                    <a:pt x="1432" y="644"/>
                    <a:pt x="1289" y="865"/>
                  </a:cubicBezTo>
                  <a:cubicBezTo>
                    <a:pt x="1205" y="996"/>
                    <a:pt x="663" y="1396"/>
                    <a:pt x="490" y="1432"/>
                  </a:cubicBezTo>
                  <a:cubicBezTo>
                    <a:pt x="317" y="1461"/>
                    <a:pt x="1" y="895"/>
                    <a:pt x="90" y="746"/>
                  </a:cubicBezTo>
                  <a:close/>
                </a:path>
              </a:pathLst>
            </a:custGeom>
            <a:solidFill>
              <a:srgbClr val="453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529643" y="4709515"/>
              <a:ext cx="144880" cy="76762"/>
            </a:xfrm>
            <a:custGeom>
              <a:avLst/>
              <a:gdLst/>
              <a:ahLst/>
              <a:cxnLst/>
              <a:rect l="l" t="t" r="r" b="b"/>
              <a:pathLst>
                <a:path w="2095" h="1110" extrusionOk="0">
                  <a:moveTo>
                    <a:pt x="2094" y="149"/>
                  </a:moveTo>
                  <a:cubicBezTo>
                    <a:pt x="2094" y="149"/>
                    <a:pt x="1396" y="0"/>
                    <a:pt x="1343" y="143"/>
                  </a:cubicBezTo>
                  <a:cubicBezTo>
                    <a:pt x="1289" y="287"/>
                    <a:pt x="1253" y="418"/>
                    <a:pt x="1038" y="531"/>
                  </a:cubicBezTo>
                  <a:cubicBezTo>
                    <a:pt x="830" y="638"/>
                    <a:pt x="1" y="507"/>
                    <a:pt x="329" y="805"/>
                  </a:cubicBezTo>
                  <a:cubicBezTo>
                    <a:pt x="663" y="1110"/>
                    <a:pt x="1790" y="1068"/>
                    <a:pt x="1933" y="1086"/>
                  </a:cubicBezTo>
                  <a:cubicBezTo>
                    <a:pt x="2076" y="1098"/>
                    <a:pt x="2088" y="215"/>
                    <a:pt x="2094" y="149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5622445" y="4662077"/>
              <a:ext cx="66873" cy="71437"/>
            </a:xfrm>
            <a:custGeom>
              <a:avLst/>
              <a:gdLst/>
              <a:ahLst/>
              <a:cxnLst/>
              <a:rect l="l" t="t" r="r" b="b"/>
              <a:pathLst>
                <a:path w="967" h="1033" extrusionOk="0">
                  <a:moveTo>
                    <a:pt x="1" y="829"/>
                  </a:moveTo>
                  <a:cubicBezTo>
                    <a:pt x="1" y="829"/>
                    <a:pt x="305" y="996"/>
                    <a:pt x="740" y="1032"/>
                  </a:cubicBezTo>
                  <a:lnTo>
                    <a:pt x="967" y="340"/>
                  </a:lnTo>
                  <a:cubicBezTo>
                    <a:pt x="836" y="299"/>
                    <a:pt x="203" y="0"/>
                    <a:pt x="60" y="161"/>
                  </a:cubicBezTo>
                  <a:cubicBezTo>
                    <a:pt x="25" y="197"/>
                    <a:pt x="1" y="829"/>
                    <a:pt x="1" y="829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5562629" y="3851550"/>
              <a:ext cx="516934" cy="851851"/>
            </a:xfrm>
            <a:custGeom>
              <a:avLst/>
              <a:gdLst/>
              <a:ahLst/>
              <a:cxnLst/>
              <a:rect l="l" t="t" r="r" b="b"/>
              <a:pathLst>
                <a:path w="7475" h="12318" extrusionOk="0">
                  <a:moveTo>
                    <a:pt x="5286" y="0"/>
                  </a:moveTo>
                  <a:cubicBezTo>
                    <a:pt x="5286" y="0"/>
                    <a:pt x="2059" y="3472"/>
                    <a:pt x="1063" y="5136"/>
                  </a:cubicBezTo>
                  <a:cubicBezTo>
                    <a:pt x="66" y="6800"/>
                    <a:pt x="108" y="11459"/>
                    <a:pt x="43" y="11835"/>
                  </a:cubicBezTo>
                  <a:cubicBezTo>
                    <a:pt x="1" y="12097"/>
                    <a:pt x="2906" y="12318"/>
                    <a:pt x="2906" y="12318"/>
                  </a:cubicBezTo>
                  <a:cubicBezTo>
                    <a:pt x="2906" y="12318"/>
                    <a:pt x="4122" y="6848"/>
                    <a:pt x="4600" y="6162"/>
                  </a:cubicBezTo>
                  <a:cubicBezTo>
                    <a:pt x="5166" y="5357"/>
                    <a:pt x="7230" y="3275"/>
                    <a:pt x="7349" y="2583"/>
                  </a:cubicBezTo>
                  <a:cubicBezTo>
                    <a:pt x="7475" y="1897"/>
                    <a:pt x="5286" y="0"/>
                    <a:pt x="5286" y="0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438086" y="3633792"/>
              <a:ext cx="1193823" cy="123787"/>
            </a:xfrm>
            <a:custGeom>
              <a:avLst/>
              <a:gdLst/>
              <a:ahLst/>
              <a:cxnLst/>
              <a:rect l="l" t="t" r="r" b="b"/>
              <a:pathLst>
                <a:path w="17263" h="1790" extrusionOk="0">
                  <a:moveTo>
                    <a:pt x="0" y="1789"/>
                  </a:moveTo>
                  <a:lnTo>
                    <a:pt x="17263" y="1789"/>
                  </a:lnTo>
                  <a:lnTo>
                    <a:pt x="17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5422803" y="3552884"/>
              <a:ext cx="396881" cy="161408"/>
            </a:xfrm>
            <a:custGeom>
              <a:avLst/>
              <a:gdLst/>
              <a:ahLst/>
              <a:cxnLst/>
              <a:rect l="l" t="t" r="r" b="b"/>
              <a:pathLst>
                <a:path w="5739" h="2334" extrusionOk="0">
                  <a:moveTo>
                    <a:pt x="4731" y="1"/>
                  </a:moveTo>
                  <a:lnTo>
                    <a:pt x="514" y="1"/>
                  </a:lnTo>
                  <a:cubicBezTo>
                    <a:pt x="227" y="1"/>
                    <a:pt x="1" y="234"/>
                    <a:pt x="1" y="520"/>
                  </a:cubicBezTo>
                  <a:lnTo>
                    <a:pt x="1" y="1820"/>
                  </a:lnTo>
                  <a:cubicBezTo>
                    <a:pt x="1" y="2101"/>
                    <a:pt x="227" y="2333"/>
                    <a:pt x="514" y="2333"/>
                  </a:cubicBezTo>
                  <a:lnTo>
                    <a:pt x="5136" y="2333"/>
                  </a:lnTo>
                  <a:cubicBezTo>
                    <a:pt x="5488" y="2333"/>
                    <a:pt x="5739" y="1993"/>
                    <a:pt x="5632" y="1665"/>
                  </a:cubicBezTo>
                  <a:lnTo>
                    <a:pt x="5226" y="365"/>
                  </a:lnTo>
                  <a:cubicBezTo>
                    <a:pt x="5154" y="150"/>
                    <a:pt x="4957" y="1"/>
                    <a:pt x="4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5462427" y="3612286"/>
              <a:ext cx="1145138" cy="709185"/>
            </a:xfrm>
            <a:custGeom>
              <a:avLst/>
              <a:gdLst/>
              <a:ahLst/>
              <a:cxnLst/>
              <a:rect l="l" t="t" r="r" b="b"/>
              <a:pathLst>
                <a:path w="16559" h="10255" extrusionOk="0">
                  <a:moveTo>
                    <a:pt x="16559" y="1"/>
                  </a:moveTo>
                  <a:lnTo>
                    <a:pt x="0" y="1"/>
                  </a:lnTo>
                  <a:lnTo>
                    <a:pt x="0" y="10254"/>
                  </a:lnTo>
                  <a:lnTo>
                    <a:pt x="16559" y="102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5367965" y="3663043"/>
              <a:ext cx="1334484" cy="716999"/>
            </a:xfrm>
            <a:custGeom>
              <a:avLst/>
              <a:gdLst/>
              <a:ahLst/>
              <a:cxnLst/>
              <a:rect l="l" t="t" r="r" b="b"/>
              <a:pathLst>
                <a:path w="19297" h="10368" extrusionOk="0">
                  <a:moveTo>
                    <a:pt x="9645" y="1"/>
                  </a:moveTo>
                  <a:lnTo>
                    <a:pt x="460" y="1"/>
                  </a:lnTo>
                  <a:cubicBezTo>
                    <a:pt x="197" y="1"/>
                    <a:pt x="0" y="227"/>
                    <a:pt x="30" y="484"/>
                  </a:cubicBezTo>
                  <a:lnTo>
                    <a:pt x="1223" y="9986"/>
                  </a:lnTo>
                  <a:cubicBezTo>
                    <a:pt x="1253" y="10200"/>
                    <a:pt x="1432" y="10367"/>
                    <a:pt x="1653" y="10367"/>
                  </a:cubicBezTo>
                  <a:lnTo>
                    <a:pt x="9645" y="10367"/>
                  </a:lnTo>
                  <a:lnTo>
                    <a:pt x="17644" y="10367"/>
                  </a:lnTo>
                  <a:cubicBezTo>
                    <a:pt x="17859" y="10367"/>
                    <a:pt x="18044" y="10200"/>
                    <a:pt x="18068" y="9986"/>
                  </a:cubicBezTo>
                  <a:lnTo>
                    <a:pt x="19261" y="484"/>
                  </a:lnTo>
                  <a:cubicBezTo>
                    <a:pt x="19297" y="227"/>
                    <a:pt x="19094" y="1"/>
                    <a:pt x="18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5995729" y="3399091"/>
              <a:ext cx="328832" cy="583737"/>
            </a:xfrm>
            <a:custGeom>
              <a:avLst/>
              <a:gdLst/>
              <a:ahLst/>
              <a:cxnLst/>
              <a:rect l="l" t="t" r="r" b="b"/>
              <a:pathLst>
                <a:path w="4755" h="8441" extrusionOk="0">
                  <a:moveTo>
                    <a:pt x="1" y="0"/>
                  </a:moveTo>
                  <a:cubicBezTo>
                    <a:pt x="1" y="0"/>
                    <a:pt x="3854" y="1288"/>
                    <a:pt x="4301" y="2702"/>
                  </a:cubicBezTo>
                  <a:cubicBezTo>
                    <a:pt x="4755" y="4116"/>
                    <a:pt x="2208" y="7808"/>
                    <a:pt x="2005" y="8148"/>
                  </a:cubicBezTo>
                  <a:cubicBezTo>
                    <a:pt x="1826" y="8440"/>
                    <a:pt x="2094" y="7456"/>
                    <a:pt x="2094" y="7456"/>
                  </a:cubicBezTo>
                  <a:cubicBezTo>
                    <a:pt x="2094" y="7456"/>
                    <a:pt x="1987" y="7653"/>
                    <a:pt x="1862" y="7736"/>
                  </a:cubicBezTo>
                  <a:cubicBezTo>
                    <a:pt x="1731" y="7820"/>
                    <a:pt x="1826" y="7355"/>
                    <a:pt x="1826" y="7355"/>
                  </a:cubicBezTo>
                  <a:cubicBezTo>
                    <a:pt x="1826" y="7355"/>
                    <a:pt x="1772" y="7569"/>
                    <a:pt x="1587" y="7659"/>
                  </a:cubicBezTo>
                  <a:cubicBezTo>
                    <a:pt x="1492" y="7707"/>
                    <a:pt x="1635" y="7241"/>
                    <a:pt x="1635" y="7241"/>
                  </a:cubicBezTo>
                  <a:cubicBezTo>
                    <a:pt x="1635" y="7241"/>
                    <a:pt x="1122" y="7241"/>
                    <a:pt x="1236" y="7158"/>
                  </a:cubicBezTo>
                  <a:cubicBezTo>
                    <a:pt x="1343" y="7074"/>
                    <a:pt x="1605" y="7044"/>
                    <a:pt x="1862" y="6693"/>
                  </a:cubicBezTo>
                  <a:cubicBezTo>
                    <a:pt x="2118" y="6335"/>
                    <a:pt x="2846" y="3668"/>
                    <a:pt x="2524" y="3394"/>
                  </a:cubicBezTo>
                  <a:cubicBezTo>
                    <a:pt x="2202" y="3114"/>
                    <a:pt x="514" y="2052"/>
                    <a:pt x="287" y="1945"/>
                  </a:cubicBezTo>
                  <a:cubicBezTo>
                    <a:pt x="60" y="183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66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5559378" y="3521559"/>
              <a:ext cx="124202" cy="68118"/>
            </a:xfrm>
            <a:custGeom>
              <a:avLst/>
              <a:gdLst/>
              <a:ahLst/>
              <a:cxnLst/>
              <a:rect l="l" t="t" r="r" b="b"/>
              <a:pathLst>
                <a:path w="1796" h="985" extrusionOk="0">
                  <a:moveTo>
                    <a:pt x="0" y="454"/>
                  </a:moveTo>
                  <a:cubicBezTo>
                    <a:pt x="0" y="454"/>
                    <a:pt x="537" y="1"/>
                    <a:pt x="937" y="84"/>
                  </a:cubicBezTo>
                  <a:cubicBezTo>
                    <a:pt x="1336" y="168"/>
                    <a:pt x="1795" y="663"/>
                    <a:pt x="1682" y="675"/>
                  </a:cubicBezTo>
                  <a:cubicBezTo>
                    <a:pt x="1593" y="687"/>
                    <a:pt x="1181" y="430"/>
                    <a:pt x="1181" y="430"/>
                  </a:cubicBezTo>
                  <a:cubicBezTo>
                    <a:pt x="1181" y="430"/>
                    <a:pt x="1515" y="836"/>
                    <a:pt x="1420" y="836"/>
                  </a:cubicBezTo>
                  <a:cubicBezTo>
                    <a:pt x="1318" y="836"/>
                    <a:pt x="853" y="454"/>
                    <a:pt x="853" y="454"/>
                  </a:cubicBezTo>
                  <a:cubicBezTo>
                    <a:pt x="853" y="454"/>
                    <a:pt x="1187" y="776"/>
                    <a:pt x="1151" y="907"/>
                  </a:cubicBezTo>
                  <a:cubicBezTo>
                    <a:pt x="1127" y="985"/>
                    <a:pt x="865" y="675"/>
                    <a:pt x="603" y="543"/>
                  </a:cubicBezTo>
                  <a:cubicBezTo>
                    <a:pt x="418" y="454"/>
                    <a:pt x="161" y="454"/>
                    <a:pt x="0" y="454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5929343" y="3377170"/>
              <a:ext cx="310298" cy="276067"/>
            </a:xfrm>
            <a:custGeom>
              <a:avLst/>
              <a:gdLst/>
              <a:ahLst/>
              <a:cxnLst/>
              <a:rect l="l" t="t" r="r" b="b"/>
              <a:pathLst>
                <a:path w="4487" h="3992" extrusionOk="0">
                  <a:moveTo>
                    <a:pt x="961" y="1"/>
                  </a:moveTo>
                  <a:cubicBezTo>
                    <a:pt x="961" y="1"/>
                    <a:pt x="3651" y="1468"/>
                    <a:pt x="4069" y="1767"/>
                  </a:cubicBezTo>
                  <a:cubicBezTo>
                    <a:pt x="4486" y="2065"/>
                    <a:pt x="3424" y="3789"/>
                    <a:pt x="3138" y="3890"/>
                  </a:cubicBezTo>
                  <a:cubicBezTo>
                    <a:pt x="2846" y="3991"/>
                    <a:pt x="597" y="2697"/>
                    <a:pt x="299" y="2661"/>
                  </a:cubicBezTo>
                  <a:cubicBezTo>
                    <a:pt x="1" y="2631"/>
                    <a:pt x="370" y="78"/>
                    <a:pt x="961" y="1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748648" y="3253043"/>
              <a:ext cx="161823" cy="62793"/>
            </a:xfrm>
            <a:custGeom>
              <a:avLst/>
              <a:gdLst/>
              <a:ahLst/>
              <a:cxnLst/>
              <a:rect l="l" t="t" r="r" b="b"/>
              <a:pathLst>
                <a:path w="2340" h="908" extrusionOk="0">
                  <a:moveTo>
                    <a:pt x="2208" y="18"/>
                  </a:moveTo>
                  <a:cubicBezTo>
                    <a:pt x="2208" y="18"/>
                    <a:pt x="186" y="42"/>
                    <a:pt x="96" y="233"/>
                  </a:cubicBezTo>
                  <a:cubicBezTo>
                    <a:pt x="1" y="418"/>
                    <a:pt x="275" y="836"/>
                    <a:pt x="454" y="812"/>
                  </a:cubicBezTo>
                  <a:cubicBezTo>
                    <a:pt x="627" y="794"/>
                    <a:pt x="639" y="615"/>
                    <a:pt x="782" y="603"/>
                  </a:cubicBezTo>
                  <a:cubicBezTo>
                    <a:pt x="925" y="591"/>
                    <a:pt x="914" y="907"/>
                    <a:pt x="1325" y="704"/>
                  </a:cubicBezTo>
                  <a:cubicBezTo>
                    <a:pt x="1731" y="496"/>
                    <a:pt x="2172" y="406"/>
                    <a:pt x="2244" y="329"/>
                  </a:cubicBezTo>
                  <a:cubicBezTo>
                    <a:pt x="2315" y="251"/>
                    <a:pt x="2339" y="1"/>
                    <a:pt x="2208" y="18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6062184" y="3840002"/>
              <a:ext cx="134506" cy="136996"/>
            </a:xfrm>
            <a:custGeom>
              <a:avLst/>
              <a:gdLst/>
              <a:ahLst/>
              <a:cxnLst/>
              <a:rect l="l" t="t" r="r" b="b"/>
              <a:pathLst>
                <a:path w="1945" h="1981" extrusionOk="0">
                  <a:moveTo>
                    <a:pt x="1044" y="12"/>
                  </a:moveTo>
                  <a:cubicBezTo>
                    <a:pt x="1044" y="12"/>
                    <a:pt x="1945" y="317"/>
                    <a:pt x="1897" y="412"/>
                  </a:cubicBezTo>
                  <a:cubicBezTo>
                    <a:pt x="1688" y="830"/>
                    <a:pt x="966" y="1981"/>
                    <a:pt x="925" y="1969"/>
                  </a:cubicBezTo>
                  <a:cubicBezTo>
                    <a:pt x="823" y="1945"/>
                    <a:pt x="966" y="1527"/>
                    <a:pt x="1044" y="1319"/>
                  </a:cubicBezTo>
                  <a:cubicBezTo>
                    <a:pt x="1044" y="1319"/>
                    <a:pt x="782" y="1879"/>
                    <a:pt x="704" y="1915"/>
                  </a:cubicBezTo>
                  <a:cubicBezTo>
                    <a:pt x="567" y="1969"/>
                    <a:pt x="817" y="1164"/>
                    <a:pt x="817" y="1164"/>
                  </a:cubicBezTo>
                  <a:cubicBezTo>
                    <a:pt x="817" y="1164"/>
                    <a:pt x="519" y="1826"/>
                    <a:pt x="430" y="1808"/>
                  </a:cubicBezTo>
                  <a:cubicBezTo>
                    <a:pt x="316" y="1778"/>
                    <a:pt x="621" y="865"/>
                    <a:pt x="573" y="865"/>
                  </a:cubicBezTo>
                  <a:cubicBezTo>
                    <a:pt x="531" y="859"/>
                    <a:pt x="269" y="919"/>
                    <a:pt x="131" y="847"/>
                  </a:cubicBezTo>
                  <a:cubicBezTo>
                    <a:pt x="0" y="770"/>
                    <a:pt x="603" y="651"/>
                    <a:pt x="740" y="496"/>
                  </a:cubicBezTo>
                  <a:cubicBezTo>
                    <a:pt x="871" y="346"/>
                    <a:pt x="1008" y="0"/>
                    <a:pt x="1044" y="12"/>
                  </a:cubicBezTo>
                  <a:close/>
                </a:path>
              </a:pathLst>
            </a:custGeom>
            <a:solidFill>
              <a:srgbClr val="23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457211" y="1632163"/>
            <a:ext cx="1956190" cy="928625"/>
            <a:chOff x="457211" y="1200363"/>
            <a:chExt cx="1956190" cy="928625"/>
          </a:xfrm>
        </p:grpSpPr>
        <p:sp>
          <p:nvSpPr>
            <p:cNvPr id="376" name="Google Shape;376;p17"/>
            <p:cNvSpPr txBox="1"/>
            <p:nvPr/>
          </p:nvSpPr>
          <p:spPr>
            <a:xfrm>
              <a:off x="457211" y="1780388"/>
              <a:ext cx="195619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SARANA KESEHATAN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099500" y="1200363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3000">
                <a:solidFill>
                  <a:schemeClr val="lt1"/>
                </a:solidFill>
              </a:endParaRPr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432410" y="3298949"/>
            <a:ext cx="2071538" cy="1048300"/>
            <a:chOff x="457210" y="3162525"/>
            <a:chExt cx="2071538" cy="1048300"/>
          </a:xfrm>
        </p:grpSpPr>
        <p:sp>
          <p:nvSpPr>
            <p:cNvPr id="380" name="Google Shape;380;p17"/>
            <p:cNvSpPr/>
            <p:nvPr/>
          </p:nvSpPr>
          <p:spPr>
            <a:xfrm>
              <a:off x="1099500" y="31625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30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2</a:t>
              </a:r>
              <a:endParaRPr sz="3000" dirty="0">
                <a:solidFill>
                  <a:schemeClr val="lt1"/>
                </a:solidFill>
              </a:endParaRPr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457210" y="3862225"/>
              <a:ext cx="2071538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SUMBER DAYA MANUSIA KESEHATAN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4" name="Google Shape;384;p17"/>
          <p:cNvGrpSpPr/>
          <p:nvPr/>
        </p:nvGrpSpPr>
        <p:grpSpPr>
          <a:xfrm>
            <a:off x="2764430" y="3834252"/>
            <a:ext cx="1857300" cy="1029461"/>
            <a:chOff x="6829477" y="1193050"/>
            <a:chExt cx="1857300" cy="1029461"/>
          </a:xfrm>
        </p:grpSpPr>
        <p:sp>
          <p:nvSpPr>
            <p:cNvPr id="385" name="Google Shape;385;p17"/>
            <p:cNvSpPr/>
            <p:nvPr/>
          </p:nvSpPr>
          <p:spPr>
            <a:xfrm>
              <a:off x="7471788" y="1193050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30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3</a:t>
              </a:r>
              <a:endParaRPr sz="3000" dirty="0">
                <a:solidFill>
                  <a:schemeClr val="lt1"/>
                </a:solidFill>
              </a:endParaRPr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6829477" y="1873911"/>
              <a:ext cx="1857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PEMBIAYAAN KESEHATAN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9" name="Google Shape;389;p17"/>
          <p:cNvGrpSpPr/>
          <p:nvPr/>
        </p:nvGrpSpPr>
        <p:grpSpPr>
          <a:xfrm>
            <a:off x="4936849" y="3834034"/>
            <a:ext cx="1857300" cy="1023285"/>
            <a:chOff x="6854311" y="3162525"/>
            <a:chExt cx="1857300" cy="1023285"/>
          </a:xfrm>
        </p:grpSpPr>
        <p:sp>
          <p:nvSpPr>
            <p:cNvPr id="391" name="Google Shape;391;p17"/>
            <p:cNvSpPr txBox="1"/>
            <p:nvPr/>
          </p:nvSpPr>
          <p:spPr>
            <a:xfrm>
              <a:off x="6854311" y="3837210"/>
              <a:ext cx="1857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KESEHATAN KELUARGA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7471788" y="31625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3000">
                <a:solidFill>
                  <a:schemeClr val="lt1"/>
                </a:solidFill>
              </a:endParaRPr>
            </a:p>
          </p:txBody>
        </p:sp>
      </p:grpSp>
      <p:grpSp>
        <p:nvGrpSpPr>
          <p:cNvPr id="122" name="Google Shape;389;p17">
            <a:extLst>
              <a:ext uri="{FF2B5EF4-FFF2-40B4-BE49-F238E27FC236}">
                <a16:creationId xmlns:a16="http://schemas.microsoft.com/office/drawing/2014/main" id="{BDA455C4-12B1-4F80-8575-0EBC8C4A16E1}"/>
              </a:ext>
            </a:extLst>
          </p:cNvPr>
          <p:cNvGrpSpPr/>
          <p:nvPr/>
        </p:nvGrpSpPr>
        <p:grpSpPr>
          <a:xfrm>
            <a:off x="6957501" y="3205694"/>
            <a:ext cx="1857300" cy="1023285"/>
            <a:chOff x="6854311" y="3162525"/>
            <a:chExt cx="1857300" cy="1023285"/>
          </a:xfrm>
        </p:grpSpPr>
        <p:sp>
          <p:nvSpPr>
            <p:cNvPr id="125" name="Google Shape;391;p17">
              <a:extLst>
                <a:ext uri="{FF2B5EF4-FFF2-40B4-BE49-F238E27FC236}">
                  <a16:creationId xmlns:a16="http://schemas.microsoft.com/office/drawing/2014/main" id="{BE07E5D0-00E5-4520-B38B-1DD09A87C328}"/>
                </a:ext>
              </a:extLst>
            </p:cNvPr>
            <p:cNvSpPr txBox="1"/>
            <p:nvPr/>
          </p:nvSpPr>
          <p:spPr>
            <a:xfrm>
              <a:off x="6854311" y="3837210"/>
              <a:ext cx="1857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PENGENDALIAN PENYAKIT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4" name="Google Shape;393;p17">
              <a:extLst>
                <a:ext uri="{FF2B5EF4-FFF2-40B4-BE49-F238E27FC236}">
                  <a16:creationId xmlns:a16="http://schemas.microsoft.com/office/drawing/2014/main" id="{141F74BC-F541-4F3A-914A-8BD14549D07E}"/>
                </a:ext>
              </a:extLst>
            </p:cNvPr>
            <p:cNvSpPr/>
            <p:nvPr/>
          </p:nvSpPr>
          <p:spPr>
            <a:xfrm>
              <a:off x="7471788" y="31625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30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5</a:t>
              </a:r>
              <a:endParaRPr sz="30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7" name="Google Shape;389;p17">
            <a:extLst>
              <a:ext uri="{FF2B5EF4-FFF2-40B4-BE49-F238E27FC236}">
                <a16:creationId xmlns:a16="http://schemas.microsoft.com/office/drawing/2014/main" id="{5A8559CE-3D77-4ABC-9CB4-E55864F28660}"/>
              </a:ext>
            </a:extLst>
          </p:cNvPr>
          <p:cNvGrpSpPr/>
          <p:nvPr/>
        </p:nvGrpSpPr>
        <p:grpSpPr>
          <a:xfrm>
            <a:off x="6830679" y="1644305"/>
            <a:ext cx="1857300" cy="1023285"/>
            <a:chOff x="6854311" y="3162525"/>
            <a:chExt cx="1857300" cy="1023285"/>
          </a:xfrm>
        </p:grpSpPr>
        <p:sp>
          <p:nvSpPr>
            <p:cNvPr id="130" name="Google Shape;391;p17">
              <a:extLst>
                <a:ext uri="{FF2B5EF4-FFF2-40B4-BE49-F238E27FC236}">
                  <a16:creationId xmlns:a16="http://schemas.microsoft.com/office/drawing/2014/main" id="{5060D6DC-51AF-4F7E-B358-ADCE19D218CF}"/>
                </a:ext>
              </a:extLst>
            </p:cNvPr>
            <p:cNvSpPr txBox="1"/>
            <p:nvPr/>
          </p:nvSpPr>
          <p:spPr>
            <a:xfrm>
              <a:off x="6854311" y="3837210"/>
              <a:ext cx="1857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KESEHATAN LINGKUNGAN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" name="Google Shape;393;p17">
              <a:extLst>
                <a:ext uri="{FF2B5EF4-FFF2-40B4-BE49-F238E27FC236}">
                  <a16:creationId xmlns:a16="http://schemas.microsoft.com/office/drawing/2014/main" id="{A460E56E-3799-4E73-BA16-55C09F1ECDA5}"/>
                </a:ext>
              </a:extLst>
            </p:cNvPr>
            <p:cNvSpPr/>
            <p:nvPr/>
          </p:nvSpPr>
          <p:spPr>
            <a:xfrm>
              <a:off x="7471788" y="31625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30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6</a:t>
              </a:r>
              <a:endParaRPr sz="3000" dirty="0">
                <a:solidFill>
                  <a:schemeClr val="lt1"/>
                </a:solidFill>
              </a:endParaRPr>
            </a:p>
          </p:txBody>
        </p:sp>
      </p:grpSp>
      <p:pic>
        <p:nvPicPr>
          <p:cNvPr id="112" name="Gambar 111">
            <a:extLst>
              <a:ext uri="{FF2B5EF4-FFF2-40B4-BE49-F238E27FC236}">
                <a16:creationId xmlns:a16="http://schemas.microsoft.com/office/drawing/2014/main" id="{7D537E70-8AEE-4EC3-82C2-9B757B431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884" y="2233491"/>
            <a:ext cx="1420478" cy="981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682568" y="2000027"/>
            <a:ext cx="2792151" cy="642061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nl-N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DIFTERI, PERTUSIS DAN TETANUS NEONATORUM </a:t>
              </a:r>
              <a:endPara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9144000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YANG DAPAT DICEGAH</a:t>
            </a:r>
          </a:p>
          <a:p>
            <a:r>
              <a:rPr lang="id-ID" sz="3600" dirty="0"/>
              <a:t>DENGAN IMUNISASI (PD3I) </a:t>
            </a:r>
          </a:p>
        </p:txBody>
      </p:sp>
      <p:sp>
        <p:nvSpPr>
          <p:cNvPr id="116" name="Google Shape;734;p21">
            <a:extLst>
              <a:ext uri="{FF2B5EF4-FFF2-40B4-BE49-F238E27FC236}">
                <a16:creationId xmlns:a16="http://schemas.microsoft.com/office/drawing/2014/main" id="{48C580E4-C130-4E07-A700-F0C4FE228732}"/>
              </a:ext>
            </a:extLst>
          </p:cNvPr>
          <p:cNvSpPr txBox="1"/>
          <p:nvPr/>
        </p:nvSpPr>
        <p:spPr>
          <a:xfrm>
            <a:off x="5236420" y="2649953"/>
            <a:ext cx="3440512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TAHUN 2022 JUMLAH PENEMUAN SUSPEK CAMPAK 129 KASUS.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ANGKA INCIDENCE RATE SUSPEK CAMPAK 13,8 PER 100.000 PENDUDUK.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670474"/>
            <a:ext cx="9141103" cy="473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682568" y="2968022"/>
            <a:ext cx="3440512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TAHUN 2022 TIDAK ADA KASUS DIFTERI PERTUSIS DAN TETANUS NEONATORUM SAMA SEPERTI TAHUN 2021.</a:t>
            </a:r>
          </a:p>
        </p:txBody>
      </p:sp>
      <p:grpSp>
        <p:nvGrpSpPr>
          <p:cNvPr id="17" name="Google Shape;712;p21">
            <a:extLst>
              <a:ext uri="{FF2B5EF4-FFF2-40B4-BE49-F238E27FC236}">
                <a16:creationId xmlns:a16="http://schemas.microsoft.com/office/drawing/2014/main" id="{78921BF3-53C9-4503-9BFE-D5252C150813}"/>
              </a:ext>
            </a:extLst>
          </p:cNvPr>
          <p:cNvGrpSpPr/>
          <p:nvPr/>
        </p:nvGrpSpPr>
        <p:grpSpPr>
          <a:xfrm>
            <a:off x="5236420" y="1979175"/>
            <a:ext cx="2792151" cy="642061"/>
            <a:chOff x="3606675" y="2005400"/>
            <a:chExt cx="2196600" cy="792900"/>
          </a:xfrm>
        </p:grpSpPr>
        <p:sp>
          <p:nvSpPr>
            <p:cNvPr id="18" name="Google Shape;713;p21">
              <a:extLst>
                <a:ext uri="{FF2B5EF4-FFF2-40B4-BE49-F238E27FC236}">
                  <a16:creationId xmlns:a16="http://schemas.microsoft.com/office/drawing/2014/main" id="{8DAD3B06-9DDF-4CF5-8635-D72A11DCF6A7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715;p21">
              <a:extLst>
                <a:ext uri="{FF2B5EF4-FFF2-40B4-BE49-F238E27FC236}">
                  <a16:creationId xmlns:a16="http://schemas.microsoft.com/office/drawing/2014/main" id="{1DEE7899-7ACE-41AE-8F13-3A83CB3449D1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nl-N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CAMPAK</a:t>
              </a:r>
              <a:endPara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34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73;p24">
            <a:extLst>
              <a:ext uri="{FF2B5EF4-FFF2-40B4-BE49-F238E27FC236}">
                <a16:creationId xmlns:a16="http://schemas.microsoft.com/office/drawing/2014/main" id="{9F197B82-7679-4517-97AB-09572AFF393C}"/>
              </a:ext>
            </a:extLst>
          </p:cNvPr>
          <p:cNvSpPr txBox="1"/>
          <p:nvPr/>
        </p:nvSpPr>
        <p:spPr>
          <a:xfrm>
            <a:off x="114298" y="1864367"/>
            <a:ext cx="2853984" cy="24061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id-ID" sz="1600" b="1" dirty="0">
                <a:solidFill>
                  <a:schemeClr val="tx1"/>
                </a:solidFill>
                <a:latin typeface="Roboto"/>
                <a:ea typeface="Roboto"/>
              </a:rPr>
              <a:t>KLB KERACUNAN MAKANAN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</p:txBody>
      </p:sp>
      <p:sp>
        <p:nvSpPr>
          <p:cNvPr id="7" name="Google Shape;1219;p24">
            <a:extLst>
              <a:ext uri="{FF2B5EF4-FFF2-40B4-BE49-F238E27FC236}">
                <a16:creationId xmlns:a16="http://schemas.microsoft.com/office/drawing/2014/main" id="{1A74567B-1F5D-479B-BA7E-4696270F7874}"/>
              </a:ext>
            </a:extLst>
          </p:cNvPr>
          <p:cNvSpPr txBox="1">
            <a:spLocks/>
          </p:cNvSpPr>
          <p:nvPr/>
        </p:nvSpPr>
        <p:spPr>
          <a:xfrm>
            <a:off x="0" y="874763"/>
            <a:ext cx="9144000" cy="82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000" dirty="0"/>
              <a:t>KEJADIAN LUAR BIASA </a:t>
            </a:r>
          </a:p>
          <a:p>
            <a:r>
              <a:rPr lang="id-ID" sz="2000" dirty="0"/>
              <a:t>(Keracunan Makanan, </a:t>
            </a:r>
            <a:r>
              <a:rPr lang="id-ID" sz="2000" dirty="0" err="1"/>
              <a:t>Suspek</a:t>
            </a:r>
            <a:r>
              <a:rPr lang="id-ID" sz="2000" dirty="0"/>
              <a:t> KLB Campak, Covid-19)</a:t>
            </a:r>
          </a:p>
        </p:txBody>
      </p:sp>
      <p:sp>
        <p:nvSpPr>
          <p:cNvPr id="9" name="Google Shape;1219;p24">
            <a:extLst>
              <a:ext uri="{FF2B5EF4-FFF2-40B4-BE49-F238E27FC236}">
                <a16:creationId xmlns:a16="http://schemas.microsoft.com/office/drawing/2014/main" id="{7BC93670-2512-4B3D-A87A-D14D2A559C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30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800" dirty="0"/>
              <a:t>PENYAKIT YANG DAPAT DICEGAH DENGAN IMUNISASI (PD3I) </a:t>
            </a: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5FB0F7CB-6E05-4E06-B228-AF4C32DB9794}"/>
              </a:ext>
            </a:extLst>
          </p:cNvPr>
          <p:cNvSpPr txBox="1"/>
          <p:nvPr/>
        </p:nvSpPr>
        <p:spPr>
          <a:xfrm>
            <a:off x="29889" y="2454635"/>
            <a:ext cx="3022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d-ID" dirty="0"/>
          </a:p>
          <a:p>
            <a:pPr algn="ctr"/>
            <a:r>
              <a:rPr lang="id-ID" dirty="0"/>
              <a:t>Desa </a:t>
            </a:r>
            <a:r>
              <a:rPr lang="id-ID" dirty="0" err="1"/>
              <a:t>Kalijirak,Tasikmadu</a:t>
            </a:r>
            <a:r>
              <a:rPr lang="id-ID" dirty="0"/>
              <a:t> (26)</a:t>
            </a:r>
          </a:p>
          <a:p>
            <a:pPr algn="ctr"/>
            <a:r>
              <a:rPr lang="id-ID" dirty="0"/>
              <a:t>Desa </a:t>
            </a:r>
            <a:r>
              <a:rPr lang="id-ID" dirty="0" err="1"/>
              <a:t>Gentungan,Mojogedang</a:t>
            </a:r>
            <a:r>
              <a:rPr lang="id-ID" dirty="0"/>
              <a:t> (51)</a:t>
            </a:r>
          </a:p>
          <a:p>
            <a:pPr algn="ctr"/>
            <a:r>
              <a:rPr lang="id-ID" dirty="0"/>
              <a:t>Desa </a:t>
            </a:r>
            <a:r>
              <a:rPr lang="id-ID" dirty="0" err="1"/>
              <a:t>Jaten,Jaten</a:t>
            </a:r>
            <a:r>
              <a:rPr lang="id-ID" dirty="0"/>
              <a:t> (5).</a:t>
            </a:r>
          </a:p>
        </p:txBody>
      </p:sp>
      <p:sp>
        <p:nvSpPr>
          <p:cNvPr id="11" name="Google Shape;1173;p24">
            <a:extLst>
              <a:ext uri="{FF2B5EF4-FFF2-40B4-BE49-F238E27FC236}">
                <a16:creationId xmlns:a16="http://schemas.microsoft.com/office/drawing/2014/main" id="{982C2E31-0394-49AB-A95F-6BF7B0A46D28}"/>
              </a:ext>
            </a:extLst>
          </p:cNvPr>
          <p:cNvSpPr txBox="1"/>
          <p:nvPr/>
        </p:nvSpPr>
        <p:spPr>
          <a:xfrm>
            <a:off x="3066759" y="1864368"/>
            <a:ext cx="2940145" cy="2406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id-ID" sz="1600" b="1" dirty="0">
                <a:solidFill>
                  <a:schemeClr val="tx1"/>
                </a:solidFill>
                <a:latin typeface="Roboto"/>
                <a:ea typeface="Roboto"/>
              </a:rPr>
              <a:t>SUSPEK KLB CAMPAK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</p:txBody>
      </p:sp>
      <p:sp>
        <p:nvSpPr>
          <p:cNvPr id="12" name="Google Shape;1173;p24">
            <a:extLst>
              <a:ext uri="{FF2B5EF4-FFF2-40B4-BE49-F238E27FC236}">
                <a16:creationId xmlns:a16="http://schemas.microsoft.com/office/drawing/2014/main" id="{73D9CFBC-4A6F-46CC-B6C3-490239D742B5}"/>
              </a:ext>
            </a:extLst>
          </p:cNvPr>
          <p:cNvSpPr txBox="1"/>
          <p:nvPr/>
        </p:nvSpPr>
        <p:spPr>
          <a:xfrm>
            <a:off x="6077242" y="1864367"/>
            <a:ext cx="2952460" cy="2406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id-ID" sz="1600" b="1" dirty="0">
                <a:solidFill>
                  <a:schemeClr val="tx1"/>
                </a:solidFill>
                <a:latin typeface="Roboto"/>
                <a:ea typeface="Roboto"/>
              </a:rPr>
              <a:t>KLB COVID-19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id-ID" sz="1600" b="1" dirty="0">
              <a:solidFill>
                <a:schemeClr val="tx1"/>
              </a:solidFill>
              <a:latin typeface="Roboto"/>
              <a:ea typeface="Roboto"/>
            </a:endParaRP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ECBD4A0E-935E-4AE7-9FDA-240F8D21E3C7}"/>
              </a:ext>
            </a:extLst>
          </p:cNvPr>
          <p:cNvSpPr txBox="1"/>
          <p:nvPr/>
        </p:nvSpPr>
        <p:spPr>
          <a:xfrm>
            <a:off x="6133514" y="2454635"/>
            <a:ext cx="285398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d-ID" dirty="0"/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id-ID" dirty="0"/>
              <a:t>KLB COVID-19 di Karanganyar dilaporkan pertama kali pada 10 April 2020, Masih berlangsung Tahun 2022 terjadi di 177 Desa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id-ID" dirty="0"/>
              <a:t>Jumlah Positif Covid-19 (5.573) 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id-ID" dirty="0"/>
              <a:t>Kematian (239)</a:t>
            </a: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id="{4E2F32DC-8114-41EF-87E1-ADDB2D214765}"/>
              </a:ext>
            </a:extLst>
          </p:cNvPr>
          <p:cNvSpPr txBox="1"/>
          <p:nvPr/>
        </p:nvSpPr>
        <p:spPr>
          <a:xfrm>
            <a:off x="3038622" y="2454634"/>
            <a:ext cx="30227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d-ID" dirty="0"/>
          </a:p>
          <a:p>
            <a:pPr algn="ctr"/>
            <a:r>
              <a:rPr lang="id-ID" dirty="0"/>
              <a:t>Desa </a:t>
            </a:r>
            <a:r>
              <a:rPr lang="id-ID" dirty="0" err="1"/>
              <a:t>Blumbang</a:t>
            </a:r>
            <a:r>
              <a:rPr lang="id-ID" dirty="0"/>
              <a:t>, </a:t>
            </a:r>
            <a:r>
              <a:rPr lang="id-ID" dirty="0" err="1"/>
              <a:t>Tawangmangu</a:t>
            </a:r>
            <a:r>
              <a:rPr lang="id-ID" dirty="0"/>
              <a:t> (8) Desa </a:t>
            </a:r>
            <a:r>
              <a:rPr lang="id-ID" dirty="0" err="1"/>
              <a:t>Kalisoro</a:t>
            </a:r>
            <a:r>
              <a:rPr lang="id-ID" dirty="0"/>
              <a:t>, </a:t>
            </a:r>
            <a:r>
              <a:rPr lang="id-ID" dirty="0" err="1"/>
              <a:t>Tawangmangu</a:t>
            </a:r>
            <a:r>
              <a:rPr lang="id-ID" dirty="0"/>
              <a:t> (21) Desa </a:t>
            </a:r>
            <a:r>
              <a:rPr lang="id-ID" dirty="0" err="1"/>
              <a:t>Tawangmangu</a:t>
            </a:r>
            <a:r>
              <a:rPr lang="id-ID" dirty="0"/>
              <a:t>, </a:t>
            </a:r>
            <a:r>
              <a:rPr lang="id-ID" dirty="0" err="1"/>
              <a:t>Tawangmangu</a:t>
            </a:r>
            <a:r>
              <a:rPr lang="id-ID" dirty="0"/>
              <a:t> (12)</a:t>
            </a: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7F12871-E878-4A64-989A-5AC09A64383C}"/>
              </a:ext>
            </a:extLst>
          </p:cNvPr>
          <p:cNvSpPr/>
          <p:nvPr/>
        </p:nvSpPr>
        <p:spPr>
          <a:xfrm>
            <a:off x="114298" y="2571750"/>
            <a:ext cx="285398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ersegi Panjang 14">
            <a:extLst>
              <a:ext uri="{FF2B5EF4-FFF2-40B4-BE49-F238E27FC236}">
                <a16:creationId xmlns:a16="http://schemas.microsoft.com/office/drawing/2014/main" id="{F6E59CA6-22B7-4731-AB07-8B3373BC909F}"/>
              </a:ext>
            </a:extLst>
          </p:cNvPr>
          <p:cNvSpPr/>
          <p:nvPr/>
        </p:nvSpPr>
        <p:spPr>
          <a:xfrm>
            <a:off x="3066759" y="2561550"/>
            <a:ext cx="294014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ersegi Panjang 15">
            <a:extLst>
              <a:ext uri="{FF2B5EF4-FFF2-40B4-BE49-F238E27FC236}">
                <a16:creationId xmlns:a16="http://schemas.microsoft.com/office/drawing/2014/main" id="{7492E282-DE97-41A1-99AA-E11AEAAC3689}"/>
              </a:ext>
            </a:extLst>
          </p:cNvPr>
          <p:cNvSpPr/>
          <p:nvPr/>
        </p:nvSpPr>
        <p:spPr>
          <a:xfrm>
            <a:off x="6089555" y="2561060"/>
            <a:ext cx="294014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18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4086216" y="1582928"/>
            <a:ext cx="1727134" cy="792900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DEMAM BERDARAH</a:t>
              </a:r>
            </a:p>
          </p:txBody>
        </p:sp>
      </p:grp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5037074"/>
            <a:ext cx="9141103" cy="1257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33" name="Google Shape;734;p21">
            <a:extLst>
              <a:ext uri="{FF2B5EF4-FFF2-40B4-BE49-F238E27FC236}">
                <a16:creationId xmlns:a16="http://schemas.microsoft.com/office/drawing/2014/main" id="{E283BD44-E298-4F29-ADDC-8F5123E1790C}"/>
              </a:ext>
            </a:extLst>
          </p:cNvPr>
          <p:cNvSpPr txBox="1"/>
          <p:nvPr/>
        </p:nvSpPr>
        <p:spPr>
          <a:xfrm>
            <a:off x="93899" y="134562"/>
            <a:ext cx="391046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PETA PERSEBARAN KEMATIAN DBD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 KABUPATEN KARANGANYAR TAHUN 2022</a:t>
            </a: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5F922CAB-BC10-48FE-B161-E6704255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7155"/>
            <a:ext cx="4086217" cy="2971370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C527E563-8934-4B01-984F-74B9068C7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85" y="2250083"/>
            <a:ext cx="945854" cy="643334"/>
          </a:xfrm>
          <a:prstGeom prst="rect">
            <a:avLst/>
          </a:prstGeom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511B0A70-FA22-4EC7-B869-22AE9175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2982350"/>
            <a:ext cx="5583691" cy="2054111"/>
          </a:xfrm>
          <a:prstGeom prst="rect">
            <a:avLst/>
          </a:prstGeom>
        </p:spPr>
      </p:pic>
      <p:sp>
        <p:nvSpPr>
          <p:cNvPr id="19" name="Kotak Teks 18">
            <a:extLst>
              <a:ext uri="{FF2B5EF4-FFF2-40B4-BE49-F238E27FC236}">
                <a16:creationId xmlns:a16="http://schemas.microsoft.com/office/drawing/2014/main" id="{8F486A72-2874-40E2-A84D-AB8F835922A6}"/>
              </a:ext>
            </a:extLst>
          </p:cNvPr>
          <p:cNvSpPr txBox="1"/>
          <p:nvPr/>
        </p:nvSpPr>
        <p:spPr>
          <a:xfrm>
            <a:off x="0" y="3383959"/>
            <a:ext cx="36199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i="1" dirty="0">
                <a:effectLst/>
                <a:latin typeface="Arial" panose="020B0604020202020204" pitchFamily="34" charset="0"/>
              </a:rPr>
              <a:t>KASUS KEMATIAN DBD 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Tasikmadu</a:t>
            </a:r>
            <a:r>
              <a:rPr lang="id-ID" b="1" i="1" dirty="0">
                <a:effectLst/>
                <a:latin typeface="Arial" panose="020B0604020202020204" pitchFamily="34" charset="0"/>
              </a:rPr>
              <a:t> (3)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Jumantono</a:t>
            </a:r>
            <a:r>
              <a:rPr lang="id-ID" b="1" i="1" dirty="0">
                <a:effectLst/>
                <a:latin typeface="Arial" panose="020B0604020202020204" pitchFamily="34" charset="0"/>
              </a:rPr>
              <a:t> (1)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Karanganyar (1)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Jaten</a:t>
            </a:r>
            <a:r>
              <a:rPr lang="id-ID" b="1" i="1" dirty="0">
                <a:effectLst/>
                <a:latin typeface="Arial" panose="020B0604020202020204" pitchFamily="34" charset="0"/>
              </a:rPr>
              <a:t> II (1)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Colomadu</a:t>
            </a:r>
            <a:r>
              <a:rPr lang="id-ID" b="1" i="1" dirty="0">
                <a:effectLst/>
                <a:latin typeface="Arial" panose="020B0604020202020204" pitchFamily="34" charset="0"/>
              </a:rPr>
              <a:t> I (1)</a:t>
            </a:r>
          </a:p>
          <a:p>
            <a:r>
              <a:rPr lang="id-ID" b="1" i="1" dirty="0">
                <a:effectLst/>
                <a:latin typeface="Arial" panose="020B0604020202020204" pitchFamily="34" charset="0"/>
              </a:rPr>
              <a:t>Puskesmas </a:t>
            </a:r>
            <a:r>
              <a:rPr lang="id-ID" b="1" i="1" dirty="0" err="1">
                <a:effectLst/>
                <a:latin typeface="Arial" panose="020B0604020202020204" pitchFamily="34" charset="0"/>
              </a:rPr>
              <a:t>Colomadu</a:t>
            </a:r>
            <a:r>
              <a:rPr lang="id-ID" b="1" i="1" dirty="0">
                <a:effectLst/>
                <a:latin typeface="Arial" panose="020B0604020202020204" pitchFamily="34" charset="0"/>
              </a:rPr>
              <a:t> II (1)</a:t>
            </a:r>
          </a:p>
        </p:txBody>
      </p:sp>
      <p:sp>
        <p:nvSpPr>
          <p:cNvPr id="20" name="Google Shape;734;p21">
            <a:extLst>
              <a:ext uri="{FF2B5EF4-FFF2-40B4-BE49-F238E27FC236}">
                <a16:creationId xmlns:a16="http://schemas.microsoft.com/office/drawing/2014/main" id="{D1003C29-FA37-4C86-ABEA-E3820ED5DDA1}"/>
              </a:ext>
            </a:extLst>
          </p:cNvPr>
          <p:cNvSpPr txBox="1"/>
          <p:nvPr/>
        </p:nvSpPr>
        <p:spPr>
          <a:xfrm>
            <a:off x="4274111" y="2647818"/>
            <a:ext cx="4596404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PERKEMBANGAN KASUS DBD DAN KASUS KEMATIAN AKIBAT DBD DI KABUPATEN KARANGANYAR TAHUN 2018</a:t>
            </a:r>
          </a:p>
        </p:txBody>
      </p:sp>
      <p:sp>
        <p:nvSpPr>
          <p:cNvPr id="21" name="Google Shape;1219;p24">
            <a:extLst>
              <a:ext uri="{FF2B5EF4-FFF2-40B4-BE49-F238E27FC236}">
                <a16:creationId xmlns:a16="http://schemas.microsoft.com/office/drawing/2014/main" id="{32231724-06A1-4A84-995B-E2D51928BBE7}"/>
              </a:ext>
            </a:extLst>
          </p:cNvPr>
          <p:cNvSpPr txBox="1">
            <a:spLocks/>
          </p:cNvSpPr>
          <p:nvPr/>
        </p:nvSpPr>
        <p:spPr>
          <a:xfrm>
            <a:off x="4004365" y="6713"/>
            <a:ext cx="5135896" cy="124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3600" dirty="0"/>
              <a:t>PENYAKIT MENULAR BERSUMBER BINATANG </a:t>
            </a:r>
            <a:endParaRPr lang="id-ID" sz="3600" dirty="0"/>
          </a:p>
        </p:txBody>
      </p:sp>
      <p:sp>
        <p:nvSpPr>
          <p:cNvPr id="23" name="Kotak Teks 22">
            <a:extLst>
              <a:ext uri="{FF2B5EF4-FFF2-40B4-BE49-F238E27FC236}">
                <a16:creationId xmlns:a16="http://schemas.microsoft.com/office/drawing/2014/main" id="{85B8EC60-1BFC-43B3-9B1F-4FB9CAF611F5}"/>
              </a:ext>
            </a:extLst>
          </p:cNvPr>
          <p:cNvSpPr txBox="1"/>
          <p:nvPr/>
        </p:nvSpPr>
        <p:spPr>
          <a:xfrm>
            <a:off x="5923333" y="1625435"/>
            <a:ext cx="2947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b="1" i="1" dirty="0" err="1">
                <a:effectLst/>
                <a:latin typeface="Arial" panose="020B0604020202020204" pitchFamily="34" charset="0"/>
              </a:rPr>
              <a:t>Case</a:t>
            </a:r>
            <a:r>
              <a:rPr lang="id-ID" sz="2000" b="1" i="1" dirty="0">
                <a:effectLst/>
                <a:latin typeface="Arial" panose="020B0604020202020204" pitchFamily="34" charset="0"/>
              </a:rPr>
              <a:t> </a:t>
            </a:r>
            <a:r>
              <a:rPr lang="id-ID" sz="2000" b="1" i="1" dirty="0" err="1">
                <a:effectLst/>
                <a:latin typeface="Arial" panose="020B0604020202020204" pitchFamily="34" charset="0"/>
              </a:rPr>
              <a:t>Fatality</a:t>
            </a:r>
            <a:r>
              <a:rPr lang="id-ID" sz="2000" b="1" i="1" dirty="0">
                <a:effectLst/>
                <a:latin typeface="Arial" panose="020B0604020202020204" pitchFamily="34" charset="0"/>
              </a:rPr>
              <a:t> Rate (CFR) 0,9 %.</a:t>
            </a:r>
            <a:endParaRPr lang="id-ID" sz="2000" b="1" i="1" dirty="0"/>
          </a:p>
        </p:txBody>
      </p:sp>
    </p:spTree>
    <p:extLst>
      <p:ext uri="{BB962C8B-B14F-4D97-AF65-F5344CB8AC3E}">
        <p14:creationId xmlns:p14="http://schemas.microsoft.com/office/powerpoint/2010/main" val="338691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123974" y="2587519"/>
            <a:ext cx="1727134" cy="642061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FILARIASIS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9144000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MENULAR BERSUMBER BINATANG 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1851108" y="2824325"/>
            <a:ext cx="242123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Penderita Kronis Filariasis Kabupaten Karanganyar pada Tahun 2022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24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TIDAK DITEMUKAN</a:t>
            </a:r>
            <a:endParaRPr lang="id-ID" sz="24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24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KASUS BARU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namun pada Tahun </a:t>
            </a:r>
            <a:r>
              <a:rPr lang="id-ID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2021</a:t>
            </a: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terdapat Kasus Kronis Filariasis sebanyak  6 kasus. 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" name="Google Shape;712;p21">
            <a:extLst>
              <a:ext uri="{FF2B5EF4-FFF2-40B4-BE49-F238E27FC236}">
                <a16:creationId xmlns:a16="http://schemas.microsoft.com/office/drawing/2014/main" id="{E4AE671B-A8C5-4CC8-BAA9-69B6D03C0D39}"/>
              </a:ext>
            </a:extLst>
          </p:cNvPr>
          <p:cNvGrpSpPr/>
          <p:nvPr/>
        </p:nvGrpSpPr>
        <p:grpSpPr>
          <a:xfrm>
            <a:off x="4372942" y="2587519"/>
            <a:ext cx="1727134" cy="642061"/>
            <a:chOff x="3606675" y="2005400"/>
            <a:chExt cx="2196600" cy="792900"/>
          </a:xfrm>
        </p:grpSpPr>
        <p:sp>
          <p:nvSpPr>
            <p:cNvPr id="17" name="Google Shape;713;p21">
              <a:extLst>
                <a:ext uri="{FF2B5EF4-FFF2-40B4-BE49-F238E27FC236}">
                  <a16:creationId xmlns:a16="http://schemas.microsoft.com/office/drawing/2014/main" id="{7F144563-E5AC-48C7-9B96-20E746750566}"/>
                </a:ext>
              </a:extLst>
            </p:cNvPr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" name="Google Shape;715;p21">
              <a:extLst>
                <a:ext uri="{FF2B5EF4-FFF2-40B4-BE49-F238E27FC236}">
                  <a16:creationId xmlns:a16="http://schemas.microsoft.com/office/drawing/2014/main" id="{F8F42AF7-FF4E-459B-BE1D-DA314005D7FD}"/>
                </a:ext>
              </a:extLst>
            </p:cNvPr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MALARIA</a:t>
              </a:r>
            </a:p>
          </p:txBody>
        </p:sp>
      </p:grpSp>
      <p:sp>
        <p:nvSpPr>
          <p:cNvPr id="19" name="Google Shape;734;p21">
            <a:extLst>
              <a:ext uri="{FF2B5EF4-FFF2-40B4-BE49-F238E27FC236}">
                <a16:creationId xmlns:a16="http://schemas.microsoft.com/office/drawing/2014/main" id="{965DFD00-B096-47FD-90D9-910EC2E67B4B}"/>
              </a:ext>
            </a:extLst>
          </p:cNvPr>
          <p:cNvSpPr txBox="1"/>
          <p:nvPr/>
        </p:nvSpPr>
        <p:spPr>
          <a:xfrm>
            <a:off x="6047438" y="2650025"/>
            <a:ext cx="3152078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Pada Tahun 2022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ditemukan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 KASUS MALARIA </a:t>
            </a: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Puskesmas Colomadu II 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1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Puskesmas Gondangrejo</a:t>
            </a:r>
            <a:endParaRPr lang="id-ID" sz="16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62516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81268D5D-F812-425E-A768-4ADD8A76E6E7}"/>
              </a:ext>
            </a:extLst>
          </p:cNvPr>
          <p:cNvSpPr/>
          <p:nvPr/>
        </p:nvSpPr>
        <p:spPr>
          <a:xfrm>
            <a:off x="527171" y="1671181"/>
            <a:ext cx="3763475" cy="147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5" name="Google Shape;715;p21"/>
          <p:cNvSpPr txBox="1"/>
          <p:nvPr/>
        </p:nvSpPr>
        <p:spPr>
          <a:xfrm>
            <a:off x="355027" y="2152135"/>
            <a:ext cx="4104429" cy="5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Estimasi jumlah penderita hipertensi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≥ 15 Tahun yang menjadi sasaran SPM meningkat sebanyak 154.812 </a:t>
            </a:r>
            <a:r>
              <a:rPr lang="sv-SE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yang mendapatkan pelayanan kesehatan 100%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</a:p>
        </p:txBody>
      </p: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12700"/>
            <a:ext cx="9141103" cy="772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TIDAK MENULAR </a:t>
            </a:r>
          </a:p>
        </p:txBody>
      </p:sp>
      <p:sp>
        <p:nvSpPr>
          <p:cNvPr id="100" name="Google Shape;734;p21">
            <a:extLst>
              <a:ext uri="{FF2B5EF4-FFF2-40B4-BE49-F238E27FC236}">
                <a16:creationId xmlns:a16="http://schemas.microsoft.com/office/drawing/2014/main" id="{07C27D3D-9350-4AE9-A3EB-4F0A77F5DF5E}"/>
              </a:ext>
            </a:extLst>
          </p:cNvPr>
          <p:cNvSpPr txBox="1"/>
          <p:nvPr/>
        </p:nvSpPr>
        <p:spPr>
          <a:xfrm>
            <a:off x="1013212" y="1165747"/>
            <a:ext cx="251778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PELAYANAN KESEHATAN PENDERITA HIPERTENSI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-3329" y="4964560"/>
            <a:ext cx="9141103" cy="177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29" name="Google Shape;734;p21">
            <a:extLst>
              <a:ext uri="{FF2B5EF4-FFF2-40B4-BE49-F238E27FC236}">
                <a16:creationId xmlns:a16="http://schemas.microsoft.com/office/drawing/2014/main" id="{EBEBF898-CE18-49D5-A177-45969CD0DF80}"/>
              </a:ext>
            </a:extLst>
          </p:cNvPr>
          <p:cNvSpPr txBox="1"/>
          <p:nvPr/>
        </p:nvSpPr>
        <p:spPr>
          <a:xfrm>
            <a:off x="4853354" y="2447616"/>
            <a:ext cx="3532058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PELAYANAN KESEHATAN PENDERITA DIABETES MELITUS (DM)</a:t>
            </a:r>
            <a:endParaRPr lang="id-ID" sz="18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" name="Persegi Panjang 32">
            <a:extLst>
              <a:ext uri="{FF2B5EF4-FFF2-40B4-BE49-F238E27FC236}">
                <a16:creationId xmlns:a16="http://schemas.microsoft.com/office/drawing/2014/main" id="{6EAE188E-0888-4553-AFF3-1A011C62122D}"/>
              </a:ext>
            </a:extLst>
          </p:cNvPr>
          <p:cNvSpPr/>
          <p:nvPr/>
        </p:nvSpPr>
        <p:spPr>
          <a:xfrm>
            <a:off x="4853354" y="2974937"/>
            <a:ext cx="3823077" cy="147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Google Shape;715;p21">
            <a:extLst>
              <a:ext uri="{FF2B5EF4-FFF2-40B4-BE49-F238E27FC236}">
                <a16:creationId xmlns:a16="http://schemas.microsoft.com/office/drawing/2014/main" id="{F49AEA39-81AA-46EC-9C0D-12683A9CF0A0}"/>
              </a:ext>
            </a:extLst>
          </p:cNvPr>
          <p:cNvSpPr txBox="1"/>
          <p:nvPr/>
        </p:nvSpPr>
        <p:spPr>
          <a:xfrm>
            <a:off x="4853354" y="3484028"/>
            <a:ext cx="3882677" cy="5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Estimasi jumlah penderita hipertensi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≥ 15 Tahun yang menjadi sasaran SPM meningkat sebanyak 154.571 yang mendapatkan pelayanan kesehatan 100%</a:t>
            </a:r>
          </a:p>
        </p:txBody>
      </p:sp>
    </p:spTree>
    <p:extLst>
      <p:ext uri="{BB962C8B-B14F-4D97-AF65-F5344CB8AC3E}">
        <p14:creationId xmlns:p14="http://schemas.microsoft.com/office/powerpoint/2010/main" val="154327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81268D5D-F812-425E-A768-4ADD8A76E6E7}"/>
              </a:ext>
            </a:extLst>
          </p:cNvPr>
          <p:cNvSpPr/>
          <p:nvPr/>
        </p:nvSpPr>
        <p:spPr>
          <a:xfrm>
            <a:off x="120679" y="1356923"/>
            <a:ext cx="4085559" cy="2476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5" name="Google Shape;715;p21"/>
          <p:cNvSpPr txBox="1"/>
          <p:nvPr/>
        </p:nvSpPr>
        <p:spPr>
          <a:xfrm>
            <a:off x="158711" y="2628710"/>
            <a:ext cx="4220604" cy="5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DARI </a:t>
            </a:r>
            <a:r>
              <a:rPr lang="fi-FI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41.225 WANITA USIA 30-50 TAHUN</a:t>
            </a:r>
            <a:endParaRPr lang="id-ID"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pemeriksaan IVA test sebanyak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fi-FI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3.759 (9,1%)</a:t>
            </a:r>
            <a:endParaRPr lang="id-ID"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ditemukan IVA positif  276 (7,3 %)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pemeriksaan </a:t>
            </a:r>
            <a:r>
              <a:rPr lang="id-ID" sz="18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sadanis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sebanyak 276 (7,3%) ditemukan Tumor/Benjolan 68 (1,8 %)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lang="id-ID"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12700"/>
            <a:ext cx="9141103" cy="772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TIDAK MENULAR </a:t>
            </a:r>
          </a:p>
        </p:txBody>
      </p:sp>
      <p:sp>
        <p:nvSpPr>
          <p:cNvPr id="100" name="Google Shape;734;p21">
            <a:extLst>
              <a:ext uri="{FF2B5EF4-FFF2-40B4-BE49-F238E27FC236}">
                <a16:creationId xmlns:a16="http://schemas.microsoft.com/office/drawing/2014/main" id="{07C27D3D-9350-4AE9-A3EB-4F0A77F5DF5E}"/>
              </a:ext>
            </a:extLst>
          </p:cNvPr>
          <p:cNvSpPr txBox="1"/>
          <p:nvPr/>
        </p:nvSpPr>
        <p:spPr>
          <a:xfrm>
            <a:off x="337" y="940616"/>
            <a:ext cx="430437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KANKER LEHER RAHIM DAN KANKER PAYUDARA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-3329" y="4964560"/>
            <a:ext cx="9141103" cy="177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869A90DE-59DC-4AC3-8FD9-3D6264CA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374" y="1955410"/>
            <a:ext cx="4931535" cy="2968368"/>
          </a:xfrm>
          <a:prstGeom prst="rect">
            <a:avLst/>
          </a:prstGeom>
        </p:spPr>
      </p:pic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E25CAB32-E1F1-40FF-919E-91A85681730A}"/>
              </a:ext>
            </a:extLst>
          </p:cNvPr>
          <p:cNvSpPr txBox="1"/>
          <p:nvPr/>
        </p:nvSpPr>
        <p:spPr>
          <a:xfrm>
            <a:off x="4606401" y="1437997"/>
            <a:ext cx="430437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DETEKSI DINI KANKER LEHER RAHIM DAN KANKER PAYUDARA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 KABUPATEN KARANGANYAR TAHUN 2022</a:t>
            </a:r>
          </a:p>
        </p:txBody>
      </p:sp>
    </p:spTree>
    <p:extLst>
      <p:ext uri="{BB962C8B-B14F-4D97-AF65-F5344CB8AC3E}">
        <p14:creationId xmlns:p14="http://schemas.microsoft.com/office/powerpoint/2010/main" val="3119593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1217141" y="2592003"/>
            <a:ext cx="1727134" cy="642061"/>
            <a:chOff x="3606675" y="2005400"/>
            <a:chExt cx="2196600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2196600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5" y="2201801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ODGJ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9144000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PENYAKIT TIDAK MENULAR 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3242887" y="3023667"/>
            <a:ext cx="5042983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Sasaran  ODGJ Berat di Kabupaten Karanganyar Tahun 2022 sebanyak 1.695, dimana yang mengalami </a:t>
            </a:r>
            <a:r>
              <a:rPr lang="sv-SE" sz="32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Skizofrenia 1.583 orang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dan </a:t>
            </a:r>
            <a:r>
              <a:rPr lang="sv-SE" sz="32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Psikotik Akut 112 orang</a:t>
            </a:r>
            <a:endParaRPr lang="id-ID" sz="32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id-ID" sz="32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32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sebesar 100 %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telah mendapatkan pelayanan sesuai standar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7002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-2897" y="-17016"/>
            <a:ext cx="9144000" cy="9418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VAKSINASI COVID-19 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2897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A04BF0FE-4423-4B47-9BF0-BF2C0AD9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9" y="1913042"/>
            <a:ext cx="4351957" cy="2751472"/>
          </a:xfrm>
          <a:prstGeom prst="rect">
            <a:avLst/>
          </a:prstGeom>
        </p:spPr>
      </p:pic>
      <p:sp>
        <p:nvSpPr>
          <p:cNvPr id="11" name="Kotak Teks 10">
            <a:extLst>
              <a:ext uri="{FF2B5EF4-FFF2-40B4-BE49-F238E27FC236}">
                <a16:creationId xmlns:a16="http://schemas.microsoft.com/office/drawing/2014/main" id="{D214B580-8B73-4D52-B284-F24D76B0F92A}"/>
              </a:ext>
            </a:extLst>
          </p:cNvPr>
          <p:cNvSpPr txBox="1"/>
          <p:nvPr/>
        </p:nvSpPr>
        <p:spPr>
          <a:xfrm>
            <a:off x="107498" y="138982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4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CAKUPAN VAKSINASI COVID-19 DOSIS 1</a:t>
            </a:r>
            <a:endParaRPr lang="id-ID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id-ID" sz="14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 KELOMPOK UMUR</a:t>
            </a:r>
            <a:endParaRPr lang="id-ID" dirty="0"/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9C902BE1-2B39-4111-9B46-9157218D3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457" y="1913042"/>
            <a:ext cx="4572000" cy="2751472"/>
          </a:xfrm>
          <a:prstGeom prst="rect">
            <a:avLst/>
          </a:prstGeom>
        </p:spPr>
      </p:pic>
      <p:sp>
        <p:nvSpPr>
          <p:cNvPr id="14" name="Kotak Teks 13">
            <a:extLst>
              <a:ext uri="{FF2B5EF4-FFF2-40B4-BE49-F238E27FC236}">
                <a16:creationId xmlns:a16="http://schemas.microsoft.com/office/drawing/2014/main" id="{3B226947-BA03-4709-8B16-725DA843B7C0}"/>
              </a:ext>
            </a:extLst>
          </p:cNvPr>
          <p:cNvSpPr txBox="1"/>
          <p:nvPr/>
        </p:nvSpPr>
        <p:spPr>
          <a:xfrm>
            <a:off x="4459457" y="13583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4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CAKUPAN VAKSINASI COVID-19 DOSIS </a:t>
            </a:r>
            <a:r>
              <a:rPr lang="id-ID" sz="14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endParaRPr lang="id-ID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id-ID" sz="14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 KELOMPOK UMUR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6986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81268D5D-F812-425E-A768-4ADD8A76E6E7}"/>
              </a:ext>
            </a:extLst>
          </p:cNvPr>
          <p:cNvSpPr/>
          <p:nvPr/>
        </p:nvSpPr>
        <p:spPr>
          <a:xfrm>
            <a:off x="527171" y="1671180"/>
            <a:ext cx="8089658" cy="280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5" name="Google Shape;715;p21"/>
          <p:cNvSpPr txBox="1"/>
          <p:nvPr/>
        </p:nvSpPr>
        <p:spPr>
          <a:xfrm>
            <a:off x="1618123" y="2818082"/>
            <a:ext cx="6472583" cy="5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Tahun 2022 di Kabupaten Karanganyar terdapat 56.394 sarana air minum.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SEBANYAK 1.210 (2,14%) SARANA AIR MINUM YANG DIAWASI/ DIPERIKSA KUALITAS AIR MINUMNYA SESUAI STANDAR (AMAN) 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sedangkan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TARGET PADA TAHUN 2024 SEBESAR 2,24%</a:t>
            </a: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Sarana Air Minum yang dihitung adalah prioritas pengawasan pada sarana komunal atau berbasis institusi yaitu PAMSIMAS dan PDAM.  </a:t>
            </a:r>
          </a:p>
        </p:txBody>
      </p: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12700"/>
            <a:ext cx="9141103" cy="772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KESEHATAN LINGKUNGAN</a:t>
            </a:r>
          </a:p>
        </p:txBody>
      </p:sp>
      <p:sp>
        <p:nvSpPr>
          <p:cNvPr id="100" name="Google Shape;734;p21">
            <a:extLst>
              <a:ext uri="{FF2B5EF4-FFF2-40B4-BE49-F238E27FC236}">
                <a16:creationId xmlns:a16="http://schemas.microsoft.com/office/drawing/2014/main" id="{07C27D3D-9350-4AE9-A3EB-4F0A77F5DF5E}"/>
              </a:ext>
            </a:extLst>
          </p:cNvPr>
          <p:cNvSpPr txBox="1"/>
          <p:nvPr/>
        </p:nvSpPr>
        <p:spPr>
          <a:xfrm>
            <a:off x="1364905" y="1101465"/>
            <a:ext cx="251778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36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 MINUM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-3329" y="4964560"/>
            <a:ext cx="9141103" cy="177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1082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81268D5D-F812-425E-A768-4ADD8A76E6E7}"/>
              </a:ext>
            </a:extLst>
          </p:cNvPr>
          <p:cNvSpPr/>
          <p:nvPr/>
        </p:nvSpPr>
        <p:spPr>
          <a:xfrm>
            <a:off x="67011" y="1450065"/>
            <a:ext cx="4365204" cy="340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715" name="Google Shape;715;p21"/>
          <p:cNvSpPr txBox="1"/>
          <p:nvPr/>
        </p:nvSpPr>
        <p:spPr>
          <a:xfrm>
            <a:off x="210127" y="1973285"/>
            <a:ext cx="4151748" cy="228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Akses Sanitasi Layak Sendiri 259.525 KK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Akses Sanitasi Aman 36.443 KK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Akses Sanitasi Layak </a:t>
            </a:r>
            <a:r>
              <a:rPr lang="id-ID" sz="16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Bersamas</a:t>
            </a: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5.375 KK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Akses Belum Layak sebanyak 437 KK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Tahun 2022 sebesar 301.343 KK (99,85%) Akses Terhadap Fasilitas Sanitasi yang Layak </a:t>
            </a:r>
            <a:r>
              <a:rPr lang="id-ID" sz="16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dimana</a:t>
            </a: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KK memiliki akses sanitasi layak bersama, akses sanitasi layak sendiri, dan akses sanitasi aman.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Cakupan KK dengan akses terhadap fasilitas sanitasi yang aman Tahun 2022 sebesar 12,7 % dan target pada Tahun 2024 sebesar 15%.</a:t>
            </a:r>
          </a:p>
        </p:txBody>
      </p: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12700"/>
            <a:ext cx="9141103" cy="772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KESEHATAN LINGKUNGAN</a:t>
            </a:r>
          </a:p>
        </p:txBody>
      </p:sp>
      <p:sp>
        <p:nvSpPr>
          <p:cNvPr id="100" name="Google Shape;734;p21">
            <a:extLst>
              <a:ext uri="{FF2B5EF4-FFF2-40B4-BE49-F238E27FC236}">
                <a16:creationId xmlns:a16="http://schemas.microsoft.com/office/drawing/2014/main" id="{07C27D3D-9350-4AE9-A3EB-4F0A77F5DF5E}"/>
              </a:ext>
            </a:extLst>
          </p:cNvPr>
          <p:cNvSpPr txBox="1"/>
          <p:nvPr/>
        </p:nvSpPr>
        <p:spPr>
          <a:xfrm>
            <a:off x="123283" y="1001117"/>
            <a:ext cx="648486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8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AKSES SANITASI YANG LAYAK</a:t>
            </a:r>
            <a:endParaRPr lang="id-ID" sz="28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-3329" y="4964560"/>
            <a:ext cx="9141103" cy="177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43520810-F92B-4F57-ADBA-39AA79BC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147" y="2082841"/>
            <a:ext cx="4677428" cy="2772162"/>
          </a:xfrm>
          <a:prstGeom prst="rect">
            <a:avLst/>
          </a:prstGeom>
        </p:spPr>
      </p:pic>
      <p:sp>
        <p:nvSpPr>
          <p:cNvPr id="10" name="Kotak Teks 9">
            <a:extLst>
              <a:ext uri="{FF2B5EF4-FFF2-40B4-BE49-F238E27FC236}">
                <a16:creationId xmlns:a16="http://schemas.microsoft.com/office/drawing/2014/main" id="{192209FF-FA6E-412B-A3BD-B85D4F9238CB}"/>
              </a:ext>
            </a:extLst>
          </p:cNvPr>
          <p:cNvSpPr txBox="1"/>
          <p:nvPr/>
        </p:nvSpPr>
        <p:spPr>
          <a:xfrm>
            <a:off x="4361875" y="1450065"/>
            <a:ext cx="46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JUMLAH PENGGUNAAN AKSES SANITASI</a:t>
            </a:r>
            <a:b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id-ID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 KABUPATEN KARANGANYAR TAHUN 2022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0745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/>
          <p:nvPr/>
        </p:nvSpPr>
        <p:spPr>
          <a:xfrm>
            <a:off x="141091" y="1711765"/>
            <a:ext cx="1856936" cy="572700"/>
          </a:xfrm>
          <a:prstGeom prst="roundRect">
            <a:avLst>
              <a:gd name="adj" fmla="val 342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bg1"/>
                </a:solidFill>
              </a:rPr>
              <a:t>PUSKESMAS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586" name="Google Shape;586;p20"/>
          <p:cNvSpPr/>
          <p:nvPr/>
        </p:nvSpPr>
        <p:spPr>
          <a:xfrm>
            <a:off x="2475556" y="1711765"/>
            <a:ext cx="1856936" cy="572700"/>
          </a:xfrm>
          <a:prstGeom prst="roundRect">
            <a:avLst>
              <a:gd name="adj" fmla="val 342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bg1"/>
                </a:solidFill>
              </a:rPr>
              <a:t>RUMAH SAKIT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587" name="Google Shape;587;p20"/>
          <p:cNvSpPr/>
          <p:nvPr/>
        </p:nvSpPr>
        <p:spPr>
          <a:xfrm>
            <a:off x="4769901" y="1711765"/>
            <a:ext cx="1856936" cy="572700"/>
          </a:xfrm>
          <a:prstGeom prst="roundRect">
            <a:avLst>
              <a:gd name="adj" fmla="val 342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bg1"/>
                </a:solidFill>
              </a:rPr>
              <a:t>SARANA KEFARMASIAN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bg1"/>
                </a:solidFill>
              </a:rPr>
              <a:t>DAN ALKES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588" name="Google Shape;588;p20"/>
          <p:cNvSpPr/>
          <p:nvPr/>
        </p:nvSpPr>
        <p:spPr>
          <a:xfrm>
            <a:off x="7033943" y="1711765"/>
            <a:ext cx="1876868" cy="572700"/>
          </a:xfrm>
          <a:prstGeom prst="roundRect">
            <a:avLst>
              <a:gd name="adj" fmla="val 342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bg1"/>
                </a:solidFill>
              </a:rPr>
              <a:t>UKBM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591" name="Google Shape;591;p20"/>
          <p:cNvSpPr/>
          <p:nvPr/>
        </p:nvSpPr>
        <p:spPr>
          <a:xfrm>
            <a:off x="56661" y="2346790"/>
            <a:ext cx="2175139" cy="1841700"/>
          </a:xfrm>
          <a:prstGeom prst="roundRect">
            <a:avLst>
              <a:gd name="adj" fmla="val 151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0"/>
          <p:cNvSpPr/>
          <p:nvPr/>
        </p:nvSpPr>
        <p:spPr>
          <a:xfrm>
            <a:off x="2279558" y="2360036"/>
            <a:ext cx="2204001" cy="1841700"/>
          </a:xfrm>
          <a:prstGeom prst="roundRect">
            <a:avLst>
              <a:gd name="adj" fmla="val 151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3" name="Google Shape;593;p20"/>
          <p:cNvSpPr/>
          <p:nvPr/>
        </p:nvSpPr>
        <p:spPr>
          <a:xfrm>
            <a:off x="4544472" y="2346790"/>
            <a:ext cx="2304749" cy="1841700"/>
          </a:xfrm>
          <a:prstGeom prst="roundRect">
            <a:avLst>
              <a:gd name="adj" fmla="val 151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0"/>
          <p:cNvSpPr/>
          <p:nvPr/>
        </p:nvSpPr>
        <p:spPr>
          <a:xfrm>
            <a:off x="6900760" y="2335684"/>
            <a:ext cx="2186578" cy="1841700"/>
          </a:xfrm>
          <a:prstGeom prst="roundRect">
            <a:avLst>
              <a:gd name="adj" fmla="val 151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0"/>
          <p:cNvSpPr txBox="1">
            <a:spLocks noGrp="1"/>
          </p:cNvSpPr>
          <p:nvPr>
            <p:ph type="title"/>
          </p:nvPr>
        </p:nvSpPr>
        <p:spPr>
          <a:xfrm>
            <a:off x="1173032" y="328661"/>
            <a:ext cx="6742879" cy="724193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SARANA KESEHATAN TAHUN 2022</a:t>
            </a:r>
            <a:endParaRPr sz="2400" dirty="0"/>
          </a:p>
        </p:txBody>
      </p:sp>
      <p:sp>
        <p:nvSpPr>
          <p:cNvPr id="599" name="Google Shape;599;p20"/>
          <p:cNvSpPr txBox="1"/>
          <p:nvPr/>
        </p:nvSpPr>
        <p:spPr>
          <a:xfrm>
            <a:off x="269711" y="2032740"/>
            <a:ext cx="1599695" cy="18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12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*21 Puskesmas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99D91148-D8F1-4560-9880-B77E8A358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08510"/>
              </p:ext>
            </p:extLst>
          </p:nvPr>
        </p:nvGraphicFramePr>
        <p:xfrm>
          <a:off x="121357" y="2621402"/>
          <a:ext cx="2017712" cy="685800"/>
        </p:xfrm>
        <a:graphic>
          <a:graphicData uri="http://schemas.openxmlformats.org/drawingml/2006/table">
            <a:tbl>
              <a:tblPr firstRow="1" bandRow="1">
                <a:tableStyleId>{AED1A37B-B783-4A83-A249-89B8586A6299}</a:tableStyleId>
              </a:tblPr>
              <a:tblGrid>
                <a:gridCol w="1668868">
                  <a:extLst>
                    <a:ext uri="{9D8B030D-6E8A-4147-A177-3AD203B41FA5}">
                      <a16:colId xmlns:a16="http://schemas.microsoft.com/office/drawing/2014/main" val="1151166069"/>
                    </a:ext>
                  </a:extLst>
                </a:gridCol>
                <a:gridCol w="348844">
                  <a:extLst>
                    <a:ext uri="{9D8B030D-6E8A-4147-A177-3AD203B41FA5}">
                      <a16:colId xmlns:a16="http://schemas.microsoft.com/office/drawing/2014/main" val="1812676907"/>
                    </a:ext>
                  </a:extLst>
                </a:gridCol>
              </a:tblGrid>
              <a:tr h="165477">
                <a:tc>
                  <a:txBody>
                    <a:bodyPr/>
                    <a:lstStyle/>
                    <a:p>
                      <a:r>
                        <a:rPr lang="id-ID" sz="900" dirty="0"/>
                        <a:t>Puskesmas Rawat Inap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74764"/>
                  </a:ext>
                </a:extLst>
              </a:tr>
              <a:tr h="165477">
                <a:tc>
                  <a:txBody>
                    <a:bodyPr/>
                    <a:lstStyle/>
                    <a:p>
                      <a:r>
                        <a:rPr lang="id-ID" sz="900" dirty="0"/>
                        <a:t>Puskesmas Non Rawat Inap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84722"/>
                  </a:ext>
                </a:extLst>
              </a:tr>
              <a:tr h="219386">
                <a:tc>
                  <a:txBody>
                    <a:bodyPr/>
                    <a:lstStyle/>
                    <a:p>
                      <a:r>
                        <a:rPr lang="id-ID" sz="900" dirty="0"/>
                        <a:t>Puskesmas Mampu PONED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29654"/>
                  </a:ext>
                </a:extLst>
              </a:tr>
            </a:tbl>
          </a:graphicData>
        </a:graphic>
      </p:graphicFrame>
      <p:sp>
        <p:nvSpPr>
          <p:cNvPr id="81" name="Google Shape;599;p20">
            <a:extLst>
              <a:ext uri="{FF2B5EF4-FFF2-40B4-BE49-F238E27FC236}">
                <a16:creationId xmlns:a16="http://schemas.microsoft.com/office/drawing/2014/main" id="{6A8FAEC1-08E2-41A7-9695-268680F8AF1C}"/>
              </a:ext>
            </a:extLst>
          </p:cNvPr>
          <p:cNvSpPr txBox="1"/>
          <p:nvPr/>
        </p:nvSpPr>
        <p:spPr>
          <a:xfrm>
            <a:off x="2576324" y="1934142"/>
            <a:ext cx="1599695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12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*8 Rumah Sakit</a:t>
            </a:r>
          </a:p>
        </p:txBody>
      </p:sp>
      <p:sp>
        <p:nvSpPr>
          <p:cNvPr id="84" name="Google Shape;599;p20">
            <a:extLst>
              <a:ext uri="{FF2B5EF4-FFF2-40B4-BE49-F238E27FC236}">
                <a16:creationId xmlns:a16="http://schemas.microsoft.com/office/drawing/2014/main" id="{7A05D877-7CD3-49D9-A4D9-B0DF92C547BE}"/>
              </a:ext>
            </a:extLst>
          </p:cNvPr>
          <p:cNvSpPr txBox="1"/>
          <p:nvPr/>
        </p:nvSpPr>
        <p:spPr>
          <a:xfrm>
            <a:off x="2147085" y="3392325"/>
            <a:ext cx="2513719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800" b="1" i="1" dirty="0">
                <a:effectLst/>
                <a:latin typeface="Arial" panose="020B0604020202020204" pitchFamily="34" charset="0"/>
              </a:rPr>
              <a:t>RUMAH SAKIT YANG MEMILIKI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800" b="1" i="1" u="sng" dirty="0">
                <a:effectLst/>
                <a:latin typeface="Arial" panose="020B0604020202020204" pitchFamily="34" charset="0"/>
              </a:rPr>
              <a:t>4 PELAYANAN MEDIK SPESIALIS DASAR</a:t>
            </a:r>
            <a:r>
              <a:rPr lang="id-ID" sz="800" b="1" dirty="0">
                <a:effectLst/>
                <a:latin typeface="Arial" panose="020B0604020202020204" pitchFamily="34" charset="0"/>
              </a:rPr>
              <a:t>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RSUD Karanganyar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RS Muhammadiyah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RS Jati Husada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RS Indo Sehat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RSIA Dian Pertiwi</a:t>
            </a:r>
            <a:endParaRPr lang="id-ID" sz="9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5" name="Google Shape;599;p20">
            <a:extLst>
              <a:ext uri="{FF2B5EF4-FFF2-40B4-BE49-F238E27FC236}">
                <a16:creationId xmlns:a16="http://schemas.microsoft.com/office/drawing/2014/main" id="{475F1E11-2E24-4DFE-A06E-F2D49C31A898}"/>
              </a:ext>
            </a:extLst>
          </p:cNvPr>
          <p:cNvSpPr txBox="1"/>
          <p:nvPr/>
        </p:nvSpPr>
        <p:spPr>
          <a:xfrm>
            <a:off x="2292715" y="2567937"/>
            <a:ext cx="2204001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800" b="1" i="1" u="sng" dirty="0">
                <a:effectLst/>
                <a:latin typeface="Arial" panose="020B0604020202020204" pitchFamily="34" charset="0"/>
              </a:rPr>
              <a:t>BERDASARKAN KEPEMILIKAN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1 RS Pemerintah Kab.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1 </a:t>
            </a:r>
            <a:r>
              <a:rPr lang="id-ID" sz="900" dirty="0">
                <a:latin typeface="Arial" panose="020B0604020202020204" pitchFamily="34" charset="0"/>
              </a:rPr>
              <a:t>RS </a:t>
            </a:r>
            <a:r>
              <a:rPr lang="id-ID" sz="900" dirty="0">
                <a:effectLst/>
                <a:latin typeface="Arial" panose="020B0604020202020204" pitchFamily="34" charset="0"/>
              </a:rPr>
              <a:t>TNI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900" dirty="0">
                <a:effectLst/>
                <a:latin typeface="Arial" panose="020B0604020202020204" pitchFamily="34" charset="0"/>
              </a:rPr>
              <a:t>6 RS Swasta</a:t>
            </a:r>
            <a:endParaRPr lang="id-ID" sz="9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aphicFrame>
        <p:nvGraphicFramePr>
          <p:cNvPr id="88" name="Tabel 2">
            <a:extLst>
              <a:ext uri="{FF2B5EF4-FFF2-40B4-BE49-F238E27FC236}">
                <a16:creationId xmlns:a16="http://schemas.microsoft.com/office/drawing/2014/main" id="{559560E6-279C-47F9-88BE-0BC5ABB42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59388"/>
              </p:ext>
            </p:extLst>
          </p:nvPr>
        </p:nvGraphicFramePr>
        <p:xfrm>
          <a:off x="4641070" y="2470632"/>
          <a:ext cx="2111769" cy="1584960"/>
        </p:xfrm>
        <a:graphic>
          <a:graphicData uri="http://schemas.openxmlformats.org/drawingml/2006/table">
            <a:tbl>
              <a:tblPr firstRow="1" bandRow="1">
                <a:tableStyleId>{AED1A37B-B783-4A83-A249-89B8586A6299}</a:tableStyleId>
              </a:tblPr>
              <a:tblGrid>
                <a:gridCol w="1665300">
                  <a:extLst>
                    <a:ext uri="{9D8B030D-6E8A-4147-A177-3AD203B41FA5}">
                      <a16:colId xmlns:a16="http://schemas.microsoft.com/office/drawing/2014/main" val="1151166069"/>
                    </a:ext>
                  </a:extLst>
                </a:gridCol>
                <a:gridCol w="446469">
                  <a:extLst>
                    <a:ext uri="{9D8B030D-6E8A-4147-A177-3AD203B41FA5}">
                      <a16:colId xmlns:a16="http://schemas.microsoft.com/office/drawing/2014/main" val="1812676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d-ID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Industri Farmasi</a:t>
                      </a:r>
                      <a:endParaRPr lang="id-ID" sz="800" dirty="0"/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74764"/>
                  </a:ext>
                </a:extLst>
              </a:tr>
              <a:tr h="276263">
                <a:tc>
                  <a:txBody>
                    <a:bodyPr/>
                    <a:lstStyle/>
                    <a:p>
                      <a:r>
                        <a:rPr lang="id-ID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Industri Obat Tradisional/Ekstrak Bahan Alam</a:t>
                      </a:r>
                      <a:endParaRPr lang="id-ID" sz="800" dirty="0"/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84722"/>
                  </a:ext>
                </a:extLst>
              </a:tr>
              <a:tr h="279136">
                <a:tc>
                  <a:txBody>
                    <a:bodyPr/>
                    <a:lstStyle/>
                    <a:p>
                      <a:r>
                        <a:rPr lang="id-ID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Usaha Kecil/Mikro Obat Tradisional</a:t>
                      </a:r>
                      <a:endParaRPr lang="id-ID" sz="800" dirty="0"/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29654"/>
                  </a:ext>
                </a:extLst>
              </a:tr>
              <a:tr h="209352">
                <a:tc>
                  <a:txBody>
                    <a:bodyPr/>
                    <a:lstStyle/>
                    <a:p>
                      <a:r>
                        <a:rPr lang="id-ID" sz="800" dirty="0"/>
                        <a:t>Pedagang Besar Farmasi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083485"/>
                  </a:ext>
                </a:extLst>
              </a:tr>
              <a:tr h="209352">
                <a:tc>
                  <a:txBody>
                    <a:bodyPr/>
                    <a:lstStyle/>
                    <a:p>
                      <a:r>
                        <a:rPr lang="id-ID" sz="800" dirty="0"/>
                        <a:t>Apotek 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185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240568"/>
                  </a:ext>
                </a:extLst>
              </a:tr>
              <a:tr h="209352">
                <a:tc>
                  <a:txBody>
                    <a:bodyPr/>
                    <a:lstStyle/>
                    <a:p>
                      <a:r>
                        <a:rPr lang="id-ID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Toko Obat </a:t>
                      </a:r>
                      <a:endParaRPr lang="id-ID" sz="800" dirty="0"/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03139"/>
                  </a:ext>
                </a:extLst>
              </a:tr>
            </a:tbl>
          </a:graphicData>
        </a:graphic>
      </p:graphicFrame>
      <p:sp>
        <p:nvSpPr>
          <p:cNvPr id="12" name="Persegi Panjang 11">
            <a:extLst>
              <a:ext uri="{FF2B5EF4-FFF2-40B4-BE49-F238E27FC236}">
                <a16:creationId xmlns:a16="http://schemas.microsoft.com/office/drawing/2014/main" id="{15FE3E1E-FCB1-4F5A-85FB-4904F86FD111}"/>
              </a:ext>
            </a:extLst>
          </p:cNvPr>
          <p:cNvSpPr/>
          <p:nvPr/>
        </p:nvSpPr>
        <p:spPr>
          <a:xfrm>
            <a:off x="7171747" y="3045806"/>
            <a:ext cx="1644604" cy="261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Google Shape;599;p20">
            <a:extLst>
              <a:ext uri="{FF2B5EF4-FFF2-40B4-BE49-F238E27FC236}">
                <a16:creationId xmlns:a16="http://schemas.microsoft.com/office/drawing/2014/main" id="{141443C0-6884-47BD-AD17-D03A08BB3F6C}"/>
              </a:ext>
            </a:extLst>
          </p:cNvPr>
          <p:cNvSpPr txBox="1"/>
          <p:nvPr/>
        </p:nvSpPr>
        <p:spPr>
          <a:xfrm>
            <a:off x="6879088" y="2528353"/>
            <a:ext cx="2186578" cy="129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1050" b="1" u="sng" dirty="0">
                <a:effectLst/>
                <a:latin typeface="Arial" panose="020B0604020202020204" pitchFamily="34" charset="0"/>
              </a:rPr>
              <a:t>POSYANDU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1050" b="1" dirty="0">
                <a:effectLst/>
                <a:latin typeface="Arial" panose="020B0604020202020204" pitchFamily="34" charset="0"/>
              </a:rPr>
              <a:t>1.420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id-ID" sz="1050" b="1" dirty="0">
              <a:effectLst/>
              <a:latin typeface="Arial" panose="020B0604020202020204" pitchFamily="34" charset="0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800" b="1" dirty="0">
                <a:effectLst/>
                <a:latin typeface="Arial" panose="020B0604020202020204" pitchFamily="34" charset="0"/>
              </a:rPr>
              <a:t>*Pratama 13   I  *Madya123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800" b="1" dirty="0">
                <a:effectLst/>
                <a:latin typeface="Arial" panose="020B0604020202020204" pitchFamily="34" charset="0"/>
              </a:rPr>
              <a:t>*Purnama 623   I   *Mandiri 661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id-ID" sz="1050" b="1" dirty="0">
              <a:latin typeface="Arial" panose="020B0604020202020204" pitchFamily="34" charset="0"/>
              <a:ea typeface="Fira Sans Extra Condensed"/>
              <a:cs typeface="Fira Sans Extra Condensed"/>
              <a:sym typeface="Fira Sans Extra Condensed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1050" b="1" u="sng" dirty="0">
                <a:latin typeface="Arial" panose="020B0604020202020204" pitchFamily="34" charset="0"/>
                <a:ea typeface="Fira Sans Extra Condensed"/>
                <a:cs typeface="Fira Sans Extra Condensed"/>
                <a:sym typeface="Fira Sans Extra Condensed"/>
              </a:rPr>
              <a:t>POSBINDU PTM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id-ID" sz="1050" b="1" dirty="0">
                <a:latin typeface="Arial" panose="020B0604020202020204" pitchFamily="34" charset="0"/>
                <a:ea typeface="Fira Sans Extra Condensed"/>
                <a:cs typeface="Fira Sans Extra Condensed"/>
                <a:sym typeface="Fira Sans Extra Condensed"/>
              </a:rPr>
              <a:t>443</a:t>
            </a:r>
            <a:endParaRPr lang="id-ID" sz="11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7" name="Google Shape;597;p20">
            <a:extLst>
              <a:ext uri="{FF2B5EF4-FFF2-40B4-BE49-F238E27FC236}">
                <a16:creationId xmlns:a16="http://schemas.microsoft.com/office/drawing/2014/main" id="{B619737C-C071-4029-8B75-C2E39553E9D1}"/>
              </a:ext>
            </a:extLst>
          </p:cNvPr>
          <p:cNvSpPr txBox="1">
            <a:spLocks/>
          </p:cNvSpPr>
          <p:nvPr/>
        </p:nvSpPr>
        <p:spPr>
          <a:xfrm>
            <a:off x="4731" y="465184"/>
            <a:ext cx="1100443" cy="489826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98" name="Google Shape;597;p20">
            <a:extLst>
              <a:ext uri="{FF2B5EF4-FFF2-40B4-BE49-F238E27FC236}">
                <a16:creationId xmlns:a16="http://schemas.microsoft.com/office/drawing/2014/main" id="{E2A8DAD0-A7D5-4CF8-9721-865BD955A0E8}"/>
              </a:ext>
            </a:extLst>
          </p:cNvPr>
          <p:cNvSpPr txBox="1">
            <a:spLocks/>
          </p:cNvSpPr>
          <p:nvPr/>
        </p:nvSpPr>
        <p:spPr>
          <a:xfrm>
            <a:off x="7970969" y="465184"/>
            <a:ext cx="1173032" cy="50093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384945" y="1735153"/>
            <a:ext cx="2754077" cy="642061"/>
            <a:chOff x="3606675" y="2005400"/>
            <a:chExt cx="1979054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1979054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6" y="2201801"/>
              <a:ext cx="1768848" cy="429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SANITASI TOTAL BERBASIS MASYARAKAT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9144000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KESEHATAN LINGKUNGAN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326454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384944" y="3144487"/>
            <a:ext cx="832295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Desa/Kelurahan STOP BABS (SBS) 177 Desa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Cuci Tangan Pakai Sabun (CTPS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297.686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KK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Pengelolaan Air Minum Dan Makanan Rumah Tangga (PAMMRT) 297.686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KK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Pengelolaan Sampah Rumah Tangga (PSRT) 221.737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KK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Pengelolaan Limbah Cair Rumah Tangga (PLCRT) 197.960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KK</a:t>
            </a:r>
          </a:p>
        </p:txBody>
      </p:sp>
      <p:sp>
        <p:nvSpPr>
          <p:cNvPr id="8" name="Google Shape;734;p21">
            <a:extLst>
              <a:ext uri="{FF2B5EF4-FFF2-40B4-BE49-F238E27FC236}">
                <a16:creationId xmlns:a16="http://schemas.microsoft.com/office/drawing/2014/main" id="{09D7FC47-44DC-44D6-BE59-D750A82BD460}"/>
              </a:ext>
            </a:extLst>
          </p:cNvPr>
          <p:cNvSpPr txBox="1"/>
          <p:nvPr/>
        </p:nvSpPr>
        <p:spPr>
          <a:xfrm>
            <a:off x="3202613" y="1895379"/>
            <a:ext cx="4940656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Tahun 2022 sebesar 100 % 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177 Desa/Kelurahan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24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telah mencapai 5 Pilar STBM</a:t>
            </a:r>
          </a:p>
        </p:txBody>
      </p:sp>
    </p:spTree>
    <p:extLst>
      <p:ext uri="{BB962C8B-B14F-4D97-AF65-F5344CB8AC3E}">
        <p14:creationId xmlns:p14="http://schemas.microsoft.com/office/powerpoint/2010/main" val="401621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384946" y="1735153"/>
            <a:ext cx="4707560" cy="836597"/>
            <a:chOff x="3606675" y="2005400"/>
            <a:chExt cx="1979054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06675" y="2005400"/>
              <a:ext cx="1979054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34626" y="2201801"/>
              <a:ext cx="1768848" cy="429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TEMPAT DAN FASILITAS UMUM (TFU)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YANG MEMENUHI SYARAT KESEHATAN</a:t>
              </a: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0" y="267971"/>
            <a:ext cx="9144000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KESEHATAN LINGKUNGAN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326454" y="4957560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sp>
        <p:nvSpPr>
          <p:cNvPr id="12" name="Google Shape;734;p21">
            <a:extLst>
              <a:ext uri="{FF2B5EF4-FFF2-40B4-BE49-F238E27FC236}">
                <a16:creationId xmlns:a16="http://schemas.microsoft.com/office/drawing/2014/main" id="{59BF95CA-C10E-4239-B5B0-3E45CD87C966}"/>
              </a:ext>
            </a:extLst>
          </p:cNvPr>
          <p:cNvSpPr txBox="1"/>
          <p:nvPr/>
        </p:nvSpPr>
        <p:spPr>
          <a:xfrm>
            <a:off x="581894" y="3320430"/>
            <a:ext cx="6423817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Pada Tahun 2022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TFU terdaftar sebanyak 1.034 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TFU yang dilakukan pengawasan sesuai standar 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866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65125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 MELIPUTI </a:t>
            </a: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Sekolah sebanyak 549, Puskesmas sebanyak 21, </a:t>
            </a:r>
            <a:endParaRPr lang="id-ID" sz="2000" b="1" dirty="0">
              <a:solidFill>
                <a:schemeClr val="accent5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365125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-SE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dan Pasar sebanyak 129</a:t>
            </a:r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777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1"/>
          <p:cNvGrpSpPr/>
          <p:nvPr/>
        </p:nvGrpSpPr>
        <p:grpSpPr>
          <a:xfrm>
            <a:off x="268648" y="2743223"/>
            <a:ext cx="3779091" cy="836597"/>
            <a:chOff x="3629522" y="3160570"/>
            <a:chExt cx="1979054" cy="792900"/>
          </a:xfrm>
        </p:grpSpPr>
        <p:sp>
          <p:nvSpPr>
            <p:cNvPr id="713" name="Google Shape;713;p21"/>
            <p:cNvSpPr/>
            <p:nvPr/>
          </p:nvSpPr>
          <p:spPr>
            <a:xfrm>
              <a:off x="3629522" y="3160570"/>
              <a:ext cx="1979054" cy="79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 txBox="1"/>
            <p:nvPr/>
          </p:nvSpPr>
          <p:spPr>
            <a:xfrm>
              <a:off x="3769665" y="3343842"/>
              <a:ext cx="1768848" cy="429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i-FI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TEMPAT PENGELOLAAN PANGAN (TPP)</a:t>
              </a:r>
              <a:endParaRPr lang="id-ID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7" name="Google Shape;1219;p24">
            <a:extLst>
              <a:ext uri="{FF2B5EF4-FFF2-40B4-BE49-F238E27FC236}">
                <a16:creationId xmlns:a16="http://schemas.microsoft.com/office/drawing/2014/main" id="{1BB9BFC4-2C69-46D2-8CF5-4BF98C8E0C7E}"/>
              </a:ext>
            </a:extLst>
          </p:cNvPr>
          <p:cNvSpPr txBox="1">
            <a:spLocks/>
          </p:cNvSpPr>
          <p:nvPr/>
        </p:nvSpPr>
        <p:spPr>
          <a:xfrm>
            <a:off x="255626" y="1365250"/>
            <a:ext cx="3938954" cy="120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KESEHATAN LINGKUNGAN</a:t>
            </a:r>
          </a:p>
        </p:txBody>
      </p:sp>
      <p:sp>
        <p:nvSpPr>
          <p:cNvPr id="119" name="Google Shape;1219;p24">
            <a:extLst>
              <a:ext uri="{FF2B5EF4-FFF2-40B4-BE49-F238E27FC236}">
                <a16:creationId xmlns:a16="http://schemas.microsoft.com/office/drawing/2014/main" id="{4A2C1613-AC62-417E-BEC9-841D17C90F4C}"/>
              </a:ext>
            </a:extLst>
          </p:cNvPr>
          <p:cNvSpPr txBox="1">
            <a:spLocks/>
          </p:cNvSpPr>
          <p:nvPr/>
        </p:nvSpPr>
        <p:spPr>
          <a:xfrm>
            <a:off x="0" y="4957561"/>
            <a:ext cx="9141103" cy="185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dirty="0"/>
          </a:p>
        </p:txBody>
      </p:sp>
      <p:graphicFrame>
        <p:nvGraphicFramePr>
          <p:cNvPr id="8" name="Chart 38">
            <a:extLst>
              <a:ext uri="{FF2B5EF4-FFF2-40B4-BE49-F238E27FC236}">
                <a16:creationId xmlns:a16="http://schemas.microsoft.com/office/drawing/2014/main" id="{BCBF9ECF-1760-4C34-A9DE-DE7E75F08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95427"/>
              </p:ext>
            </p:extLst>
          </p:nvPr>
        </p:nvGraphicFramePr>
        <p:xfrm>
          <a:off x="4532735" y="527149"/>
          <a:ext cx="4309989" cy="456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Kotak Teks 9">
            <a:extLst>
              <a:ext uri="{FF2B5EF4-FFF2-40B4-BE49-F238E27FC236}">
                <a16:creationId xmlns:a16="http://schemas.microsoft.com/office/drawing/2014/main" id="{F9AFCDCD-E849-4AC5-A8EC-B012F12F55E2}"/>
              </a:ext>
            </a:extLst>
          </p:cNvPr>
          <p:cNvSpPr txBox="1"/>
          <p:nvPr/>
        </p:nvSpPr>
        <p:spPr>
          <a:xfrm>
            <a:off x="4441707" y="3713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TEMPAT PENGELOLAAN PANGAN (TPP) YANG MEMENUHI SYARAT DI KABUPATEN KARANGANYAR TAHUN 2022</a:t>
            </a:r>
          </a:p>
        </p:txBody>
      </p:sp>
    </p:spTree>
    <p:extLst>
      <p:ext uri="{BB962C8B-B14F-4D97-AF65-F5344CB8AC3E}">
        <p14:creationId xmlns:p14="http://schemas.microsoft.com/office/powerpoint/2010/main" val="116310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33" y="1235105"/>
            <a:ext cx="5506967" cy="911675"/>
          </a:xfrm>
        </p:spPr>
        <p:txBody>
          <a:bodyPr/>
          <a:lstStyle/>
          <a:p>
            <a:r>
              <a:rPr lang="id-ID" dirty="0"/>
              <a:t>TERIMA KASIH</a:t>
            </a:r>
            <a:endParaRPr lang="en-US" b="0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5F9EE1B-6B41-4FD3-879C-31CB07C97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4" y="2278372"/>
            <a:ext cx="291659" cy="29165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D6B34DB-4991-46E0-9A13-2F6D63E25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5687" y="2678939"/>
            <a:ext cx="305765" cy="3057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E67E9E-D4C1-4726-B66E-337AB5574DDF}"/>
              </a:ext>
            </a:extLst>
          </p:cNvPr>
          <p:cNvSpPr txBox="1">
            <a:spLocks/>
          </p:cNvSpPr>
          <p:nvPr/>
        </p:nvSpPr>
        <p:spPr>
          <a:xfrm>
            <a:off x="765636" y="2238704"/>
            <a:ext cx="2602032" cy="38076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dinkeskaranganyar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FB6B3D-64CC-4CA4-823B-8DD5945F2477}"/>
              </a:ext>
            </a:extLst>
          </p:cNvPr>
          <p:cNvSpPr txBox="1">
            <a:spLocks/>
          </p:cNvSpPr>
          <p:nvPr/>
        </p:nvSpPr>
        <p:spPr>
          <a:xfrm>
            <a:off x="761452" y="2650696"/>
            <a:ext cx="5040290" cy="39918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dinkes.karanganyarkab.go.id</a:t>
            </a:r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7CE88A55-64AE-47DD-8576-CDE2602BA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3109913"/>
            <a:ext cx="246833" cy="1783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C76339-5414-4E27-8AEE-23EA08D76082}"/>
              </a:ext>
            </a:extLst>
          </p:cNvPr>
          <p:cNvSpPr txBox="1">
            <a:spLocks/>
          </p:cNvSpPr>
          <p:nvPr/>
        </p:nvSpPr>
        <p:spPr>
          <a:xfrm>
            <a:off x="769993" y="2962465"/>
            <a:ext cx="3677280" cy="4238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dinkes</a:t>
            </a:r>
            <a:r>
              <a:rPr lang="id-ID" sz="28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@</a:t>
            </a:r>
            <a:r>
              <a:rPr lang="en-US" sz="28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karanganyarkab.go.id</a:t>
            </a:r>
            <a:endParaRPr lang="ru-RU" sz="2800" i="1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pic>
        <p:nvPicPr>
          <p:cNvPr id="14" name="Tampungan Gambar 13">
            <a:extLst>
              <a:ext uri="{FF2B5EF4-FFF2-40B4-BE49-F238E27FC236}">
                <a16:creationId xmlns:a16="http://schemas.microsoft.com/office/drawing/2014/main" id="{841BAF80-C2ED-413C-AA65-B099AAC328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6686" r="16686"/>
          <a:stretch>
            <a:fillRect/>
          </a:stretch>
        </p:blipFill>
        <p:spPr>
          <a:xfrm>
            <a:off x="4627562" y="1076325"/>
            <a:ext cx="4516438" cy="4067175"/>
          </a:xfrm>
        </p:spPr>
      </p:pic>
    </p:spTree>
    <p:extLst>
      <p:ext uri="{BB962C8B-B14F-4D97-AF65-F5344CB8AC3E}">
        <p14:creationId xmlns:p14="http://schemas.microsoft.com/office/powerpoint/2010/main" val="3879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454;p18">
            <a:extLst>
              <a:ext uri="{FF2B5EF4-FFF2-40B4-BE49-F238E27FC236}">
                <a16:creationId xmlns:a16="http://schemas.microsoft.com/office/drawing/2014/main" id="{85AE5DEB-E081-48D8-B3EB-3EE98E16D123}"/>
              </a:ext>
            </a:extLst>
          </p:cNvPr>
          <p:cNvSpPr txBox="1"/>
          <p:nvPr/>
        </p:nvSpPr>
        <p:spPr>
          <a:xfrm>
            <a:off x="1725900" y="908422"/>
            <a:ext cx="5109671" cy="38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b="1" i="1" u="sng" dirty="0">
                <a:latin typeface="Arial" panose="020B0604020202020204" pitchFamily="34" charset="0"/>
              </a:rPr>
              <a:t>PUSKESMAS RAWAT INAP &amp; MAMPU PONED</a:t>
            </a:r>
            <a:endParaRPr lang="id-ID" sz="1200" b="1" i="1" u="sng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Jatipuro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Jatiyoso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Jumapolo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Jumantono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Matesih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Tawangmangu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Ngargoyoso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Karangpandan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Jaten</a:t>
            </a:r>
            <a:r>
              <a:rPr lang="id-ID" dirty="0">
                <a:effectLst/>
                <a:latin typeface="Arial" panose="020B0604020202020204" pitchFamily="34" charset="0"/>
              </a:rPr>
              <a:t> 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Colomadu</a:t>
            </a:r>
            <a:r>
              <a:rPr lang="id-ID" dirty="0">
                <a:effectLst/>
                <a:latin typeface="Arial" panose="020B0604020202020204" pitchFamily="34" charset="0"/>
              </a:rPr>
              <a:t> 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Colomadu</a:t>
            </a:r>
            <a:r>
              <a:rPr lang="id-ID" dirty="0">
                <a:effectLst/>
                <a:latin typeface="Arial" panose="020B0604020202020204" pitchFamily="34" charset="0"/>
              </a:rPr>
              <a:t> II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Gondangrejo</a:t>
            </a:r>
            <a:endParaRPr lang="id-ID" dirty="0"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Kebakkramat</a:t>
            </a:r>
            <a:r>
              <a:rPr lang="id-ID" dirty="0">
                <a:effectLst/>
                <a:latin typeface="Arial" panose="020B0604020202020204" pitchFamily="34" charset="0"/>
              </a:rPr>
              <a:t> 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Mojogedang</a:t>
            </a:r>
            <a:r>
              <a:rPr lang="id-ID" dirty="0">
                <a:effectLst/>
                <a:latin typeface="Arial" panose="020B0604020202020204" pitchFamily="34" charset="0"/>
              </a:rPr>
              <a:t> 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Kerjo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ffectLst/>
                <a:latin typeface="Arial" panose="020B0604020202020204" pitchFamily="34" charset="0"/>
              </a:rPr>
              <a:t>Jenawi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454;p18">
            <a:extLst>
              <a:ext uri="{FF2B5EF4-FFF2-40B4-BE49-F238E27FC236}">
                <a16:creationId xmlns:a16="http://schemas.microsoft.com/office/drawing/2014/main" id="{534779CB-D4AD-4DBB-8CBF-E3C008C4743E}"/>
              </a:ext>
            </a:extLst>
          </p:cNvPr>
          <p:cNvSpPr txBox="1"/>
          <p:nvPr/>
        </p:nvSpPr>
        <p:spPr>
          <a:xfrm>
            <a:off x="4277521" y="2371480"/>
            <a:ext cx="3341902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b="1" i="1" u="sng" dirty="0">
                <a:effectLst/>
                <a:latin typeface="Arial" panose="020B0604020202020204" pitchFamily="34" charset="0"/>
              </a:rPr>
              <a:t>PUSKESMAS NON RAWAT INAP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>
                <a:effectLst/>
                <a:latin typeface="Arial" panose="020B0604020202020204" pitchFamily="34" charset="0"/>
              </a:rPr>
              <a:t>Karanganyar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Tasikmadu</a:t>
            </a:r>
            <a:endParaRPr lang="id-ID" dirty="0">
              <a:effectLst/>
              <a:latin typeface="Arial" panose="020B0604020202020204" pitchFamily="34" charset="0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Jaten</a:t>
            </a:r>
            <a:r>
              <a:rPr lang="id-ID" dirty="0">
                <a:effectLst/>
                <a:latin typeface="Arial" panose="020B0604020202020204" pitchFamily="34" charset="0"/>
              </a:rPr>
              <a:t> II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Kebakkramat</a:t>
            </a:r>
            <a:r>
              <a:rPr lang="id-ID" dirty="0">
                <a:effectLst/>
                <a:latin typeface="Arial" panose="020B0604020202020204" pitchFamily="34" charset="0"/>
              </a:rPr>
              <a:t> II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dirty="0" err="1">
                <a:effectLst/>
                <a:latin typeface="Arial" panose="020B0604020202020204" pitchFamily="34" charset="0"/>
              </a:rPr>
              <a:t>Mojogedang</a:t>
            </a:r>
            <a:r>
              <a:rPr lang="id-ID" dirty="0">
                <a:effectLst/>
                <a:latin typeface="Arial" panose="020B0604020202020204" pitchFamily="34" charset="0"/>
              </a:rPr>
              <a:t> II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id="{DD490DD2-05B9-4169-9D56-D92BB38BAB9E}"/>
              </a:ext>
            </a:extLst>
          </p:cNvPr>
          <p:cNvSpPr/>
          <p:nvPr/>
        </p:nvSpPr>
        <p:spPr>
          <a:xfrm>
            <a:off x="604297" y="605118"/>
            <a:ext cx="76159" cy="45383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76" name="Persegi Panjang 375">
            <a:extLst>
              <a:ext uri="{FF2B5EF4-FFF2-40B4-BE49-F238E27FC236}">
                <a16:creationId xmlns:a16="http://schemas.microsoft.com/office/drawing/2014/main" id="{0B307E0E-6331-4870-AF45-951FC5DE7D88}"/>
              </a:ext>
            </a:extLst>
          </p:cNvPr>
          <p:cNvSpPr/>
          <p:nvPr/>
        </p:nvSpPr>
        <p:spPr>
          <a:xfrm>
            <a:off x="672617" y="607415"/>
            <a:ext cx="5050969" cy="863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7" name="Persegi Panjang 376">
            <a:extLst>
              <a:ext uri="{FF2B5EF4-FFF2-40B4-BE49-F238E27FC236}">
                <a16:creationId xmlns:a16="http://schemas.microsoft.com/office/drawing/2014/main" id="{71427F39-D220-4EAA-AC1A-256292C0B642}"/>
              </a:ext>
            </a:extLst>
          </p:cNvPr>
          <p:cNvSpPr/>
          <p:nvPr/>
        </p:nvSpPr>
        <p:spPr>
          <a:xfrm>
            <a:off x="8421933" y="613000"/>
            <a:ext cx="76159" cy="45383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8" name="Persegi Panjang 437">
            <a:extLst>
              <a:ext uri="{FF2B5EF4-FFF2-40B4-BE49-F238E27FC236}">
                <a16:creationId xmlns:a16="http://schemas.microsoft.com/office/drawing/2014/main" id="{4F91DACB-E90F-447A-A8D3-9C6738567B0C}"/>
              </a:ext>
            </a:extLst>
          </p:cNvPr>
          <p:cNvSpPr/>
          <p:nvPr/>
        </p:nvSpPr>
        <p:spPr>
          <a:xfrm>
            <a:off x="-1" y="4610206"/>
            <a:ext cx="9144001" cy="5407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9" name="Google Shape;1730;p28">
            <a:extLst>
              <a:ext uri="{FF2B5EF4-FFF2-40B4-BE49-F238E27FC236}">
                <a16:creationId xmlns:a16="http://schemas.microsoft.com/office/drawing/2014/main" id="{A537C4B6-681E-4190-8D9C-AB735AAAED75}"/>
              </a:ext>
            </a:extLst>
          </p:cNvPr>
          <p:cNvGrpSpPr/>
          <p:nvPr/>
        </p:nvGrpSpPr>
        <p:grpSpPr>
          <a:xfrm>
            <a:off x="6721488" y="3269213"/>
            <a:ext cx="2366128" cy="1876176"/>
            <a:chOff x="4571993" y="1864335"/>
            <a:chExt cx="4239337" cy="2837794"/>
          </a:xfrm>
        </p:grpSpPr>
        <p:sp>
          <p:nvSpPr>
            <p:cNvPr id="440" name="Google Shape;1731;p28">
              <a:extLst>
                <a:ext uri="{FF2B5EF4-FFF2-40B4-BE49-F238E27FC236}">
                  <a16:creationId xmlns:a16="http://schemas.microsoft.com/office/drawing/2014/main" id="{77C1076A-5D2A-4DA1-8A41-7539C935530A}"/>
                </a:ext>
              </a:extLst>
            </p:cNvPr>
            <p:cNvSpPr/>
            <p:nvPr/>
          </p:nvSpPr>
          <p:spPr>
            <a:xfrm>
              <a:off x="4571993" y="2231621"/>
              <a:ext cx="4239337" cy="2412231"/>
            </a:xfrm>
            <a:custGeom>
              <a:avLst/>
              <a:gdLst/>
              <a:ahLst/>
              <a:cxnLst/>
              <a:rect l="l" t="t" r="r" b="b"/>
              <a:pathLst>
                <a:path w="59512" h="33863" extrusionOk="0">
                  <a:moveTo>
                    <a:pt x="54232" y="16982"/>
                  </a:moveTo>
                  <a:cubicBezTo>
                    <a:pt x="50570" y="14226"/>
                    <a:pt x="43400" y="13922"/>
                    <a:pt x="38790" y="11119"/>
                  </a:cubicBezTo>
                  <a:cubicBezTo>
                    <a:pt x="33087" y="7647"/>
                    <a:pt x="30701" y="0"/>
                    <a:pt x="21241" y="3519"/>
                  </a:cubicBezTo>
                  <a:cubicBezTo>
                    <a:pt x="16761" y="5184"/>
                    <a:pt x="15443" y="10934"/>
                    <a:pt x="15264" y="11757"/>
                  </a:cubicBezTo>
                  <a:cubicBezTo>
                    <a:pt x="15229" y="11924"/>
                    <a:pt x="15193" y="12085"/>
                    <a:pt x="15151" y="12246"/>
                  </a:cubicBezTo>
                  <a:cubicBezTo>
                    <a:pt x="14793" y="13600"/>
                    <a:pt x="13356" y="20430"/>
                    <a:pt x="7176" y="22839"/>
                  </a:cubicBezTo>
                  <a:cubicBezTo>
                    <a:pt x="0" y="25637"/>
                    <a:pt x="4050" y="32001"/>
                    <a:pt x="6234" y="33862"/>
                  </a:cubicBezTo>
                  <a:lnTo>
                    <a:pt x="50940" y="33862"/>
                  </a:lnTo>
                  <a:cubicBezTo>
                    <a:pt x="59511" y="31053"/>
                    <a:pt x="58885" y="20495"/>
                    <a:pt x="54232" y="169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1732;p28">
              <a:extLst>
                <a:ext uri="{FF2B5EF4-FFF2-40B4-BE49-F238E27FC236}">
                  <a16:creationId xmlns:a16="http://schemas.microsoft.com/office/drawing/2014/main" id="{1B89BECC-D7A6-46A9-80E2-F8E950F3A135}"/>
                </a:ext>
              </a:extLst>
            </p:cNvPr>
            <p:cNvGrpSpPr/>
            <p:nvPr/>
          </p:nvGrpSpPr>
          <p:grpSpPr>
            <a:xfrm>
              <a:off x="6241423" y="1986696"/>
              <a:ext cx="737307" cy="693425"/>
              <a:chOff x="6130723" y="1997533"/>
              <a:chExt cx="737307" cy="693425"/>
            </a:xfrm>
          </p:grpSpPr>
          <p:sp>
            <p:nvSpPr>
              <p:cNvPr id="490" name="Google Shape;1733;p28">
                <a:extLst>
                  <a:ext uri="{FF2B5EF4-FFF2-40B4-BE49-F238E27FC236}">
                    <a16:creationId xmlns:a16="http://schemas.microsoft.com/office/drawing/2014/main" id="{999664E0-517F-40FB-97BE-FBEA43375AEF}"/>
                  </a:ext>
                </a:extLst>
              </p:cNvPr>
              <p:cNvSpPr/>
              <p:nvPr/>
            </p:nvSpPr>
            <p:spPr>
              <a:xfrm>
                <a:off x="6130723" y="1997533"/>
                <a:ext cx="737307" cy="693425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7636" extrusionOk="0">
                    <a:moveTo>
                      <a:pt x="7713" y="7635"/>
                    </a:moveTo>
                    <a:lnTo>
                      <a:pt x="406" y="7635"/>
                    </a:lnTo>
                    <a:cubicBezTo>
                      <a:pt x="179" y="7635"/>
                      <a:pt x="0" y="7450"/>
                      <a:pt x="0" y="7230"/>
                    </a:cubicBezTo>
                    <a:lnTo>
                      <a:pt x="0" y="412"/>
                    </a:lnTo>
                    <a:cubicBezTo>
                      <a:pt x="0" y="185"/>
                      <a:pt x="179" y="0"/>
                      <a:pt x="406" y="0"/>
                    </a:cubicBezTo>
                    <a:lnTo>
                      <a:pt x="7713" y="0"/>
                    </a:lnTo>
                    <a:cubicBezTo>
                      <a:pt x="7934" y="0"/>
                      <a:pt x="8118" y="185"/>
                      <a:pt x="8118" y="412"/>
                    </a:cubicBezTo>
                    <a:lnTo>
                      <a:pt x="8118" y="7230"/>
                    </a:lnTo>
                    <a:cubicBezTo>
                      <a:pt x="8118" y="7450"/>
                      <a:pt x="7934" y="7635"/>
                      <a:pt x="7713" y="76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" name="Google Shape;1734;p28">
                <a:extLst>
                  <a:ext uri="{FF2B5EF4-FFF2-40B4-BE49-F238E27FC236}">
                    <a16:creationId xmlns:a16="http://schemas.microsoft.com/office/drawing/2014/main" id="{B7A13E1E-3A84-4D4D-BF4B-B50A72B20C2D}"/>
                  </a:ext>
                </a:extLst>
              </p:cNvPr>
              <p:cNvGrpSpPr/>
              <p:nvPr/>
            </p:nvGrpSpPr>
            <p:grpSpPr>
              <a:xfrm>
                <a:off x="6237596" y="2160776"/>
                <a:ext cx="514216" cy="335941"/>
                <a:chOff x="3183799" y="2346202"/>
                <a:chExt cx="429480" cy="280582"/>
              </a:xfrm>
            </p:grpSpPr>
            <p:sp>
              <p:nvSpPr>
                <p:cNvPr id="492" name="Google Shape;1735;p28">
                  <a:extLst>
                    <a:ext uri="{FF2B5EF4-FFF2-40B4-BE49-F238E27FC236}">
                      <a16:creationId xmlns:a16="http://schemas.microsoft.com/office/drawing/2014/main" id="{F956C85D-FB4F-44A7-A275-5FA75E34FC71}"/>
                    </a:ext>
                  </a:extLst>
                </p:cNvPr>
                <p:cNvSpPr/>
                <p:nvPr/>
              </p:nvSpPr>
              <p:spPr>
                <a:xfrm>
                  <a:off x="3183799" y="2346202"/>
                  <a:ext cx="429477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1" fill="none" extrusionOk="0">
                      <a:moveTo>
                        <a:pt x="0" y="1"/>
                      </a:moveTo>
                      <a:lnTo>
                        <a:pt x="566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1736;p28">
                  <a:extLst>
                    <a:ext uri="{FF2B5EF4-FFF2-40B4-BE49-F238E27FC236}">
                      <a16:creationId xmlns:a16="http://schemas.microsoft.com/office/drawing/2014/main" id="{3386C539-E717-4EA2-8DFC-B6BC1482C63E}"/>
                    </a:ext>
                  </a:extLst>
                </p:cNvPr>
                <p:cNvSpPr/>
                <p:nvPr/>
              </p:nvSpPr>
              <p:spPr>
                <a:xfrm>
                  <a:off x="3183799" y="2411361"/>
                  <a:ext cx="269731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" h="1" fill="none" extrusionOk="0">
                      <a:moveTo>
                        <a:pt x="0" y="1"/>
                      </a:moveTo>
                      <a:lnTo>
                        <a:pt x="3555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1737;p28">
                  <a:extLst>
                    <a:ext uri="{FF2B5EF4-FFF2-40B4-BE49-F238E27FC236}">
                      <a16:creationId xmlns:a16="http://schemas.microsoft.com/office/drawing/2014/main" id="{6270B060-5B93-453D-9D59-3A00CDB91717}"/>
                    </a:ext>
                  </a:extLst>
                </p:cNvPr>
                <p:cNvSpPr/>
                <p:nvPr/>
              </p:nvSpPr>
              <p:spPr>
                <a:xfrm>
                  <a:off x="3330879" y="2486456"/>
                  <a:ext cx="190997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" h="1" fill="none" extrusionOk="0">
                      <a:moveTo>
                        <a:pt x="0" y="1"/>
                      </a:moveTo>
                      <a:lnTo>
                        <a:pt x="2517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1738;p28">
                  <a:extLst>
                    <a:ext uri="{FF2B5EF4-FFF2-40B4-BE49-F238E27FC236}">
                      <a16:creationId xmlns:a16="http://schemas.microsoft.com/office/drawing/2014/main" id="{9AE8E5BA-6078-4045-A87D-F0DEFFD5984A}"/>
                    </a:ext>
                  </a:extLst>
                </p:cNvPr>
                <p:cNvSpPr/>
                <p:nvPr/>
              </p:nvSpPr>
              <p:spPr>
                <a:xfrm>
                  <a:off x="3183799" y="2551614"/>
                  <a:ext cx="429477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1" fill="none" extrusionOk="0">
                      <a:moveTo>
                        <a:pt x="0" y="1"/>
                      </a:moveTo>
                      <a:lnTo>
                        <a:pt x="566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1739;p28">
                  <a:extLst>
                    <a:ext uri="{FF2B5EF4-FFF2-40B4-BE49-F238E27FC236}">
                      <a16:creationId xmlns:a16="http://schemas.microsoft.com/office/drawing/2014/main" id="{52B40AF7-25EE-41C7-8E65-8EAA5B275C31}"/>
                    </a:ext>
                  </a:extLst>
                </p:cNvPr>
                <p:cNvSpPr/>
                <p:nvPr/>
              </p:nvSpPr>
              <p:spPr>
                <a:xfrm>
                  <a:off x="3183799" y="2626709"/>
                  <a:ext cx="178784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" fill="none" extrusionOk="0">
                      <a:moveTo>
                        <a:pt x="0" y="1"/>
                      </a:moveTo>
                      <a:lnTo>
                        <a:pt x="2357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1740;p28">
                  <a:extLst>
                    <a:ext uri="{FF2B5EF4-FFF2-40B4-BE49-F238E27FC236}">
                      <a16:creationId xmlns:a16="http://schemas.microsoft.com/office/drawing/2014/main" id="{23B267A1-70D9-4469-8DFC-8D47113AE8A9}"/>
                    </a:ext>
                  </a:extLst>
                </p:cNvPr>
                <p:cNvSpPr/>
                <p:nvPr/>
              </p:nvSpPr>
              <p:spPr>
                <a:xfrm>
                  <a:off x="3393307" y="2626709"/>
                  <a:ext cx="219972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1" fill="none" extrusionOk="0">
                      <a:moveTo>
                        <a:pt x="0" y="1"/>
                      </a:moveTo>
                      <a:lnTo>
                        <a:pt x="2899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1741;p28">
                  <a:extLst>
                    <a:ext uri="{FF2B5EF4-FFF2-40B4-BE49-F238E27FC236}">
                      <a16:creationId xmlns:a16="http://schemas.microsoft.com/office/drawing/2014/main" id="{CCDC08CE-C97D-45A8-82A6-E9F3898ACDAD}"/>
                    </a:ext>
                  </a:extLst>
                </p:cNvPr>
                <p:cNvSpPr/>
                <p:nvPr/>
              </p:nvSpPr>
              <p:spPr>
                <a:xfrm>
                  <a:off x="3183799" y="2486456"/>
                  <a:ext cx="112262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" fill="none" extrusionOk="0">
                      <a:moveTo>
                        <a:pt x="0" y="1"/>
                      </a:moveTo>
                      <a:lnTo>
                        <a:pt x="148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miter lim="596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2" name="Google Shape;1742;p28">
              <a:extLst>
                <a:ext uri="{FF2B5EF4-FFF2-40B4-BE49-F238E27FC236}">
                  <a16:creationId xmlns:a16="http://schemas.microsoft.com/office/drawing/2014/main" id="{0CB091A1-547C-4C3A-9C75-80BAD95BC924}"/>
                </a:ext>
              </a:extLst>
            </p:cNvPr>
            <p:cNvGrpSpPr/>
            <p:nvPr/>
          </p:nvGrpSpPr>
          <p:grpSpPr>
            <a:xfrm>
              <a:off x="7601926" y="1988668"/>
              <a:ext cx="857036" cy="622158"/>
              <a:chOff x="7466513" y="2154540"/>
              <a:chExt cx="694857" cy="504425"/>
            </a:xfrm>
          </p:grpSpPr>
          <p:sp>
            <p:nvSpPr>
              <p:cNvPr id="485" name="Google Shape;1743;p28">
                <a:extLst>
                  <a:ext uri="{FF2B5EF4-FFF2-40B4-BE49-F238E27FC236}">
                    <a16:creationId xmlns:a16="http://schemas.microsoft.com/office/drawing/2014/main" id="{980B0635-C775-4B15-9068-8CB72346D5A7}"/>
                  </a:ext>
                </a:extLst>
              </p:cNvPr>
              <p:cNvSpPr/>
              <p:nvPr/>
            </p:nvSpPr>
            <p:spPr>
              <a:xfrm>
                <a:off x="7466513" y="2154540"/>
                <a:ext cx="694857" cy="398336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367" extrusionOk="0">
                    <a:moveTo>
                      <a:pt x="508" y="4367"/>
                    </a:moveTo>
                    <a:lnTo>
                      <a:pt x="7111" y="4367"/>
                    </a:lnTo>
                    <a:cubicBezTo>
                      <a:pt x="7391" y="4367"/>
                      <a:pt x="7618" y="4140"/>
                      <a:pt x="7618" y="3866"/>
                    </a:cubicBezTo>
                    <a:lnTo>
                      <a:pt x="7618" y="501"/>
                    </a:lnTo>
                    <a:cubicBezTo>
                      <a:pt x="7618" y="227"/>
                      <a:pt x="7391" y="0"/>
                      <a:pt x="7111" y="0"/>
                    </a:cubicBezTo>
                    <a:lnTo>
                      <a:pt x="508" y="0"/>
                    </a:lnTo>
                    <a:cubicBezTo>
                      <a:pt x="228" y="0"/>
                      <a:pt x="1" y="227"/>
                      <a:pt x="1" y="501"/>
                    </a:cubicBezTo>
                    <a:lnTo>
                      <a:pt x="1" y="3866"/>
                    </a:lnTo>
                    <a:cubicBezTo>
                      <a:pt x="1" y="4140"/>
                      <a:pt x="228" y="4367"/>
                      <a:pt x="508" y="43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1744;p28">
                <a:extLst>
                  <a:ext uri="{FF2B5EF4-FFF2-40B4-BE49-F238E27FC236}">
                    <a16:creationId xmlns:a16="http://schemas.microsoft.com/office/drawing/2014/main" id="{CCF156BB-3ED6-4024-81A4-3F66583C230D}"/>
                  </a:ext>
                </a:extLst>
              </p:cNvPr>
              <p:cNvSpPr/>
              <p:nvPr/>
            </p:nvSpPr>
            <p:spPr>
              <a:xfrm>
                <a:off x="7611272" y="2473890"/>
                <a:ext cx="196472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029" extrusionOk="0">
                    <a:moveTo>
                      <a:pt x="1" y="1"/>
                    </a:moveTo>
                    <a:lnTo>
                      <a:pt x="1" y="2029"/>
                    </a:lnTo>
                    <a:lnTo>
                      <a:pt x="21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1745;p28">
                <a:extLst>
                  <a:ext uri="{FF2B5EF4-FFF2-40B4-BE49-F238E27FC236}">
                    <a16:creationId xmlns:a16="http://schemas.microsoft.com/office/drawing/2014/main" id="{DFE53C8C-A96A-4B3B-938B-39C545B5BE30}"/>
                  </a:ext>
                </a:extLst>
              </p:cNvPr>
              <p:cNvSpPr/>
              <p:nvPr/>
            </p:nvSpPr>
            <p:spPr>
              <a:xfrm>
                <a:off x="7808753" y="2262814"/>
                <a:ext cx="181787" cy="181791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3" extrusionOk="0">
                    <a:moveTo>
                      <a:pt x="997" y="430"/>
                    </a:moveTo>
                    <a:cubicBezTo>
                      <a:pt x="681" y="430"/>
                      <a:pt x="430" y="680"/>
                      <a:pt x="430" y="997"/>
                    </a:cubicBezTo>
                    <a:cubicBezTo>
                      <a:pt x="430" y="1313"/>
                      <a:pt x="681" y="1563"/>
                      <a:pt x="997" y="1563"/>
                    </a:cubicBezTo>
                    <a:cubicBezTo>
                      <a:pt x="1313" y="1563"/>
                      <a:pt x="1564" y="1313"/>
                      <a:pt x="1564" y="997"/>
                    </a:cubicBezTo>
                    <a:cubicBezTo>
                      <a:pt x="1564" y="680"/>
                      <a:pt x="1313" y="430"/>
                      <a:pt x="997" y="430"/>
                    </a:cubicBezTo>
                    <a:close/>
                    <a:moveTo>
                      <a:pt x="997" y="1993"/>
                    </a:moveTo>
                    <a:cubicBezTo>
                      <a:pt x="448" y="1993"/>
                      <a:pt x="1" y="1545"/>
                      <a:pt x="1" y="997"/>
                    </a:cubicBezTo>
                    <a:cubicBezTo>
                      <a:pt x="1" y="448"/>
                      <a:pt x="448" y="0"/>
                      <a:pt x="997" y="0"/>
                    </a:cubicBezTo>
                    <a:cubicBezTo>
                      <a:pt x="1546" y="0"/>
                      <a:pt x="1993" y="448"/>
                      <a:pt x="1993" y="997"/>
                    </a:cubicBezTo>
                    <a:cubicBezTo>
                      <a:pt x="1993" y="1545"/>
                      <a:pt x="1546" y="1993"/>
                      <a:pt x="997" y="19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1746;p28">
                <a:extLst>
                  <a:ext uri="{FF2B5EF4-FFF2-40B4-BE49-F238E27FC236}">
                    <a16:creationId xmlns:a16="http://schemas.microsoft.com/office/drawing/2014/main" id="{94CB7D2B-6283-48DA-B76E-F57BA6124BCA}"/>
                  </a:ext>
                </a:extLst>
              </p:cNvPr>
              <p:cNvSpPr/>
              <p:nvPr/>
            </p:nvSpPr>
            <p:spPr>
              <a:xfrm>
                <a:off x="7646116" y="2334054"/>
                <a:ext cx="182334" cy="7953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872" extrusionOk="0">
                    <a:moveTo>
                      <a:pt x="430" y="872"/>
                    </a:moveTo>
                    <a:lnTo>
                      <a:pt x="0" y="872"/>
                    </a:lnTo>
                    <a:lnTo>
                      <a:pt x="0" y="1"/>
                    </a:lnTo>
                    <a:lnTo>
                      <a:pt x="1998" y="1"/>
                    </a:lnTo>
                    <a:lnTo>
                      <a:pt x="1998" y="430"/>
                    </a:lnTo>
                    <a:lnTo>
                      <a:pt x="430" y="4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1747;p28">
                <a:extLst>
                  <a:ext uri="{FF2B5EF4-FFF2-40B4-BE49-F238E27FC236}">
                    <a16:creationId xmlns:a16="http://schemas.microsoft.com/office/drawing/2014/main" id="{12DA385B-E767-49BC-93A5-B7157B391AC7}"/>
                  </a:ext>
                </a:extLst>
              </p:cNvPr>
              <p:cNvSpPr/>
              <p:nvPr/>
            </p:nvSpPr>
            <p:spPr>
              <a:xfrm>
                <a:off x="7706500" y="2353666"/>
                <a:ext cx="39221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96" extrusionOk="0">
                    <a:moveTo>
                      <a:pt x="430" y="496"/>
                    </a:moveTo>
                    <a:lnTo>
                      <a:pt x="0" y="496"/>
                    </a:lnTo>
                    <a:lnTo>
                      <a:pt x="0" y="1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1748;p28">
              <a:extLst>
                <a:ext uri="{FF2B5EF4-FFF2-40B4-BE49-F238E27FC236}">
                  <a16:creationId xmlns:a16="http://schemas.microsoft.com/office/drawing/2014/main" id="{FBDFEC35-2110-4026-A621-58F1AFBDBF3D}"/>
                </a:ext>
              </a:extLst>
            </p:cNvPr>
            <p:cNvGrpSpPr/>
            <p:nvPr/>
          </p:nvGrpSpPr>
          <p:grpSpPr>
            <a:xfrm>
              <a:off x="4759407" y="1864335"/>
              <a:ext cx="1381484" cy="1593784"/>
              <a:chOff x="4759386" y="1965772"/>
              <a:chExt cx="1293524" cy="1492308"/>
            </a:xfrm>
          </p:grpSpPr>
          <p:sp>
            <p:nvSpPr>
              <p:cNvPr id="471" name="Google Shape;1749;p28">
                <a:extLst>
                  <a:ext uri="{FF2B5EF4-FFF2-40B4-BE49-F238E27FC236}">
                    <a16:creationId xmlns:a16="http://schemas.microsoft.com/office/drawing/2014/main" id="{9AF560F7-F6C8-44D2-8543-49864F0B75DE}"/>
                  </a:ext>
                </a:extLst>
              </p:cNvPr>
              <p:cNvSpPr/>
              <p:nvPr/>
            </p:nvSpPr>
            <p:spPr>
              <a:xfrm>
                <a:off x="4760800" y="1965772"/>
                <a:ext cx="1100700" cy="13281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1750;p28">
                <a:extLst>
                  <a:ext uri="{FF2B5EF4-FFF2-40B4-BE49-F238E27FC236}">
                    <a16:creationId xmlns:a16="http://schemas.microsoft.com/office/drawing/2014/main" id="{1E178836-5F72-4098-937C-A5AE35F35353}"/>
                  </a:ext>
                </a:extLst>
              </p:cNvPr>
              <p:cNvSpPr/>
              <p:nvPr/>
            </p:nvSpPr>
            <p:spPr>
              <a:xfrm>
                <a:off x="4759386" y="2077511"/>
                <a:ext cx="110058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" fill="none" extrusionOk="0">
                    <a:moveTo>
                      <a:pt x="0" y="0"/>
                    </a:moveTo>
                    <a:lnTo>
                      <a:pt x="15449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596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1751;p28">
                <a:extLst>
                  <a:ext uri="{FF2B5EF4-FFF2-40B4-BE49-F238E27FC236}">
                    <a16:creationId xmlns:a16="http://schemas.microsoft.com/office/drawing/2014/main" id="{8CF0EA14-34E4-4475-97D0-330F3EFFC3EB}"/>
                  </a:ext>
                </a:extLst>
              </p:cNvPr>
              <p:cNvSpPr/>
              <p:nvPr/>
            </p:nvSpPr>
            <p:spPr>
              <a:xfrm>
                <a:off x="4844801" y="2000575"/>
                <a:ext cx="340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477" y="239"/>
                    </a:moveTo>
                    <a:cubicBezTo>
                      <a:pt x="477" y="371"/>
                      <a:pt x="370" y="478"/>
                      <a:pt x="239" y="478"/>
                    </a:cubicBezTo>
                    <a:cubicBezTo>
                      <a:pt x="108" y="478"/>
                      <a:pt x="0" y="371"/>
                      <a:pt x="0" y="239"/>
                    </a:cubicBezTo>
                    <a:cubicBezTo>
                      <a:pt x="0" y="102"/>
                      <a:pt x="108" y="1"/>
                      <a:pt x="239" y="1"/>
                    </a:cubicBezTo>
                    <a:cubicBezTo>
                      <a:pt x="370" y="1"/>
                      <a:pt x="477" y="102"/>
                      <a:pt x="477" y="2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1752;p28">
                <a:extLst>
                  <a:ext uri="{FF2B5EF4-FFF2-40B4-BE49-F238E27FC236}">
                    <a16:creationId xmlns:a16="http://schemas.microsoft.com/office/drawing/2014/main" id="{5DA69F15-6937-49DD-B35E-3D5713C4C7EA}"/>
                  </a:ext>
                </a:extLst>
              </p:cNvPr>
              <p:cNvSpPr/>
              <p:nvPr/>
            </p:nvSpPr>
            <p:spPr>
              <a:xfrm>
                <a:off x="4911052" y="2000575"/>
                <a:ext cx="340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478" y="239"/>
                    </a:moveTo>
                    <a:cubicBezTo>
                      <a:pt x="478" y="371"/>
                      <a:pt x="371" y="478"/>
                      <a:pt x="239" y="478"/>
                    </a:cubicBezTo>
                    <a:cubicBezTo>
                      <a:pt x="108" y="478"/>
                      <a:pt x="1" y="371"/>
                      <a:pt x="1" y="239"/>
                    </a:cubicBezTo>
                    <a:cubicBezTo>
                      <a:pt x="1" y="102"/>
                      <a:pt x="108" y="1"/>
                      <a:pt x="239" y="1"/>
                    </a:cubicBezTo>
                    <a:cubicBezTo>
                      <a:pt x="371" y="1"/>
                      <a:pt x="478" y="102"/>
                      <a:pt x="478" y="2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1753;p28">
                <a:extLst>
                  <a:ext uri="{FF2B5EF4-FFF2-40B4-BE49-F238E27FC236}">
                    <a16:creationId xmlns:a16="http://schemas.microsoft.com/office/drawing/2014/main" id="{973EEFD0-CAFB-4D75-9817-451E6A3E532E}"/>
                  </a:ext>
                </a:extLst>
              </p:cNvPr>
              <p:cNvSpPr/>
              <p:nvPr/>
            </p:nvSpPr>
            <p:spPr>
              <a:xfrm>
                <a:off x="4977375" y="2000575"/>
                <a:ext cx="340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478" y="239"/>
                    </a:moveTo>
                    <a:cubicBezTo>
                      <a:pt x="478" y="371"/>
                      <a:pt x="370" y="478"/>
                      <a:pt x="239" y="478"/>
                    </a:cubicBezTo>
                    <a:cubicBezTo>
                      <a:pt x="108" y="478"/>
                      <a:pt x="0" y="371"/>
                      <a:pt x="0" y="239"/>
                    </a:cubicBezTo>
                    <a:cubicBezTo>
                      <a:pt x="0" y="102"/>
                      <a:pt x="108" y="1"/>
                      <a:pt x="239" y="1"/>
                    </a:cubicBezTo>
                    <a:cubicBezTo>
                      <a:pt x="370" y="1"/>
                      <a:pt x="478" y="102"/>
                      <a:pt x="478" y="2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1754;p28">
                <a:extLst>
                  <a:ext uri="{FF2B5EF4-FFF2-40B4-BE49-F238E27FC236}">
                    <a16:creationId xmlns:a16="http://schemas.microsoft.com/office/drawing/2014/main" id="{AE862DED-64BA-4CED-B274-F47AB8B47699}"/>
                  </a:ext>
                </a:extLst>
              </p:cNvPr>
              <p:cNvSpPr/>
              <p:nvPr/>
            </p:nvSpPr>
            <p:spPr>
              <a:xfrm>
                <a:off x="4890678" y="2192631"/>
                <a:ext cx="803103" cy="218905"/>
              </a:xfrm>
              <a:custGeom>
                <a:avLst/>
                <a:gdLst/>
                <a:ahLst/>
                <a:cxnLst/>
                <a:rect l="l" t="t" r="r" b="b"/>
                <a:pathLst>
                  <a:path w="11274" h="3073" extrusionOk="0">
                    <a:moveTo>
                      <a:pt x="10922" y="3073"/>
                    </a:moveTo>
                    <a:lnTo>
                      <a:pt x="358" y="3073"/>
                    </a:lnTo>
                    <a:cubicBezTo>
                      <a:pt x="162" y="3073"/>
                      <a:pt x="1" y="2912"/>
                      <a:pt x="1" y="2721"/>
                    </a:cubicBezTo>
                    <a:lnTo>
                      <a:pt x="1" y="353"/>
                    </a:lnTo>
                    <a:cubicBezTo>
                      <a:pt x="1" y="162"/>
                      <a:pt x="162" y="1"/>
                      <a:pt x="358" y="1"/>
                    </a:cubicBezTo>
                    <a:lnTo>
                      <a:pt x="10922" y="1"/>
                    </a:lnTo>
                    <a:cubicBezTo>
                      <a:pt x="11113" y="1"/>
                      <a:pt x="11274" y="162"/>
                      <a:pt x="11274" y="353"/>
                    </a:cubicBezTo>
                    <a:lnTo>
                      <a:pt x="11274" y="2721"/>
                    </a:lnTo>
                    <a:cubicBezTo>
                      <a:pt x="11274" y="2912"/>
                      <a:pt x="11113" y="3073"/>
                      <a:pt x="10922" y="3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1755;p28">
                <a:extLst>
                  <a:ext uri="{FF2B5EF4-FFF2-40B4-BE49-F238E27FC236}">
                    <a16:creationId xmlns:a16="http://schemas.microsoft.com/office/drawing/2014/main" id="{02D41021-1468-4B54-B9CE-7FD7210F920D}"/>
                  </a:ext>
                </a:extLst>
              </p:cNvPr>
              <p:cNvSpPr/>
              <p:nvPr/>
            </p:nvSpPr>
            <p:spPr>
              <a:xfrm>
                <a:off x="5163448" y="2280609"/>
                <a:ext cx="421213" cy="71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1" fill="none" extrusionOk="0">
                    <a:moveTo>
                      <a:pt x="1" y="0"/>
                    </a:moveTo>
                    <a:lnTo>
                      <a:pt x="5912" y="0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596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1756;p28">
                <a:extLst>
                  <a:ext uri="{FF2B5EF4-FFF2-40B4-BE49-F238E27FC236}">
                    <a16:creationId xmlns:a16="http://schemas.microsoft.com/office/drawing/2014/main" id="{FEB2A842-875C-4E36-AFEF-A75EAF5BF156}"/>
                  </a:ext>
                </a:extLst>
              </p:cNvPr>
              <p:cNvSpPr/>
              <p:nvPr/>
            </p:nvSpPr>
            <p:spPr>
              <a:xfrm>
                <a:off x="5163448" y="2320146"/>
                <a:ext cx="233366" cy="71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1" fill="none" extrusionOk="0">
                    <a:moveTo>
                      <a:pt x="1" y="0"/>
                    </a:moveTo>
                    <a:lnTo>
                      <a:pt x="3276" y="0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596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1757;p28">
                <a:extLst>
                  <a:ext uri="{FF2B5EF4-FFF2-40B4-BE49-F238E27FC236}">
                    <a16:creationId xmlns:a16="http://schemas.microsoft.com/office/drawing/2014/main" id="{09BA1ECF-CE58-4FCA-AF03-09AA8B79CFB2}"/>
                  </a:ext>
                </a:extLst>
              </p:cNvPr>
              <p:cNvSpPr/>
              <p:nvPr/>
            </p:nvSpPr>
            <p:spPr>
              <a:xfrm>
                <a:off x="4993902" y="2283601"/>
                <a:ext cx="89756" cy="75652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62" extrusionOk="0">
                    <a:moveTo>
                      <a:pt x="1" y="0"/>
                    </a:moveTo>
                    <a:lnTo>
                      <a:pt x="1248" y="0"/>
                    </a:lnTo>
                    <a:lnTo>
                      <a:pt x="1260" y="1062"/>
                    </a:lnTo>
                    <a:lnTo>
                      <a:pt x="1" y="10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1758;p28">
                <a:extLst>
                  <a:ext uri="{FF2B5EF4-FFF2-40B4-BE49-F238E27FC236}">
                    <a16:creationId xmlns:a16="http://schemas.microsoft.com/office/drawing/2014/main" id="{63946A77-C47A-4176-BC61-405398B60599}"/>
                  </a:ext>
                </a:extLst>
              </p:cNvPr>
              <p:cNvSpPr/>
              <p:nvPr/>
            </p:nvSpPr>
            <p:spPr>
              <a:xfrm>
                <a:off x="5016057" y="2237724"/>
                <a:ext cx="45519" cy="4594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5" fill="none" extrusionOk="0">
                    <a:moveTo>
                      <a:pt x="0" y="644"/>
                    </a:moveTo>
                    <a:lnTo>
                      <a:pt x="0" y="322"/>
                    </a:lnTo>
                    <a:cubicBezTo>
                      <a:pt x="0" y="143"/>
                      <a:pt x="143" y="0"/>
                      <a:pt x="316" y="0"/>
                    </a:cubicBezTo>
                    <a:cubicBezTo>
                      <a:pt x="495" y="0"/>
                      <a:pt x="638" y="143"/>
                      <a:pt x="638" y="322"/>
                    </a:cubicBezTo>
                    <a:lnTo>
                      <a:pt x="638" y="644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596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1759;p28">
                <a:extLst>
                  <a:ext uri="{FF2B5EF4-FFF2-40B4-BE49-F238E27FC236}">
                    <a16:creationId xmlns:a16="http://schemas.microsoft.com/office/drawing/2014/main" id="{622F1EFD-DD94-4297-A66A-88C141BB87D4}"/>
                  </a:ext>
                </a:extLst>
              </p:cNvPr>
              <p:cNvSpPr/>
              <p:nvPr/>
            </p:nvSpPr>
            <p:spPr>
              <a:xfrm>
                <a:off x="5010708" y="2579917"/>
                <a:ext cx="542697" cy="54317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270" extrusionOk="0">
                    <a:moveTo>
                      <a:pt x="6264" y="3138"/>
                    </a:moveTo>
                    <a:cubicBezTo>
                      <a:pt x="6264" y="4868"/>
                      <a:pt x="4862" y="6270"/>
                      <a:pt x="3132" y="6270"/>
                    </a:cubicBezTo>
                    <a:cubicBezTo>
                      <a:pt x="1402" y="6270"/>
                      <a:pt x="1" y="4868"/>
                      <a:pt x="1" y="3138"/>
                    </a:cubicBezTo>
                    <a:cubicBezTo>
                      <a:pt x="1" y="1402"/>
                      <a:pt x="1402" y="1"/>
                      <a:pt x="3132" y="1"/>
                    </a:cubicBezTo>
                    <a:cubicBezTo>
                      <a:pt x="4862" y="1"/>
                      <a:pt x="6264" y="1402"/>
                      <a:pt x="6264" y="3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1760;p28">
                <a:extLst>
                  <a:ext uri="{FF2B5EF4-FFF2-40B4-BE49-F238E27FC236}">
                    <a16:creationId xmlns:a16="http://schemas.microsoft.com/office/drawing/2014/main" id="{842AE6F4-6758-4A4B-93C5-C34E5A30B520}"/>
                  </a:ext>
                </a:extLst>
              </p:cNvPr>
              <p:cNvSpPr/>
              <p:nvPr/>
            </p:nvSpPr>
            <p:spPr>
              <a:xfrm>
                <a:off x="5213786" y="2714282"/>
                <a:ext cx="136021" cy="2744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168" extrusionOk="0">
                    <a:moveTo>
                      <a:pt x="1128" y="1486"/>
                    </a:moveTo>
                    <a:lnTo>
                      <a:pt x="597" y="1283"/>
                    </a:lnTo>
                    <a:cubicBezTo>
                      <a:pt x="502" y="1241"/>
                      <a:pt x="436" y="1152"/>
                      <a:pt x="436" y="1056"/>
                    </a:cubicBezTo>
                    <a:cubicBezTo>
                      <a:pt x="436" y="991"/>
                      <a:pt x="466" y="931"/>
                      <a:pt x="508" y="889"/>
                    </a:cubicBezTo>
                    <a:cubicBezTo>
                      <a:pt x="555" y="842"/>
                      <a:pt x="609" y="818"/>
                      <a:pt x="681" y="818"/>
                    </a:cubicBezTo>
                    <a:lnTo>
                      <a:pt x="889" y="818"/>
                    </a:lnTo>
                    <a:cubicBezTo>
                      <a:pt x="1003" y="818"/>
                      <a:pt x="1086" y="889"/>
                      <a:pt x="1122" y="991"/>
                    </a:cubicBezTo>
                    <a:cubicBezTo>
                      <a:pt x="1152" y="1104"/>
                      <a:pt x="1271" y="1170"/>
                      <a:pt x="1391" y="1140"/>
                    </a:cubicBezTo>
                    <a:cubicBezTo>
                      <a:pt x="1504" y="1104"/>
                      <a:pt x="1569" y="985"/>
                      <a:pt x="1534" y="871"/>
                    </a:cubicBezTo>
                    <a:cubicBezTo>
                      <a:pt x="1468" y="621"/>
                      <a:pt x="1253" y="436"/>
                      <a:pt x="1003" y="394"/>
                    </a:cubicBezTo>
                    <a:lnTo>
                      <a:pt x="1003" y="215"/>
                    </a:lnTo>
                    <a:cubicBezTo>
                      <a:pt x="1003" y="96"/>
                      <a:pt x="907" y="1"/>
                      <a:pt x="782" y="1"/>
                    </a:cubicBezTo>
                    <a:cubicBezTo>
                      <a:pt x="663" y="1"/>
                      <a:pt x="567" y="96"/>
                      <a:pt x="567" y="215"/>
                    </a:cubicBezTo>
                    <a:lnTo>
                      <a:pt x="567" y="400"/>
                    </a:lnTo>
                    <a:cubicBezTo>
                      <a:pt x="436" y="418"/>
                      <a:pt x="305" y="490"/>
                      <a:pt x="210" y="585"/>
                    </a:cubicBezTo>
                    <a:cubicBezTo>
                      <a:pt x="84" y="710"/>
                      <a:pt x="13" y="883"/>
                      <a:pt x="13" y="1056"/>
                    </a:cubicBezTo>
                    <a:cubicBezTo>
                      <a:pt x="13" y="1325"/>
                      <a:pt x="186" y="1581"/>
                      <a:pt x="442" y="1677"/>
                    </a:cubicBezTo>
                    <a:lnTo>
                      <a:pt x="979" y="1885"/>
                    </a:lnTo>
                    <a:cubicBezTo>
                      <a:pt x="1074" y="1921"/>
                      <a:pt x="1134" y="2011"/>
                      <a:pt x="1134" y="2106"/>
                    </a:cubicBezTo>
                    <a:cubicBezTo>
                      <a:pt x="1134" y="2237"/>
                      <a:pt x="1027" y="2351"/>
                      <a:pt x="895" y="2351"/>
                    </a:cubicBezTo>
                    <a:lnTo>
                      <a:pt x="687" y="2351"/>
                    </a:lnTo>
                    <a:cubicBezTo>
                      <a:pt x="573" y="2351"/>
                      <a:pt x="484" y="2285"/>
                      <a:pt x="454" y="2178"/>
                    </a:cubicBezTo>
                    <a:cubicBezTo>
                      <a:pt x="424" y="2064"/>
                      <a:pt x="305" y="1993"/>
                      <a:pt x="186" y="2029"/>
                    </a:cubicBezTo>
                    <a:cubicBezTo>
                      <a:pt x="72" y="2064"/>
                      <a:pt x="1" y="2184"/>
                      <a:pt x="42" y="2297"/>
                    </a:cubicBezTo>
                    <a:cubicBezTo>
                      <a:pt x="108" y="2548"/>
                      <a:pt x="323" y="2732"/>
                      <a:pt x="567" y="2774"/>
                    </a:cubicBezTo>
                    <a:lnTo>
                      <a:pt x="567" y="2953"/>
                    </a:lnTo>
                    <a:cubicBezTo>
                      <a:pt x="567" y="3072"/>
                      <a:pt x="663" y="3168"/>
                      <a:pt x="782" y="3168"/>
                    </a:cubicBezTo>
                    <a:cubicBezTo>
                      <a:pt x="907" y="3168"/>
                      <a:pt x="1003" y="3072"/>
                      <a:pt x="1003" y="2953"/>
                    </a:cubicBezTo>
                    <a:lnTo>
                      <a:pt x="1003" y="2774"/>
                    </a:lnTo>
                    <a:cubicBezTo>
                      <a:pt x="1313" y="2720"/>
                      <a:pt x="1564" y="2452"/>
                      <a:pt x="1564" y="2112"/>
                    </a:cubicBezTo>
                    <a:cubicBezTo>
                      <a:pt x="1564" y="1838"/>
                      <a:pt x="1391" y="1587"/>
                      <a:pt x="1128" y="14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1761;p28">
                <a:extLst>
                  <a:ext uri="{FF2B5EF4-FFF2-40B4-BE49-F238E27FC236}">
                    <a16:creationId xmlns:a16="http://schemas.microsoft.com/office/drawing/2014/main" id="{76D7812F-C8FE-4596-81D7-B3458D6A43E8}"/>
                  </a:ext>
                </a:extLst>
              </p:cNvPr>
              <p:cNvSpPr/>
              <p:nvPr/>
            </p:nvSpPr>
            <p:spPr>
              <a:xfrm>
                <a:off x="5692960" y="3098129"/>
                <a:ext cx="359950" cy="359950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5053" extrusionOk="0">
                    <a:moveTo>
                      <a:pt x="5052" y="2524"/>
                    </a:moveTo>
                    <a:cubicBezTo>
                      <a:pt x="5052" y="3920"/>
                      <a:pt x="3919" y="5053"/>
                      <a:pt x="2529" y="5053"/>
                    </a:cubicBezTo>
                    <a:cubicBezTo>
                      <a:pt x="1133" y="5053"/>
                      <a:pt x="0" y="3920"/>
                      <a:pt x="0" y="2524"/>
                    </a:cubicBezTo>
                    <a:cubicBezTo>
                      <a:pt x="0" y="1128"/>
                      <a:pt x="1133" y="1"/>
                      <a:pt x="2529" y="1"/>
                    </a:cubicBezTo>
                    <a:cubicBezTo>
                      <a:pt x="3919" y="1"/>
                      <a:pt x="5052" y="1128"/>
                      <a:pt x="5052" y="25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1762;p28">
                <a:extLst>
                  <a:ext uri="{FF2B5EF4-FFF2-40B4-BE49-F238E27FC236}">
                    <a16:creationId xmlns:a16="http://schemas.microsoft.com/office/drawing/2014/main" id="{1283E8F0-C79D-48A2-BD26-8CD010352684}"/>
                  </a:ext>
                </a:extLst>
              </p:cNvPr>
              <p:cNvSpPr/>
              <p:nvPr/>
            </p:nvSpPr>
            <p:spPr>
              <a:xfrm>
                <a:off x="5794902" y="3217095"/>
                <a:ext cx="154295" cy="11654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636" extrusionOk="0">
                    <a:moveTo>
                      <a:pt x="1951" y="204"/>
                    </a:moveTo>
                    <a:cubicBezTo>
                      <a:pt x="1748" y="1"/>
                      <a:pt x="1414" y="7"/>
                      <a:pt x="1211" y="210"/>
                    </a:cubicBezTo>
                    <a:lnTo>
                      <a:pt x="1080" y="347"/>
                    </a:lnTo>
                    <a:lnTo>
                      <a:pt x="943" y="216"/>
                    </a:lnTo>
                    <a:cubicBezTo>
                      <a:pt x="734" y="13"/>
                      <a:pt x="406" y="13"/>
                      <a:pt x="203" y="222"/>
                    </a:cubicBezTo>
                    <a:cubicBezTo>
                      <a:pt x="1" y="424"/>
                      <a:pt x="1" y="758"/>
                      <a:pt x="209" y="961"/>
                    </a:cubicBezTo>
                    <a:lnTo>
                      <a:pt x="716" y="1462"/>
                    </a:lnTo>
                    <a:cubicBezTo>
                      <a:pt x="716" y="1462"/>
                      <a:pt x="716" y="1462"/>
                      <a:pt x="722" y="1468"/>
                    </a:cubicBezTo>
                    <a:cubicBezTo>
                      <a:pt x="800" y="1546"/>
                      <a:pt x="901" y="1593"/>
                      <a:pt x="1009" y="1611"/>
                    </a:cubicBezTo>
                    <a:cubicBezTo>
                      <a:pt x="1170" y="1635"/>
                      <a:pt x="1337" y="1582"/>
                      <a:pt x="1462" y="1456"/>
                    </a:cubicBezTo>
                    <a:lnTo>
                      <a:pt x="1963" y="943"/>
                    </a:lnTo>
                    <a:cubicBezTo>
                      <a:pt x="2166" y="741"/>
                      <a:pt x="2160" y="406"/>
                      <a:pt x="1951" y="2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1763;p28">
              <a:extLst>
                <a:ext uri="{FF2B5EF4-FFF2-40B4-BE49-F238E27FC236}">
                  <a16:creationId xmlns:a16="http://schemas.microsoft.com/office/drawing/2014/main" id="{06CB9059-D5F9-4DAA-BF85-04C5C3F1B405}"/>
                </a:ext>
              </a:extLst>
            </p:cNvPr>
            <p:cNvSpPr/>
            <p:nvPr/>
          </p:nvSpPr>
          <p:spPr>
            <a:xfrm>
              <a:off x="7073054" y="3403120"/>
              <a:ext cx="1381460" cy="1247539"/>
            </a:xfrm>
            <a:custGeom>
              <a:avLst/>
              <a:gdLst/>
              <a:ahLst/>
              <a:cxnLst/>
              <a:rect l="l" t="t" r="r" b="b"/>
              <a:pathLst>
                <a:path w="19393" h="17513" extrusionOk="0">
                  <a:moveTo>
                    <a:pt x="14072" y="17513"/>
                  </a:moveTo>
                  <a:lnTo>
                    <a:pt x="1480" y="17513"/>
                  </a:lnTo>
                  <a:cubicBezTo>
                    <a:pt x="621" y="17513"/>
                    <a:pt x="1" y="16552"/>
                    <a:pt x="245" y="15592"/>
                  </a:cubicBezTo>
                  <a:lnTo>
                    <a:pt x="4093" y="1074"/>
                  </a:lnTo>
                  <a:cubicBezTo>
                    <a:pt x="4254" y="436"/>
                    <a:pt x="4755" y="0"/>
                    <a:pt x="5327" y="0"/>
                  </a:cubicBezTo>
                  <a:lnTo>
                    <a:pt x="17919" y="0"/>
                  </a:lnTo>
                  <a:cubicBezTo>
                    <a:pt x="18772" y="0"/>
                    <a:pt x="19392" y="960"/>
                    <a:pt x="19148" y="1921"/>
                  </a:cubicBezTo>
                  <a:lnTo>
                    <a:pt x="15300" y="16439"/>
                  </a:lnTo>
                  <a:cubicBezTo>
                    <a:pt x="15139" y="17077"/>
                    <a:pt x="14638" y="17513"/>
                    <a:pt x="14072" y="17513"/>
                  </a:cubicBezTo>
                  <a:close/>
                </a:path>
              </a:pathLst>
            </a:custGeom>
            <a:solidFill>
              <a:srgbClr val="222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764;p28">
              <a:extLst>
                <a:ext uri="{FF2B5EF4-FFF2-40B4-BE49-F238E27FC236}">
                  <a16:creationId xmlns:a16="http://schemas.microsoft.com/office/drawing/2014/main" id="{67C52636-C6BB-46B9-B8C2-48FEECD19A00}"/>
                </a:ext>
              </a:extLst>
            </p:cNvPr>
            <p:cNvSpPr/>
            <p:nvPr/>
          </p:nvSpPr>
          <p:spPr>
            <a:xfrm>
              <a:off x="7065432" y="3403120"/>
              <a:ext cx="1265846" cy="1247539"/>
            </a:xfrm>
            <a:custGeom>
              <a:avLst/>
              <a:gdLst/>
              <a:ahLst/>
              <a:cxnLst/>
              <a:rect l="l" t="t" r="r" b="b"/>
              <a:pathLst>
                <a:path w="17770" h="17513" extrusionOk="0">
                  <a:moveTo>
                    <a:pt x="12443" y="17513"/>
                  </a:moveTo>
                  <a:lnTo>
                    <a:pt x="1480" y="17513"/>
                  </a:lnTo>
                  <a:cubicBezTo>
                    <a:pt x="621" y="17513"/>
                    <a:pt x="0" y="16552"/>
                    <a:pt x="245" y="15592"/>
                  </a:cubicBezTo>
                  <a:lnTo>
                    <a:pt x="4092" y="1074"/>
                  </a:lnTo>
                  <a:cubicBezTo>
                    <a:pt x="4253" y="436"/>
                    <a:pt x="4754" y="0"/>
                    <a:pt x="5321" y="0"/>
                  </a:cubicBezTo>
                  <a:lnTo>
                    <a:pt x="16290" y="0"/>
                  </a:lnTo>
                  <a:cubicBezTo>
                    <a:pt x="17149" y="0"/>
                    <a:pt x="17770" y="960"/>
                    <a:pt x="17525" y="1921"/>
                  </a:cubicBezTo>
                  <a:lnTo>
                    <a:pt x="13678" y="16439"/>
                  </a:lnTo>
                  <a:cubicBezTo>
                    <a:pt x="13517" y="17077"/>
                    <a:pt x="13016" y="17513"/>
                    <a:pt x="12443" y="17513"/>
                  </a:cubicBezTo>
                  <a:close/>
                </a:path>
              </a:pathLst>
            </a:custGeom>
            <a:solidFill>
              <a:srgbClr val="5C6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765;p28">
              <a:extLst>
                <a:ext uri="{FF2B5EF4-FFF2-40B4-BE49-F238E27FC236}">
                  <a16:creationId xmlns:a16="http://schemas.microsoft.com/office/drawing/2014/main" id="{0F7AD8D4-AB42-4938-82E9-D2B105247F30}"/>
                </a:ext>
              </a:extLst>
            </p:cNvPr>
            <p:cNvSpPr/>
            <p:nvPr/>
          </p:nvSpPr>
          <p:spPr>
            <a:xfrm>
              <a:off x="6451004" y="3679734"/>
              <a:ext cx="648025" cy="911879"/>
            </a:xfrm>
            <a:custGeom>
              <a:avLst/>
              <a:gdLst/>
              <a:ahLst/>
              <a:cxnLst/>
              <a:rect l="l" t="t" r="r" b="b"/>
              <a:pathLst>
                <a:path w="9097" h="12801" extrusionOk="0">
                  <a:moveTo>
                    <a:pt x="8679" y="2881"/>
                  </a:moveTo>
                  <a:cubicBezTo>
                    <a:pt x="8011" y="4116"/>
                    <a:pt x="4874" y="9967"/>
                    <a:pt x="3418" y="11864"/>
                  </a:cubicBezTo>
                  <a:cubicBezTo>
                    <a:pt x="2798" y="12675"/>
                    <a:pt x="1617" y="12801"/>
                    <a:pt x="829" y="12150"/>
                  </a:cubicBezTo>
                  <a:lnTo>
                    <a:pt x="829" y="12150"/>
                  </a:lnTo>
                  <a:cubicBezTo>
                    <a:pt x="114" y="11560"/>
                    <a:pt x="0" y="10582"/>
                    <a:pt x="507" y="9812"/>
                  </a:cubicBezTo>
                  <a:lnTo>
                    <a:pt x="5625" y="1062"/>
                  </a:lnTo>
                  <a:cubicBezTo>
                    <a:pt x="6192" y="203"/>
                    <a:pt x="7367" y="0"/>
                    <a:pt x="8184" y="621"/>
                  </a:cubicBezTo>
                  <a:cubicBezTo>
                    <a:pt x="8882" y="1151"/>
                    <a:pt x="9097" y="2112"/>
                    <a:pt x="8679" y="2881"/>
                  </a:cubicBez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766;p28">
              <a:extLst>
                <a:ext uri="{FF2B5EF4-FFF2-40B4-BE49-F238E27FC236}">
                  <a16:creationId xmlns:a16="http://schemas.microsoft.com/office/drawing/2014/main" id="{1808EF62-5377-4855-8E7D-FB80654714A1}"/>
                </a:ext>
              </a:extLst>
            </p:cNvPr>
            <p:cNvSpPr/>
            <p:nvPr/>
          </p:nvSpPr>
          <p:spPr>
            <a:xfrm>
              <a:off x="6659233" y="3612557"/>
              <a:ext cx="497149" cy="498075"/>
            </a:xfrm>
            <a:custGeom>
              <a:avLst/>
              <a:gdLst/>
              <a:ahLst/>
              <a:cxnLst/>
              <a:rect l="l" t="t" r="r" b="b"/>
              <a:pathLst>
                <a:path w="6979" h="6992" extrusionOk="0">
                  <a:moveTo>
                    <a:pt x="2171" y="1408"/>
                  </a:moveTo>
                  <a:cubicBezTo>
                    <a:pt x="1634" y="2142"/>
                    <a:pt x="0" y="4528"/>
                    <a:pt x="0" y="4528"/>
                  </a:cubicBezTo>
                  <a:lnTo>
                    <a:pt x="4748" y="6991"/>
                  </a:lnTo>
                  <a:lnTo>
                    <a:pt x="6508" y="3991"/>
                  </a:lnTo>
                  <a:cubicBezTo>
                    <a:pt x="6979" y="3007"/>
                    <a:pt x="6770" y="1838"/>
                    <a:pt x="5989" y="1080"/>
                  </a:cubicBezTo>
                  <a:cubicBezTo>
                    <a:pt x="4879" y="1"/>
                    <a:pt x="3078" y="162"/>
                    <a:pt x="2171" y="140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767;p28">
              <a:extLst>
                <a:ext uri="{FF2B5EF4-FFF2-40B4-BE49-F238E27FC236}">
                  <a16:creationId xmlns:a16="http://schemas.microsoft.com/office/drawing/2014/main" id="{3F7A6324-BA09-4532-B4BB-9953AA5CE084}"/>
                </a:ext>
              </a:extLst>
            </p:cNvPr>
            <p:cNvSpPr/>
            <p:nvPr/>
          </p:nvSpPr>
          <p:spPr>
            <a:xfrm>
              <a:off x="6810471" y="3557776"/>
              <a:ext cx="757228" cy="1016452"/>
            </a:xfrm>
            <a:custGeom>
              <a:avLst/>
              <a:gdLst/>
              <a:ahLst/>
              <a:cxnLst/>
              <a:rect l="l" t="t" r="r" b="b"/>
              <a:pathLst>
                <a:path w="10630" h="14269" extrusionOk="0">
                  <a:moveTo>
                    <a:pt x="4367" y="0"/>
                  </a:moveTo>
                  <a:lnTo>
                    <a:pt x="10236" y="1271"/>
                  </a:lnTo>
                  <a:cubicBezTo>
                    <a:pt x="10451" y="1336"/>
                    <a:pt x="10630" y="1694"/>
                    <a:pt x="10624" y="1921"/>
                  </a:cubicBezTo>
                  <a:lnTo>
                    <a:pt x="9693" y="14268"/>
                  </a:lnTo>
                  <a:lnTo>
                    <a:pt x="2780" y="14268"/>
                  </a:lnTo>
                  <a:lnTo>
                    <a:pt x="985" y="9956"/>
                  </a:lnTo>
                  <a:cubicBezTo>
                    <a:pt x="281" y="8619"/>
                    <a:pt x="0" y="6365"/>
                    <a:pt x="173" y="4862"/>
                  </a:cubicBezTo>
                  <a:lnTo>
                    <a:pt x="352" y="2148"/>
                  </a:lnTo>
                  <a:cubicBezTo>
                    <a:pt x="382" y="1873"/>
                    <a:pt x="543" y="1635"/>
                    <a:pt x="782" y="150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768;p28">
              <a:extLst>
                <a:ext uri="{FF2B5EF4-FFF2-40B4-BE49-F238E27FC236}">
                  <a16:creationId xmlns:a16="http://schemas.microsoft.com/office/drawing/2014/main" id="{6E4F8FE6-1856-4CB4-95C1-423E23F26422}"/>
                </a:ext>
              </a:extLst>
            </p:cNvPr>
            <p:cNvSpPr/>
            <p:nvPr/>
          </p:nvSpPr>
          <p:spPr>
            <a:xfrm>
              <a:off x="6907355" y="3557776"/>
              <a:ext cx="454693" cy="270266"/>
            </a:xfrm>
            <a:custGeom>
              <a:avLst/>
              <a:gdLst/>
              <a:ahLst/>
              <a:cxnLst/>
              <a:rect l="l" t="t" r="r" b="b"/>
              <a:pathLst>
                <a:path w="6383" h="3794" extrusionOk="0">
                  <a:moveTo>
                    <a:pt x="0" y="1217"/>
                  </a:moveTo>
                  <a:lnTo>
                    <a:pt x="3007" y="0"/>
                  </a:lnTo>
                  <a:lnTo>
                    <a:pt x="6383" y="728"/>
                  </a:lnTo>
                  <a:cubicBezTo>
                    <a:pt x="6383" y="728"/>
                    <a:pt x="2029" y="3794"/>
                    <a:pt x="0" y="1217"/>
                  </a:cubicBez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769;p28">
              <a:extLst>
                <a:ext uri="{FF2B5EF4-FFF2-40B4-BE49-F238E27FC236}">
                  <a16:creationId xmlns:a16="http://schemas.microsoft.com/office/drawing/2014/main" id="{C41CB676-1D6A-48B6-8357-2E1AACCA3BD7}"/>
                </a:ext>
              </a:extLst>
            </p:cNvPr>
            <p:cNvSpPr/>
            <p:nvPr/>
          </p:nvSpPr>
          <p:spPr>
            <a:xfrm>
              <a:off x="7343331" y="3693341"/>
              <a:ext cx="635274" cy="928477"/>
            </a:xfrm>
            <a:custGeom>
              <a:avLst/>
              <a:gdLst/>
              <a:ahLst/>
              <a:cxnLst/>
              <a:rect l="l" t="t" r="r" b="b"/>
              <a:pathLst>
                <a:path w="8918" h="13034" extrusionOk="0">
                  <a:moveTo>
                    <a:pt x="3603" y="1115"/>
                  </a:moveTo>
                  <a:cubicBezTo>
                    <a:pt x="4271" y="2350"/>
                    <a:pt x="7790" y="8184"/>
                    <a:pt x="8578" y="10438"/>
                  </a:cubicBezTo>
                  <a:cubicBezTo>
                    <a:pt x="8918" y="11405"/>
                    <a:pt x="8381" y="12455"/>
                    <a:pt x="7403" y="12759"/>
                  </a:cubicBezTo>
                  <a:cubicBezTo>
                    <a:pt x="6514" y="13033"/>
                    <a:pt x="5631" y="12598"/>
                    <a:pt x="5267" y="11751"/>
                  </a:cubicBezTo>
                  <a:lnTo>
                    <a:pt x="412" y="2672"/>
                  </a:lnTo>
                  <a:cubicBezTo>
                    <a:pt x="0" y="1730"/>
                    <a:pt x="478" y="638"/>
                    <a:pt x="1444" y="292"/>
                  </a:cubicBezTo>
                  <a:cubicBezTo>
                    <a:pt x="2267" y="0"/>
                    <a:pt x="3186" y="346"/>
                    <a:pt x="3603" y="1115"/>
                  </a:cubicBez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770;p28">
              <a:extLst>
                <a:ext uri="{FF2B5EF4-FFF2-40B4-BE49-F238E27FC236}">
                  <a16:creationId xmlns:a16="http://schemas.microsoft.com/office/drawing/2014/main" id="{7859182A-5470-44F2-9BFC-21755F825518}"/>
                </a:ext>
              </a:extLst>
            </p:cNvPr>
            <p:cNvSpPr/>
            <p:nvPr/>
          </p:nvSpPr>
          <p:spPr>
            <a:xfrm>
              <a:off x="7107035" y="4393177"/>
              <a:ext cx="737282" cy="232867"/>
            </a:xfrm>
            <a:custGeom>
              <a:avLst/>
              <a:gdLst/>
              <a:ahLst/>
              <a:cxnLst/>
              <a:rect l="l" t="t" r="r" b="b"/>
              <a:pathLst>
                <a:path w="10350" h="3269" extrusionOk="0">
                  <a:moveTo>
                    <a:pt x="10350" y="3012"/>
                  </a:moveTo>
                  <a:cubicBezTo>
                    <a:pt x="10350" y="3012"/>
                    <a:pt x="5614" y="3269"/>
                    <a:pt x="538" y="2541"/>
                  </a:cubicBezTo>
                  <a:lnTo>
                    <a:pt x="1" y="1133"/>
                  </a:lnTo>
                  <a:lnTo>
                    <a:pt x="9276" y="0"/>
                  </a:ln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771;p28">
              <a:extLst>
                <a:ext uri="{FF2B5EF4-FFF2-40B4-BE49-F238E27FC236}">
                  <a16:creationId xmlns:a16="http://schemas.microsoft.com/office/drawing/2014/main" id="{9D4B7E30-BC01-475C-B78A-8C797AD2AC04}"/>
                </a:ext>
              </a:extLst>
            </p:cNvPr>
            <p:cNvSpPr/>
            <p:nvPr/>
          </p:nvSpPr>
          <p:spPr>
            <a:xfrm>
              <a:off x="7288478" y="3616404"/>
              <a:ext cx="497220" cy="504415"/>
            </a:xfrm>
            <a:custGeom>
              <a:avLst/>
              <a:gdLst/>
              <a:ahLst/>
              <a:cxnLst/>
              <a:rect l="l" t="t" r="r" b="b"/>
              <a:pathLst>
                <a:path w="6980" h="7081" extrusionOk="0">
                  <a:moveTo>
                    <a:pt x="4809" y="1498"/>
                  </a:moveTo>
                  <a:cubicBezTo>
                    <a:pt x="5274" y="2279"/>
                    <a:pt x="6980" y="4617"/>
                    <a:pt x="6980" y="4617"/>
                  </a:cubicBezTo>
                  <a:lnTo>
                    <a:pt x="2232" y="7081"/>
                  </a:lnTo>
                  <a:lnTo>
                    <a:pt x="472" y="4080"/>
                  </a:lnTo>
                  <a:cubicBezTo>
                    <a:pt x="1" y="3096"/>
                    <a:pt x="210" y="1927"/>
                    <a:pt x="991" y="1170"/>
                  </a:cubicBezTo>
                  <a:cubicBezTo>
                    <a:pt x="2101" y="90"/>
                    <a:pt x="3914" y="0"/>
                    <a:pt x="4809" y="149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772;p28">
              <a:extLst>
                <a:ext uri="{FF2B5EF4-FFF2-40B4-BE49-F238E27FC236}">
                  <a16:creationId xmlns:a16="http://schemas.microsoft.com/office/drawing/2014/main" id="{734EFED8-1A83-48AB-A426-CACD0DFCA23A}"/>
                </a:ext>
              </a:extLst>
            </p:cNvPr>
            <p:cNvSpPr/>
            <p:nvPr/>
          </p:nvSpPr>
          <p:spPr>
            <a:xfrm>
              <a:off x="7652646" y="4391040"/>
              <a:ext cx="131785" cy="16598"/>
            </a:xfrm>
            <a:custGeom>
              <a:avLst/>
              <a:gdLst/>
              <a:ahLst/>
              <a:cxnLst/>
              <a:rect l="l" t="t" r="r" b="b"/>
              <a:pathLst>
                <a:path w="1850" h="233" fill="none" extrusionOk="0">
                  <a:moveTo>
                    <a:pt x="1850" y="0"/>
                  </a:moveTo>
                  <a:lnTo>
                    <a:pt x="1" y="233"/>
                  </a:lnTo>
                </a:path>
              </a:pathLst>
            </a:custGeom>
            <a:noFill/>
            <a:ln w="2375" cap="flat" cmpd="sng">
              <a:solidFill>
                <a:srgbClr val="ED997A"/>
              </a:solidFill>
              <a:prstDash val="solid"/>
              <a:miter lim="59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773;p28">
              <a:extLst>
                <a:ext uri="{FF2B5EF4-FFF2-40B4-BE49-F238E27FC236}">
                  <a16:creationId xmlns:a16="http://schemas.microsoft.com/office/drawing/2014/main" id="{2445C438-D213-4932-9D97-6A9E889A836F}"/>
                </a:ext>
              </a:extLst>
            </p:cNvPr>
            <p:cNvSpPr/>
            <p:nvPr/>
          </p:nvSpPr>
          <p:spPr>
            <a:xfrm>
              <a:off x="6774781" y="4249918"/>
              <a:ext cx="389299" cy="324333"/>
            </a:xfrm>
            <a:custGeom>
              <a:avLst/>
              <a:gdLst/>
              <a:ahLst/>
              <a:cxnLst/>
              <a:rect l="l" t="t" r="r" b="b"/>
              <a:pathLst>
                <a:path w="5465" h="4553" extrusionOk="0">
                  <a:moveTo>
                    <a:pt x="5464" y="3049"/>
                  </a:moveTo>
                  <a:cubicBezTo>
                    <a:pt x="5464" y="3049"/>
                    <a:pt x="185" y="1"/>
                    <a:pt x="0" y="4552"/>
                  </a:cubicBezTo>
                  <a:lnTo>
                    <a:pt x="5202" y="4552"/>
                  </a:ln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774;p28">
              <a:extLst>
                <a:ext uri="{FF2B5EF4-FFF2-40B4-BE49-F238E27FC236}">
                  <a16:creationId xmlns:a16="http://schemas.microsoft.com/office/drawing/2014/main" id="{C43AE99B-690A-4A4D-B7B4-6A820D9F3EC5}"/>
                </a:ext>
              </a:extLst>
            </p:cNvPr>
            <p:cNvSpPr/>
            <p:nvPr/>
          </p:nvSpPr>
          <p:spPr>
            <a:xfrm>
              <a:off x="6690221" y="2729143"/>
              <a:ext cx="431328" cy="260150"/>
            </a:xfrm>
            <a:custGeom>
              <a:avLst/>
              <a:gdLst/>
              <a:ahLst/>
              <a:cxnLst/>
              <a:rect l="l" t="t" r="r" b="b"/>
              <a:pathLst>
                <a:path w="6055" h="3652" extrusionOk="0">
                  <a:moveTo>
                    <a:pt x="5810" y="1098"/>
                  </a:moveTo>
                  <a:cubicBezTo>
                    <a:pt x="639" y="1"/>
                    <a:pt x="0" y="2321"/>
                    <a:pt x="1647" y="3651"/>
                  </a:cubicBezTo>
                  <a:lnTo>
                    <a:pt x="5655" y="2011"/>
                  </a:lnTo>
                  <a:cubicBezTo>
                    <a:pt x="5655" y="2011"/>
                    <a:pt x="6055" y="1152"/>
                    <a:pt x="5810" y="1098"/>
                  </a:cubicBezTo>
                  <a:close/>
                </a:path>
              </a:pathLst>
            </a:custGeom>
            <a:solidFill>
              <a:srgbClr val="630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775;p28">
              <a:extLst>
                <a:ext uri="{FF2B5EF4-FFF2-40B4-BE49-F238E27FC236}">
                  <a16:creationId xmlns:a16="http://schemas.microsoft.com/office/drawing/2014/main" id="{A1FCF2F2-20F9-4C7F-A955-0432173E4C30}"/>
                </a:ext>
              </a:extLst>
            </p:cNvPr>
            <p:cNvSpPr/>
            <p:nvPr/>
          </p:nvSpPr>
          <p:spPr>
            <a:xfrm>
              <a:off x="7210330" y="2807361"/>
              <a:ext cx="329391" cy="329391"/>
            </a:xfrm>
            <a:custGeom>
              <a:avLst/>
              <a:gdLst/>
              <a:ahLst/>
              <a:cxnLst/>
              <a:rect l="l" t="t" r="r" b="b"/>
              <a:pathLst>
                <a:path w="4624" h="4624" extrusionOk="0">
                  <a:moveTo>
                    <a:pt x="4623" y="2309"/>
                  </a:moveTo>
                  <a:cubicBezTo>
                    <a:pt x="4623" y="3585"/>
                    <a:pt x="3591" y="4623"/>
                    <a:pt x="2315" y="4623"/>
                  </a:cubicBezTo>
                  <a:cubicBezTo>
                    <a:pt x="1038" y="4623"/>
                    <a:pt x="0" y="3585"/>
                    <a:pt x="0" y="2309"/>
                  </a:cubicBezTo>
                  <a:cubicBezTo>
                    <a:pt x="0" y="1032"/>
                    <a:pt x="1038" y="0"/>
                    <a:pt x="2315" y="0"/>
                  </a:cubicBezTo>
                  <a:cubicBezTo>
                    <a:pt x="3591" y="0"/>
                    <a:pt x="4623" y="1032"/>
                    <a:pt x="4623" y="2309"/>
                  </a:cubicBezTo>
                  <a:close/>
                </a:path>
              </a:pathLst>
            </a:custGeom>
            <a:solidFill>
              <a:srgbClr val="630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776;p28">
              <a:extLst>
                <a:ext uri="{FF2B5EF4-FFF2-40B4-BE49-F238E27FC236}">
                  <a16:creationId xmlns:a16="http://schemas.microsoft.com/office/drawing/2014/main" id="{87D8C51A-0965-4422-8138-4BEA95E9B64E}"/>
                </a:ext>
              </a:extLst>
            </p:cNvPr>
            <p:cNvSpPr/>
            <p:nvPr/>
          </p:nvSpPr>
          <p:spPr>
            <a:xfrm>
              <a:off x="7077328" y="2846471"/>
              <a:ext cx="303034" cy="303034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376" y="2810"/>
                  </a:moveTo>
                  <a:cubicBezTo>
                    <a:pt x="0" y="1843"/>
                    <a:pt x="484" y="758"/>
                    <a:pt x="1450" y="382"/>
                  </a:cubicBezTo>
                  <a:cubicBezTo>
                    <a:pt x="2416" y="0"/>
                    <a:pt x="3502" y="483"/>
                    <a:pt x="3878" y="1450"/>
                  </a:cubicBezTo>
                  <a:cubicBezTo>
                    <a:pt x="4253" y="2416"/>
                    <a:pt x="3776" y="3502"/>
                    <a:pt x="2810" y="3877"/>
                  </a:cubicBezTo>
                  <a:cubicBezTo>
                    <a:pt x="1844" y="4253"/>
                    <a:pt x="752" y="3776"/>
                    <a:pt x="376" y="28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777;p28">
              <a:extLst>
                <a:ext uri="{FF2B5EF4-FFF2-40B4-BE49-F238E27FC236}">
                  <a16:creationId xmlns:a16="http://schemas.microsoft.com/office/drawing/2014/main" id="{90567346-03D3-4C5D-9381-FCBA46F8F270}"/>
                </a:ext>
              </a:extLst>
            </p:cNvPr>
            <p:cNvSpPr/>
            <p:nvPr/>
          </p:nvSpPr>
          <p:spPr>
            <a:xfrm>
              <a:off x="6793445" y="2798029"/>
              <a:ext cx="537183" cy="497648"/>
            </a:xfrm>
            <a:custGeom>
              <a:avLst/>
              <a:gdLst/>
              <a:ahLst/>
              <a:cxnLst/>
              <a:rect l="l" t="t" r="r" b="b"/>
              <a:pathLst>
                <a:path w="7541" h="6986" extrusionOk="0">
                  <a:moveTo>
                    <a:pt x="7481" y="2887"/>
                  </a:moveTo>
                  <a:cubicBezTo>
                    <a:pt x="7540" y="5237"/>
                    <a:pt x="5232" y="6961"/>
                    <a:pt x="3818" y="6967"/>
                  </a:cubicBezTo>
                  <a:cubicBezTo>
                    <a:pt x="1844" y="6985"/>
                    <a:pt x="180" y="5595"/>
                    <a:pt x="90" y="3692"/>
                  </a:cubicBezTo>
                  <a:cubicBezTo>
                    <a:pt x="1" y="1790"/>
                    <a:pt x="1528" y="173"/>
                    <a:pt x="3496" y="84"/>
                  </a:cubicBezTo>
                  <a:cubicBezTo>
                    <a:pt x="5172" y="0"/>
                    <a:pt x="7433" y="1020"/>
                    <a:pt x="7481" y="2887"/>
                  </a:cubicBezTo>
                  <a:close/>
                </a:path>
              </a:pathLst>
            </a:custGeom>
            <a:solidFill>
              <a:srgbClr val="630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778;p28">
              <a:extLst>
                <a:ext uri="{FF2B5EF4-FFF2-40B4-BE49-F238E27FC236}">
                  <a16:creationId xmlns:a16="http://schemas.microsoft.com/office/drawing/2014/main" id="{E3E02C6D-6677-4379-9650-8812DDF13A35}"/>
                </a:ext>
              </a:extLst>
            </p:cNvPr>
            <p:cNvSpPr/>
            <p:nvPr/>
          </p:nvSpPr>
          <p:spPr>
            <a:xfrm>
              <a:off x="6772643" y="3130280"/>
              <a:ext cx="166191" cy="158569"/>
            </a:xfrm>
            <a:custGeom>
              <a:avLst/>
              <a:gdLst/>
              <a:ahLst/>
              <a:cxnLst/>
              <a:rect l="l" t="t" r="r" b="b"/>
              <a:pathLst>
                <a:path w="2333" h="2226" extrusionOk="0">
                  <a:moveTo>
                    <a:pt x="2285" y="1080"/>
                  </a:moveTo>
                  <a:cubicBezTo>
                    <a:pt x="2333" y="1695"/>
                    <a:pt x="1862" y="2136"/>
                    <a:pt x="1247" y="2184"/>
                  </a:cubicBezTo>
                  <a:cubicBezTo>
                    <a:pt x="633" y="2226"/>
                    <a:pt x="90" y="1629"/>
                    <a:pt x="42" y="1009"/>
                  </a:cubicBezTo>
                  <a:cubicBezTo>
                    <a:pt x="1" y="394"/>
                    <a:pt x="472" y="90"/>
                    <a:pt x="1092" y="42"/>
                  </a:cubicBezTo>
                  <a:cubicBezTo>
                    <a:pt x="1707" y="1"/>
                    <a:pt x="2243" y="466"/>
                    <a:pt x="2285" y="1080"/>
                  </a:cubicBezTo>
                  <a:close/>
                </a:path>
              </a:pathLst>
            </a:custGeom>
            <a:solidFill>
              <a:srgbClr val="ED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779;p28">
              <a:extLst>
                <a:ext uri="{FF2B5EF4-FFF2-40B4-BE49-F238E27FC236}">
                  <a16:creationId xmlns:a16="http://schemas.microsoft.com/office/drawing/2014/main" id="{1D0227B7-A742-49E0-905D-72A0F4AC7DF6}"/>
                </a:ext>
              </a:extLst>
            </p:cNvPr>
            <p:cNvSpPr/>
            <p:nvPr/>
          </p:nvSpPr>
          <p:spPr>
            <a:xfrm>
              <a:off x="6978735" y="3247964"/>
              <a:ext cx="241843" cy="432254"/>
            </a:xfrm>
            <a:custGeom>
              <a:avLst/>
              <a:gdLst/>
              <a:ahLst/>
              <a:cxnLst/>
              <a:rect l="l" t="t" r="r" b="b"/>
              <a:pathLst>
                <a:path w="3395" h="6068" extrusionOk="0">
                  <a:moveTo>
                    <a:pt x="2148" y="1"/>
                  </a:moveTo>
                  <a:lnTo>
                    <a:pt x="3395" y="5876"/>
                  </a:lnTo>
                  <a:lnTo>
                    <a:pt x="621" y="6067"/>
                  </a:lnTo>
                  <a:lnTo>
                    <a:pt x="1" y="896"/>
                  </a:ln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780;p28">
              <a:extLst>
                <a:ext uri="{FF2B5EF4-FFF2-40B4-BE49-F238E27FC236}">
                  <a16:creationId xmlns:a16="http://schemas.microsoft.com/office/drawing/2014/main" id="{27BE0855-AADC-4FE4-AB35-A8DC9F41219E}"/>
                </a:ext>
              </a:extLst>
            </p:cNvPr>
            <p:cNvSpPr/>
            <p:nvPr/>
          </p:nvSpPr>
          <p:spPr>
            <a:xfrm>
              <a:off x="6778627" y="2813274"/>
              <a:ext cx="523079" cy="622166"/>
            </a:xfrm>
            <a:custGeom>
              <a:avLst/>
              <a:gdLst/>
              <a:ahLst/>
              <a:cxnLst/>
              <a:rect l="l" t="t" r="r" b="b"/>
              <a:pathLst>
                <a:path w="7343" h="8734" extrusionOk="0">
                  <a:moveTo>
                    <a:pt x="2446" y="466"/>
                  </a:moveTo>
                  <a:cubicBezTo>
                    <a:pt x="2446" y="466"/>
                    <a:pt x="0" y="657"/>
                    <a:pt x="328" y="3735"/>
                  </a:cubicBezTo>
                  <a:cubicBezTo>
                    <a:pt x="656" y="6813"/>
                    <a:pt x="1068" y="7618"/>
                    <a:pt x="2392" y="8203"/>
                  </a:cubicBezTo>
                  <a:cubicBezTo>
                    <a:pt x="3579" y="8733"/>
                    <a:pt x="5040" y="8143"/>
                    <a:pt x="5822" y="6795"/>
                  </a:cubicBezTo>
                  <a:cubicBezTo>
                    <a:pt x="6126" y="6264"/>
                    <a:pt x="6341" y="5477"/>
                    <a:pt x="6359" y="4868"/>
                  </a:cubicBezTo>
                  <a:lnTo>
                    <a:pt x="6514" y="4057"/>
                  </a:lnTo>
                  <a:cubicBezTo>
                    <a:pt x="6514" y="4057"/>
                    <a:pt x="7343" y="1"/>
                    <a:pt x="2446" y="466"/>
                  </a:cubicBez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781;p28">
              <a:extLst>
                <a:ext uri="{FF2B5EF4-FFF2-40B4-BE49-F238E27FC236}">
                  <a16:creationId xmlns:a16="http://schemas.microsoft.com/office/drawing/2014/main" id="{815E11A7-AE70-4C1B-83D7-6DD7838D809F}"/>
                </a:ext>
              </a:extLst>
            </p:cNvPr>
            <p:cNvSpPr/>
            <p:nvPr/>
          </p:nvSpPr>
          <p:spPr>
            <a:xfrm>
              <a:off x="6819376" y="2813274"/>
              <a:ext cx="506979" cy="226171"/>
            </a:xfrm>
            <a:custGeom>
              <a:avLst/>
              <a:gdLst/>
              <a:ahLst/>
              <a:cxnLst/>
              <a:rect l="l" t="t" r="r" b="b"/>
              <a:pathLst>
                <a:path w="7117" h="3175" extrusionOk="0">
                  <a:moveTo>
                    <a:pt x="1683" y="240"/>
                  </a:moveTo>
                  <a:cubicBezTo>
                    <a:pt x="1683" y="240"/>
                    <a:pt x="1" y="2822"/>
                    <a:pt x="6288" y="3174"/>
                  </a:cubicBezTo>
                  <a:cubicBezTo>
                    <a:pt x="6288" y="3174"/>
                    <a:pt x="7117" y="1"/>
                    <a:pt x="1683" y="240"/>
                  </a:cubicBezTo>
                  <a:close/>
                </a:path>
              </a:pathLst>
            </a:custGeom>
            <a:solidFill>
              <a:srgbClr val="630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782;p28">
              <a:extLst>
                <a:ext uri="{FF2B5EF4-FFF2-40B4-BE49-F238E27FC236}">
                  <a16:creationId xmlns:a16="http://schemas.microsoft.com/office/drawing/2014/main" id="{8B50AD25-3DBD-4563-9CBB-5165DCFE8BE4}"/>
                </a:ext>
              </a:extLst>
            </p:cNvPr>
            <p:cNvSpPr/>
            <p:nvPr/>
          </p:nvSpPr>
          <p:spPr>
            <a:xfrm>
              <a:off x="7169083" y="2996853"/>
              <a:ext cx="119461" cy="181507"/>
            </a:xfrm>
            <a:custGeom>
              <a:avLst/>
              <a:gdLst/>
              <a:ahLst/>
              <a:cxnLst/>
              <a:rect l="l" t="t" r="r" b="b"/>
              <a:pathLst>
                <a:path w="1677" h="2548" extrusionOk="0">
                  <a:moveTo>
                    <a:pt x="1" y="323"/>
                  </a:moveTo>
                  <a:lnTo>
                    <a:pt x="526" y="2548"/>
                  </a:lnTo>
                  <a:lnTo>
                    <a:pt x="1677" y="1367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630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783;p28">
              <a:extLst>
                <a:ext uri="{FF2B5EF4-FFF2-40B4-BE49-F238E27FC236}">
                  <a16:creationId xmlns:a16="http://schemas.microsoft.com/office/drawing/2014/main" id="{77B4ECFF-F17C-4111-A989-6FFCB5DF67FF}"/>
                </a:ext>
              </a:extLst>
            </p:cNvPr>
            <p:cNvSpPr/>
            <p:nvPr/>
          </p:nvSpPr>
          <p:spPr>
            <a:xfrm>
              <a:off x="7175922" y="3104350"/>
              <a:ext cx="165336" cy="172175"/>
            </a:xfrm>
            <a:custGeom>
              <a:avLst/>
              <a:gdLst/>
              <a:ahLst/>
              <a:cxnLst/>
              <a:rect l="l" t="t" r="r" b="b"/>
              <a:pathLst>
                <a:path w="2321" h="2417" extrusionOk="0">
                  <a:moveTo>
                    <a:pt x="161" y="1599"/>
                  </a:moveTo>
                  <a:cubicBezTo>
                    <a:pt x="316" y="2196"/>
                    <a:pt x="621" y="2417"/>
                    <a:pt x="1408" y="2214"/>
                  </a:cubicBezTo>
                  <a:cubicBezTo>
                    <a:pt x="2010" y="2065"/>
                    <a:pt x="2321" y="1313"/>
                    <a:pt x="2159" y="717"/>
                  </a:cubicBezTo>
                  <a:cubicBezTo>
                    <a:pt x="1998" y="120"/>
                    <a:pt x="1497" y="1"/>
                    <a:pt x="883" y="228"/>
                  </a:cubicBezTo>
                  <a:cubicBezTo>
                    <a:pt x="448" y="383"/>
                    <a:pt x="0" y="1003"/>
                    <a:pt x="161" y="1599"/>
                  </a:cubicBezTo>
                  <a:close/>
                </a:path>
              </a:pathLst>
            </a:custGeom>
            <a:solidFill>
              <a:srgbClr val="F7A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784;p28">
              <a:extLst>
                <a:ext uri="{FF2B5EF4-FFF2-40B4-BE49-F238E27FC236}">
                  <a16:creationId xmlns:a16="http://schemas.microsoft.com/office/drawing/2014/main" id="{A2110FD9-DF1B-4016-BB51-04AE8A7E22B9}"/>
                </a:ext>
              </a:extLst>
            </p:cNvPr>
            <p:cNvSpPr/>
            <p:nvPr/>
          </p:nvSpPr>
          <p:spPr>
            <a:xfrm>
              <a:off x="5456237" y="3799128"/>
              <a:ext cx="1229730" cy="709643"/>
            </a:xfrm>
            <a:custGeom>
              <a:avLst/>
              <a:gdLst/>
              <a:ahLst/>
              <a:cxnLst/>
              <a:rect l="l" t="t" r="r" b="b"/>
              <a:pathLst>
                <a:path w="17263" h="9962" extrusionOk="0">
                  <a:moveTo>
                    <a:pt x="13690" y="728"/>
                  </a:moveTo>
                  <a:lnTo>
                    <a:pt x="17263" y="9962"/>
                  </a:lnTo>
                  <a:lnTo>
                    <a:pt x="3502" y="9962"/>
                  </a:lnTo>
                  <a:lnTo>
                    <a:pt x="96" y="829"/>
                  </a:lnTo>
                  <a:cubicBezTo>
                    <a:pt x="1" y="400"/>
                    <a:pt x="329" y="0"/>
                    <a:pt x="770" y="0"/>
                  </a:cubicBezTo>
                  <a:lnTo>
                    <a:pt x="12771" y="0"/>
                  </a:lnTo>
                  <a:cubicBezTo>
                    <a:pt x="13213" y="0"/>
                    <a:pt x="13588" y="299"/>
                    <a:pt x="13690" y="728"/>
                  </a:cubicBezTo>
                  <a:close/>
                </a:path>
              </a:pathLst>
            </a:custGeom>
            <a:solidFill>
              <a:srgbClr val="222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785;p28">
              <a:extLst>
                <a:ext uri="{FF2B5EF4-FFF2-40B4-BE49-F238E27FC236}">
                  <a16:creationId xmlns:a16="http://schemas.microsoft.com/office/drawing/2014/main" id="{5FDACEE8-2590-4C76-80E8-3C3D642E142A}"/>
                </a:ext>
              </a:extLst>
            </p:cNvPr>
            <p:cNvSpPr/>
            <p:nvPr/>
          </p:nvSpPr>
          <p:spPr>
            <a:xfrm>
              <a:off x="5700583" y="4508724"/>
              <a:ext cx="985394" cy="62544"/>
            </a:xfrm>
            <a:custGeom>
              <a:avLst/>
              <a:gdLst/>
              <a:ahLst/>
              <a:cxnLst/>
              <a:rect l="l" t="t" r="r" b="b"/>
              <a:pathLst>
                <a:path w="13833" h="878" extrusionOk="0">
                  <a:moveTo>
                    <a:pt x="0" y="877"/>
                  </a:moveTo>
                  <a:lnTo>
                    <a:pt x="13833" y="877"/>
                  </a:lnTo>
                  <a:lnTo>
                    <a:pt x="1383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786;p28">
              <a:extLst>
                <a:ext uri="{FF2B5EF4-FFF2-40B4-BE49-F238E27FC236}">
                  <a16:creationId xmlns:a16="http://schemas.microsoft.com/office/drawing/2014/main" id="{56F18F62-20D8-465E-AE6F-D38AA3B8945E}"/>
                </a:ext>
              </a:extLst>
            </p:cNvPr>
            <p:cNvSpPr/>
            <p:nvPr/>
          </p:nvSpPr>
          <p:spPr>
            <a:xfrm>
              <a:off x="6685947" y="4508724"/>
              <a:ext cx="507407" cy="62544"/>
            </a:xfrm>
            <a:custGeom>
              <a:avLst/>
              <a:gdLst/>
              <a:ahLst/>
              <a:cxnLst/>
              <a:rect l="l" t="t" r="r" b="b"/>
              <a:pathLst>
                <a:path w="7123" h="878" extrusionOk="0">
                  <a:moveTo>
                    <a:pt x="7123" y="877"/>
                  </a:moveTo>
                  <a:lnTo>
                    <a:pt x="1" y="877"/>
                  </a:lnTo>
                  <a:lnTo>
                    <a:pt x="1" y="1"/>
                  </a:lnTo>
                  <a:lnTo>
                    <a:pt x="6246" y="1"/>
                  </a:lnTo>
                  <a:cubicBezTo>
                    <a:pt x="6729" y="1"/>
                    <a:pt x="7123" y="394"/>
                    <a:pt x="7123" y="877"/>
                  </a:cubicBezTo>
                  <a:close/>
                </a:path>
              </a:pathLst>
            </a:custGeom>
            <a:solidFill>
              <a:srgbClr val="222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787;p28">
              <a:extLst>
                <a:ext uri="{FF2B5EF4-FFF2-40B4-BE49-F238E27FC236}">
                  <a16:creationId xmlns:a16="http://schemas.microsoft.com/office/drawing/2014/main" id="{5CA77E17-62DA-4C4E-BE38-D8FF5C2B891D}"/>
                </a:ext>
              </a:extLst>
            </p:cNvPr>
            <p:cNvSpPr/>
            <p:nvPr/>
          </p:nvSpPr>
          <p:spPr>
            <a:xfrm>
              <a:off x="5935526" y="4090204"/>
              <a:ext cx="158569" cy="170465"/>
            </a:xfrm>
            <a:custGeom>
              <a:avLst/>
              <a:gdLst/>
              <a:ahLst/>
              <a:cxnLst/>
              <a:rect l="l" t="t" r="r" b="b"/>
              <a:pathLst>
                <a:path w="2226" h="2393" extrusionOk="0">
                  <a:moveTo>
                    <a:pt x="210" y="1539"/>
                  </a:moveTo>
                  <a:cubicBezTo>
                    <a:pt x="418" y="2094"/>
                    <a:pt x="997" y="2392"/>
                    <a:pt x="1498" y="2201"/>
                  </a:cubicBezTo>
                  <a:cubicBezTo>
                    <a:pt x="1993" y="2010"/>
                    <a:pt x="2226" y="1408"/>
                    <a:pt x="2017" y="853"/>
                  </a:cubicBezTo>
                  <a:cubicBezTo>
                    <a:pt x="1802" y="298"/>
                    <a:pt x="1230" y="0"/>
                    <a:pt x="729" y="191"/>
                  </a:cubicBezTo>
                  <a:cubicBezTo>
                    <a:pt x="234" y="382"/>
                    <a:pt x="1" y="984"/>
                    <a:pt x="210" y="1539"/>
                  </a:cubicBezTo>
                  <a:close/>
                </a:path>
              </a:pathLst>
            </a:custGeom>
            <a:solidFill>
              <a:srgbClr val="494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788;p28">
              <a:extLst>
                <a:ext uri="{FF2B5EF4-FFF2-40B4-BE49-F238E27FC236}">
                  <a16:creationId xmlns:a16="http://schemas.microsoft.com/office/drawing/2014/main" id="{5D29AF4F-CD2A-4709-858F-7B88F53EE290}"/>
                </a:ext>
              </a:extLst>
            </p:cNvPr>
            <p:cNvSpPr/>
            <p:nvPr/>
          </p:nvSpPr>
          <p:spPr>
            <a:xfrm>
              <a:off x="4982433" y="4571199"/>
              <a:ext cx="1981829" cy="130930"/>
            </a:xfrm>
            <a:custGeom>
              <a:avLst/>
              <a:gdLst/>
              <a:ahLst/>
              <a:cxnLst/>
              <a:rect l="l" t="t" r="r" b="b"/>
              <a:pathLst>
                <a:path w="27821" h="1838" extrusionOk="0">
                  <a:moveTo>
                    <a:pt x="1" y="1837"/>
                  </a:moveTo>
                  <a:lnTo>
                    <a:pt x="27821" y="1837"/>
                  </a:lnTo>
                  <a:lnTo>
                    <a:pt x="2782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789;p28">
              <a:extLst>
                <a:ext uri="{FF2B5EF4-FFF2-40B4-BE49-F238E27FC236}">
                  <a16:creationId xmlns:a16="http://schemas.microsoft.com/office/drawing/2014/main" id="{5DC61EC3-8352-4889-A4EB-733C68C51AF7}"/>
                </a:ext>
              </a:extLst>
            </p:cNvPr>
            <p:cNvSpPr/>
            <p:nvPr/>
          </p:nvSpPr>
          <p:spPr>
            <a:xfrm>
              <a:off x="6964266" y="4571198"/>
              <a:ext cx="1644475" cy="130930"/>
            </a:xfrm>
            <a:custGeom>
              <a:avLst/>
              <a:gdLst/>
              <a:ahLst/>
              <a:cxnLst/>
              <a:rect l="l" t="t" r="r" b="b"/>
              <a:pathLst>
                <a:path w="26109" h="1838" extrusionOk="0">
                  <a:moveTo>
                    <a:pt x="1" y="1837"/>
                  </a:moveTo>
                  <a:lnTo>
                    <a:pt x="26109" y="1837"/>
                  </a:lnTo>
                  <a:lnTo>
                    <a:pt x="2610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04;p18">
            <a:extLst>
              <a:ext uri="{FF2B5EF4-FFF2-40B4-BE49-F238E27FC236}">
                <a16:creationId xmlns:a16="http://schemas.microsoft.com/office/drawing/2014/main" id="{270E2C9E-73DB-451E-9D4A-99E522620F7D}"/>
              </a:ext>
            </a:extLst>
          </p:cNvPr>
          <p:cNvGrpSpPr/>
          <p:nvPr/>
        </p:nvGrpSpPr>
        <p:grpSpPr>
          <a:xfrm flipH="1">
            <a:off x="115831" y="2571750"/>
            <a:ext cx="1496231" cy="2571750"/>
            <a:chOff x="7392292" y="2608588"/>
            <a:chExt cx="1088605" cy="2095779"/>
          </a:xfrm>
        </p:grpSpPr>
        <p:sp>
          <p:nvSpPr>
            <p:cNvPr id="500" name="Google Shape;405;p18">
              <a:extLst>
                <a:ext uri="{FF2B5EF4-FFF2-40B4-BE49-F238E27FC236}">
                  <a16:creationId xmlns:a16="http://schemas.microsoft.com/office/drawing/2014/main" id="{E05E10C0-E342-45A0-8368-80821CCA4E24}"/>
                </a:ext>
              </a:extLst>
            </p:cNvPr>
            <p:cNvSpPr/>
            <p:nvPr/>
          </p:nvSpPr>
          <p:spPr>
            <a:xfrm>
              <a:off x="8178695" y="4532147"/>
              <a:ext cx="182231" cy="172219"/>
            </a:xfrm>
            <a:custGeom>
              <a:avLst/>
              <a:gdLst/>
              <a:ahLst/>
              <a:cxnLst/>
              <a:rect l="l" t="t" r="r" b="b"/>
              <a:pathLst>
                <a:path w="2166" h="2047" extrusionOk="0">
                  <a:moveTo>
                    <a:pt x="1593" y="304"/>
                  </a:moveTo>
                  <a:cubicBezTo>
                    <a:pt x="1599" y="358"/>
                    <a:pt x="2166" y="1778"/>
                    <a:pt x="1814" y="1909"/>
                  </a:cubicBezTo>
                  <a:cubicBezTo>
                    <a:pt x="1462" y="2046"/>
                    <a:pt x="269" y="1992"/>
                    <a:pt x="138" y="1861"/>
                  </a:cubicBezTo>
                  <a:cubicBezTo>
                    <a:pt x="1" y="1730"/>
                    <a:pt x="842" y="519"/>
                    <a:pt x="842" y="269"/>
                  </a:cubicBezTo>
                  <a:cubicBezTo>
                    <a:pt x="842" y="18"/>
                    <a:pt x="1563" y="0"/>
                    <a:pt x="1593" y="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06;p18">
              <a:extLst>
                <a:ext uri="{FF2B5EF4-FFF2-40B4-BE49-F238E27FC236}">
                  <a16:creationId xmlns:a16="http://schemas.microsoft.com/office/drawing/2014/main" id="{65D76CA5-0E1B-4A6F-913E-6D30E5EDB4E4}"/>
                </a:ext>
              </a:extLst>
            </p:cNvPr>
            <p:cNvSpPr/>
            <p:nvPr/>
          </p:nvSpPr>
          <p:spPr>
            <a:xfrm>
              <a:off x="7683901" y="4544178"/>
              <a:ext cx="282096" cy="126535"/>
            </a:xfrm>
            <a:custGeom>
              <a:avLst/>
              <a:gdLst/>
              <a:ahLst/>
              <a:cxnLst/>
              <a:rect l="l" t="t" r="r" b="b"/>
              <a:pathLst>
                <a:path w="3353" h="1504" extrusionOk="0">
                  <a:moveTo>
                    <a:pt x="3198" y="120"/>
                  </a:moveTo>
                  <a:cubicBezTo>
                    <a:pt x="3198" y="120"/>
                    <a:pt x="3353" y="1247"/>
                    <a:pt x="3239" y="1354"/>
                  </a:cubicBezTo>
                  <a:cubicBezTo>
                    <a:pt x="3120" y="1468"/>
                    <a:pt x="191" y="1503"/>
                    <a:pt x="155" y="1372"/>
                  </a:cubicBezTo>
                  <a:cubicBezTo>
                    <a:pt x="0" y="859"/>
                    <a:pt x="2201" y="251"/>
                    <a:pt x="2315" y="126"/>
                  </a:cubicBezTo>
                  <a:cubicBezTo>
                    <a:pt x="2428" y="0"/>
                    <a:pt x="3198" y="120"/>
                    <a:pt x="3198" y="1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07;p18">
              <a:extLst>
                <a:ext uri="{FF2B5EF4-FFF2-40B4-BE49-F238E27FC236}">
                  <a16:creationId xmlns:a16="http://schemas.microsoft.com/office/drawing/2014/main" id="{A9AF4EB9-F4AC-49C1-B282-EA4219C08BF6}"/>
                </a:ext>
              </a:extLst>
            </p:cNvPr>
            <p:cNvSpPr/>
            <p:nvPr/>
          </p:nvSpPr>
          <p:spPr>
            <a:xfrm>
              <a:off x="7852001" y="3693498"/>
              <a:ext cx="488894" cy="868752"/>
            </a:xfrm>
            <a:custGeom>
              <a:avLst/>
              <a:gdLst/>
              <a:ahLst/>
              <a:cxnLst/>
              <a:rect l="l" t="t" r="r" b="b"/>
              <a:pathLst>
                <a:path w="5811" h="10326" extrusionOk="0">
                  <a:moveTo>
                    <a:pt x="5619" y="1"/>
                  </a:moveTo>
                  <a:cubicBezTo>
                    <a:pt x="5619" y="1"/>
                    <a:pt x="5613" y="2464"/>
                    <a:pt x="5697" y="4600"/>
                  </a:cubicBezTo>
                  <a:cubicBezTo>
                    <a:pt x="5810" y="7701"/>
                    <a:pt x="5566" y="10326"/>
                    <a:pt x="5566" y="10326"/>
                  </a:cubicBezTo>
                  <a:lnTo>
                    <a:pt x="4611" y="10326"/>
                  </a:lnTo>
                  <a:lnTo>
                    <a:pt x="3436" y="1808"/>
                  </a:lnTo>
                  <a:cubicBezTo>
                    <a:pt x="3436" y="1808"/>
                    <a:pt x="3245" y="3258"/>
                    <a:pt x="2554" y="6055"/>
                  </a:cubicBezTo>
                  <a:cubicBezTo>
                    <a:pt x="1975" y="8393"/>
                    <a:pt x="1241" y="10326"/>
                    <a:pt x="1241" y="10326"/>
                  </a:cubicBezTo>
                  <a:lnTo>
                    <a:pt x="1" y="10326"/>
                  </a:lnTo>
                  <a:cubicBezTo>
                    <a:pt x="1" y="10326"/>
                    <a:pt x="800" y="6509"/>
                    <a:pt x="1104" y="4498"/>
                  </a:cubicBezTo>
                  <a:cubicBezTo>
                    <a:pt x="1408" y="2488"/>
                    <a:pt x="1605" y="102"/>
                    <a:pt x="1605" y="102"/>
                  </a:cubicBezTo>
                  <a:close/>
                </a:path>
              </a:pathLst>
            </a:custGeom>
            <a:solidFill>
              <a:srgbClr val="212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08;p18">
              <a:extLst>
                <a:ext uri="{FF2B5EF4-FFF2-40B4-BE49-F238E27FC236}">
                  <a16:creationId xmlns:a16="http://schemas.microsoft.com/office/drawing/2014/main" id="{2214A607-00D9-45A9-A91B-2F46E09C1334}"/>
                </a:ext>
              </a:extLst>
            </p:cNvPr>
            <p:cNvSpPr/>
            <p:nvPr/>
          </p:nvSpPr>
          <p:spPr>
            <a:xfrm>
              <a:off x="7392292" y="2624573"/>
              <a:ext cx="129564" cy="237001"/>
            </a:xfrm>
            <a:custGeom>
              <a:avLst/>
              <a:gdLst/>
              <a:ahLst/>
              <a:cxnLst/>
              <a:rect l="l" t="t" r="r" b="b"/>
              <a:pathLst>
                <a:path w="1540" h="2817" extrusionOk="0">
                  <a:moveTo>
                    <a:pt x="1086" y="1796"/>
                  </a:moveTo>
                  <a:cubicBezTo>
                    <a:pt x="1086" y="1796"/>
                    <a:pt x="1176" y="1409"/>
                    <a:pt x="937" y="1128"/>
                  </a:cubicBezTo>
                  <a:cubicBezTo>
                    <a:pt x="705" y="842"/>
                    <a:pt x="1" y="1"/>
                    <a:pt x="1" y="240"/>
                  </a:cubicBezTo>
                  <a:cubicBezTo>
                    <a:pt x="1" y="472"/>
                    <a:pt x="287" y="872"/>
                    <a:pt x="335" y="991"/>
                  </a:cubicBezTo>
                  <a:cubicBezTo>
                    <a:pt x="383" y="1110"/>
                    <a:pt x="299" y="1277"/>
                    <a:pt x="269" y="1480"/>
                  </a:cubicBezTo>
                  <a:cubicBezTo>
                    <a:pt x="233" y="1677"/>
                    <a:pt x="168" y="1832"/>
                    <a:pt x="299" y="1981"/>
                  </a:cubicBezTo>
                  <a:cubicBezTo>
                    <a:pt x="436" y="2130"/>
                    <a:pt x="687" y="2268"/>
                    <a:pt x="687" y="2268"/>
                  </a:cubicBezTo>
                  <a:lnTo>
                    <a:pt x="955" y="2816"/>
                  </a:lnTo>
                  <a:cubicBezTo>
                    <a:pt x="955" y="2816"/>
                    <a:pt x="1140" y="2804"/>
                    <a:pt x="1271" y="2715"/>
                  </a:cubicBezTo>
                  <a:cubicBezTo>
                    <a:pt x="1409" y="2631"/>
                    <a:pt x="1540" y="2500"/>
                    <a:pt x="1540" y="2500"/>
                  </a:cubicBezTo>
                  <a:close/>
                </a:path>
              </a:pathLst>
            </a:custGeom>
            <a:solidFill>
              <a:srgbClr val="FF9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09;p18">
              <a:extLst>
                <a:ext uri="{FF2B5EF4-FFF2-40B4-BE49-F238E27FC236}">
                  <a16:creationId xmlns:a16="http://schemas.microsoft.com/office/drawing/2014/main" id="{EE800E88-2986-4897-AAD4-30C2F260530D}"/>
                </a:ext>
              </a:extLst>
            </p:cNvPr>
            <p:cNvSpPr/>
            <p:nvPr/>
          </p:nvSpPr>
          <p:spPr>
            <a:xfrm>
              <a:off x="7461534" y="2822372"/>
              <a:ext cx="873800" cy="907874"/>
            </a:xfrm>
            <a:custGeom>
              <a:avLst/>
              <a:gdLst/>
              <a:ahLst/>
              <a:cxnLst/>
              <a:rect l="l" t="t" r="r" b="b"/>
              <a:pathLst>
                <a:path w="10386" h="10791" extrusionOk="0">
                  <a:moveTo>
                    <a:pt x="7755" y="2613"/>
                  </a:moveTo>
                  <a:cubicBezTo>
                    <a:pt x="7755" y="2613"/>
                    <a:pt x="8727" y="3096"/>
                    <a:pt x="8978" y="3501"/>
                  </a:cubicBezTo>
                  <a:cubicBezTo>
                    <a:pt x="9229" y="3901"/>
                    <a:pt x="9819" y="5547"/>
                    <a:pt x="10087" y="7438"/>
                  </a:cubicBezTo>
                  <a:cubicBezTo>
                    <a:pt x="10356" y="9329"/>
                    <a:pt x="10386" y="10588"/>
                    <a:pt x="10386" y="10588"/>
                  </a:cubicBezTo>
                  <a:cubicBezTo>
                    <a:pt x="10386" y="10588"/>
                    <a:pt x="8984" y="10790"/>
                    <a:pt x="7892" y="10790"/>
                  </a:cubicBezTo>
                  <a:cubicBezTo>
                    <a:pt x="6682" y="10790"/>
                    <a:pt x="6181" y="10623"/>
                    <a:pt x="6181" y="10623"/>
                  </a:cubicBezTo>
                  <a:cubicBezTo>
                    <a:pt x="6181" y="10623"/>
                    <a:pt x="6163" y="9096"/>
                    <a:pt x="5948" y="7671"/>
                  </a:cubicBezTo>
                  <a:cubicBezTo>
                    <a:pt x="5727" y="6245"/>
                    <a:pt x="5345" y="4670"/>
                    <a:pt x="5345" y="4670"/>
                  </a:cubicBezTo>
                  <a:cubicBezTo>
                    <a:pt x="5345" y="4670"/>
                    <a:pt x="3699" y="4402"/>
                    <a:pt x="2661" y="3770"/>
                  </a:cubicBezTo>
                  <a:cubicBezTo>
                    <a:pt x="1540" y="3084"/>
                    <a:pt x="920" y="2243"/>
                    <a:pt x="502" y="1420"/>
                  </a:cubicBezTo>
                  <a:cubicBezTo>
                    <a:pt x="84" y="603"/>
                    <a:pt x="1" y="334"/>
                    <a:pt x="1" y="334"/>
                  </a:cubicBezTo>
                  <a:lnTo>
                    <a:pt x="669" y="0"/>
                  </a:lnTo>
                  <a:cubicBezTo>
                    <a:pt x="669" y="0"/>
                    <a:pt x="1790" y="1420"/>
                    <a:pt x="3031" y="1909"/>
                  </a:cubicBezTo>
                  <a:cubicBezTo>
                    <a:pt x="4272" y="2392"/>
                    <a:pt x="5679" y="2547"/>
                    <a:pt x="6115" y="2559"/>
                  </a:cubicBezTo>
                  <a:cubicBezTo>
                    <a:pt x="6550" y="2577"/>
                    <a:pt x="6902" y="2511"/>
                    <a:pt x="6902" y="25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10;p18">
              <a:extLst>
                <a:ext uri="{FF2B5EF4-FFF2-40B4-BE49-F238E27FC236}">
                  <a16:creationId xmlns:a16="http://schemas.microsoft.com/office/drawing/2014/main" id="{D85FB8E0-0B71-45DF-AD12-0FF8358D2980}"/>
                </a:ext>
              </a:extLst>
            </p:cNvPr>
            <p:cNvSpPr/>
            <p:nvPr/>
          </p:nvSpPr>
          <p:spPr>
            <a:xfrm>
              <a:off x="7911737" y="2717962"/>
              <a:ext cx="189803" cy="262998"/>
            </a:xfrm>
            <a:custGeom>
              <a:avLst/>
              <a:gdLst/>
              <a:ahLst/>
              <a:cxnLst/>
              <a:rect l="l" t="t" r="r" b="b"/>
              <a:pathLst>
                <a:path w="2256" h="3126" extrusionOk="0">
                  <a:moveTo>
                    <a:pt x="2172" y="1682"/>
                  </a:moveTo>
                  <a:cubicBezTo>
                    <a:pt x="2172" y="1682"/>
                    <a:pt x="1879" y="2720"/>
                    <a:pt x="1056" y="2923"/>
                  </a:cubicBezTo>
                  <a:cubicBezTo>
                    <a:pt x="233" y="3126"/>
                    <a:pt x="0" y="2488"/>
                    <a:pt x="60" y="1832"/>
                  </a:cubicBezTo>
                  <a:cubicBezTo>
                    <a:pt x="138" y="1014"/>
                    <a:pt x="812" y="30"/>
                    <a:pt x="1080" y="18"/>
                  </a:cubicBezTo>
                  <a:cubicBezTo>
                    <a:pt x="1348" y="0"/>
                    <a:pt x="2118" y="835"/>
                    <a:pt x="2189" y="1104"/>
                  </a:cubicBezTo>
                  <a:cubicBezTo>
                    <a:pt x="2255" y="1372"/>
                    <a:pt x="2172" y="1682"/>
                    <a:pt x="2172" y="1682"/>
                  </a:cubicBezTo>
                  <a:close/>
                </a:path>
              </a:pathLst>
            </a:custGeom>
            <a:solidFill>
              <a:srgbClr val="FF9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11;p18">
              <a:extLst>
                <a:ext uri="{FF2B5EF4-FFF2-40B4-BE49-F238E27FC236}">
                  <a16:creationId xmlns:a16="http://schemas.microsoft.com/office/drawing/2014/main" id="{E650504F-6986-4C62-B228-E40A58160D0A}"/>
                </a:ext>
              </a:extLst>
            </p:cNvPr>
            <p:cNvSpPr/>
            <p:nvPr/>
          </p:nvSpPr>
          <p:spPr>
            <a:xfrm>
              <a:off x="8004537" y="2878574"/>
              <a:ext cx="120057" cy="233384"/>
            </a:xfrm>
            <a:custGeom>
              <a:avLst/>
              <a:gdLst/>
              <a:ahLst/>
              <a:cxnLst/>
              <a:rect l="l" t="t" r="r" b="b"/>
              <a:pathLst>
                <a:path w="1427" h="2774" extrusionOk="0">
                  <a:moveTo>
                    <a:pt x="878" y="0"/>
                  </a:moveTo>
                  <a:lnTo>
                    <a:pt x="1426" y="2159"/>
                  </a:lnTo>
                  <a:cubicBezTo>
                    <a:pt x="1426" y="2159"/>
                    <a:pt x="1176" y="2774"/>
                    <a:pt x="550" y="2625"/>
                  </a:cubicBezTo>
                  <a:cubicBezTo>
                    <a:pt x="7" y="2493"/>
                    <a:pt x="72" y="2004"/>
                    <a:pt x="72" y="2004"/>
                  </a:cubicBezTo>
                  <a:cubicBezTo>
                    <a:pt x="72" y="2004"/>
                    <a:pt x="281" y="1986"/>
                    <a:pt x="222" y="1611"/>
                  </a:cubicBezTo>
                  <a:cubicBezTo>
                    <a:pt x="162" y="1235"/>
                    <a:pt x="1" y="638"/>
                    <a:pt x="1" y="638"/>
                  </a:cubicBezTo>
                  <a:close/>
                </a:path>
              </a:pathLst>
            </a:custGeom>
            <a:solidFill>
              <a:srgbClr val="FF9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12;p18">
              <a:extLst>
                <a:ext uri="{FF2B5EF4-FFF2-40B4-BE49-F238E27FC236}">
                  <a16:creationId xmlns:a16="http://schemas.microsoft.com/office/drawing/2014/main" id="{184C0192-456E-464D-9632-21B906C2C270}"/>
                </a:ext>
              </a:extLst>
            </p:cNvPr>
            <p:cNvSpPr/>
            <p:nvPr/>
          </p:nvSpPr>
          <p:spPr>
            <a:xfrm>
              <a:off x="7962890" y="2608588"/>
              <a:ext cx="211846" cy="285125"/>
            </a:xfrm>
            <a:custGeom>
              <a:avLst/>
              <a:gdLst/>
              <a:ahLst/>
              <a:cxnLst/>
              <a:rect l="l" t="t" r="r" b="b"/>
              <a:pathLst>
                <a:path w="2518" h="3389" extrusionOk="0">
                  <a:moveTo>
                    <a:pt x="1313" y="3388"/>
                  </a:moveTo>
                  <a:cubicBezTo>
                    <a:pt x="1313" y="3388"/>
                    <a:pt x="1379" y="2881"/>
                    <a:pt x="1462" y="2708"/>
                  </a:cubicBezTo>
                  <a:cubicBezTo>
                    <a:pt x="1546" y="2529"/>
                    <a:pt x="1593" y="2499"/>
                    <a:pt x="1593" y="2499"/>
                  </a:cubicBezTo>
                  <a:cubicBezTo>
                    <a:pt x="1593" y="2499"/>
                    <a:pt x="1420" y="2052"/>
                    <a:pt x="1134" y="1867"/>
                  </a:cubicBezTo>
                  <a:cubicBezTo>
                    <a:pt x="848" y="1682"/>
                    <a:pt x="621" y="1515"/>
                    <a:pt x="472" y="1485"/>
                  </a:cubicBezTo>
                  <a:cubicBezTo>
                    <a:pt x="245" y="1449"/>
                    <a:pt x="78" y="1640"/>
                    <a:pt x="78" y="1640"/>
                  </a:cubicBezTo>
                  <a:cubicBezTo>
                    <a:pt x="54" y="1503"/>
                    <a:pt x="1" y="1229"/>
                    <a:pt x="329" y="602"/>
                  </a:cubicBezTo>
                  <a:cubicBezTo>
                    <a:pt x="561" y="161"/>
                    <a:pt x="1259" y="0"/>
                    <a:pt x="1534" y="477"/>
                  </a:cubicBezTo>
                  <a:cubicBezTo>
                    <a:pt x="1683" y="740"/>
                    <a:pt x="1677" y="966"/>
                    <a:pt x="1880" y="1205"/>
                  </a:cubicBezTo>
                  <a:cubicBezTo>
                    <a:pt x="2047" y="1414"/>
                    <a:pt x="2214" y="1533"/>
                    <a:pt x="2339" y="1772"/>
                  </a:cubicBezTo>
                  <a:cubicBezTo>
                    <a:pt x="2518" y="2106"/>
                    <a:pt x="2327" y="2422"/>
                    <a:pt x="2327" y="2750"/>
                  </a:cubicBezTo>
                  <a:cubicBezTo>
                    <a:pt x="2333" y="2869"/>
                    <a:pt x="2369" y="3024"/>
                    <a:pt x="2267" y="3120"/>
                  </a:cubicBezTo>
                  <a:cubicBezTo>
                    <a:pt x="2005" y="3352"/>
                    <a:pt x="1313" y="3388"/>
                    <a:pt x="1313" y="3388"/>
                  </a:cubicBezTo>
                  <a:close/>
                </a:path>
              </a:pathLst>
            </a:custGeom>
            <a:solidFill>
              <a:srgbClr val="212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13;p18">
              <a:extLst>
                <a:ext uri="{FF2B5EF4-FFF2-40B4-BE49-F238E27FC236}">
                  <a16:creationId xmlns:a16="http://schemas.microsoft.com/office/drawing/2014/main" id="{FCA805ED-4361-487B-A6B4-322525FF2D0F}"/>
                </a:ext>
              </a:extLst>
            </p:cNvPr>
            <p:cNvSpPr/>
            <p:nvPr/>
          </p:nvSpPr>
          <p:spPr>
            <a:xfrm>
              <a:off x="8053251" y="2865954"/>
              <a:ext cx="65287" cy="54854"/>
            </a:xfrm>
            <a:custGeom>
              <a:avLst/>
              <a:gdLst/>
              <a:ahLst/>
              <a:cxnLst/>
              <a:rect l="l" t="t" r="r" b="b"/>
              <a:pathLst>
                <a:path w="776" h="652" extrusionOk="0">
                  <a:moveTo>
                    <a:pt x="221" y="186"/>
                  </a:moveTo>
                  <a:cubicBezTo>
                    <a:pt x="221" y="186"/>
                    <a:pt x="609" y="1"/>
                    <a:pt x="692" y="234"/>
                  </a:cubicBezTo>
                  <a:cubicBezTo>
                    <a:pt x="776" y="466"/>
                    <a:pt x="621" y="651"/>
                    <a:pt x="388" y="603"/>
                  </a:cubicBezTo>
                  <a:cubicBezTo>
                    <a:pt x="156" y="550"/>
                    <a:pt x="0" y="299"/>
                    <a:pt x="0" y="299"/>
                  </a:cubicBezTo>
                  <a:close/>
                </a:path>
              </a:pathLst>
            </a:custGeom>
            <a:solidFill>
              <a:srgbClr val="FF9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14;p18">
              <a:extLst>
                <a:ext uri="{FF2B5EF4-FFF2-40B4-BE49-F238E27FC236}">
                  <a16:creationId xmlns:a16="http://schemas.microsoft.com/office/drawing/2014/main" id="{EB839C30-1494-4F21-8416-49E4E5C25870}"/>
                </a:ext>
              </a:extLst>
            </p:cNvPr>
            <p:cNvSpPr/>
            <p:nvPr/>
          </p:nvSpPr>
          <p:spPr>
            <a:xfrm>
              <a:off x="7727567" y="3160592"/>
              <a:ext cx="331819" cy="367911"/>
            </a:xfrm>
            <a:custGeom>
              <a:avLst/>
              <a:gdLst/>
              <a:ahLst/>
              <a:cxnLst/>
              <a:rect l="l" t="t" r="r" b="b"/>
              <a:pathLst>
                <a:path w="3944" h="4373" extrusionOk="0">
                  <a:moveTo>
                    <a:pt x="3054" y="0"/>
                  </a:moveTo>
                  <a:lnTo>
                    <a:pt x="3943" y="4373"/>
                  </a:lnTo>
                  <a:lnTo>
                    <a:pt x="877" y="433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12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15;p18">
              <a:extLst>
                <a:ext uri="{FF2B5EF4-FFF2-40B4-BE49-F238E27FC236}">
                  <a16:creationId xmlns:a16="http://schemas.microsoft.com/office/drawing/2014/main" id="{3BC1F600-BBF8-47E0-93AE-CE74C5D9EC69}"/>
                </a:ext>
              </a:extLst>
            </p:cNvPr>
            <p:cNvSpPr/>
            <p:nvPr/>
          </p:nvSpPr>
          <p:spPr>
            <a:xfrm>
              <a:off x="7929321" y="3279473"/>
              <a:ext cx="183241" cy="150177"/>
            </a:xfrm>
            <a:custGeom>
              <a:avLst/>
              <a:gdLst/>
              <a:ahLst/>
              <a:cxnLst/>
              <a:rect l="l" t="t" r="r" b="b"/>
              <a:pathLst>
                <a:path w="2178" h="1785" extrusionOk="0">
                  <a:moveTo>
                    <a:pt x="2177" y="1182"/>
                  </a:moveTo>
                  <a:lnTo>
                    <a:pt x="1730" y="967"/>
                  </a:lnTo>
                  <a:cubicBezTo>
                    <a:pt x="1730" y="967"/>
                    <a:pt x="1593" y="532"/>
                    <a:pt x="1342" y="293"/>
                  </a:cubicBezTo>
                  <a:cubicBezTo>
                    <a:pt x="1092" y="61"/>
                    <a:pt x="943" y="1"/>
                    <a:pt x="943" y="1"/>
                  </a:cubicBezTo>
                  <a:lnTo>
                    <a:pt x="1008" y="377"/>
                  </a:lnTo>
                  <a:cubicBezTo>
                    <a:pt x="1008" y="377"/>
                    <a:pt x="304" y="43"/>
                    <a:pt x="149" y="162"/>
                  </a:cubicBezTo>
                  <a:cubicBezTo>
                    <a:pt x="0" y="281"/>
                    <a:pt x="137" y="770"/>
                    <a:pt x="507" y="1003"/>
                  </a:cubicBezTo>
                  <a:cubicBezTo>
                    <a:pt x="871" y="1236"/>
                    <a:pt x="1509" y="1379"/>
                    <a:pt x="1509" y="1379"/>
                  </a:cubicBezTo>
                  <a:lnTo>
                    <a:pt x="1980" y="1784"/>
                  </a:lnTo>
                  <a:close/>
                </a:path>
              </a:pathLst>
            </a:custGeom>
            <a:solidFill>
              <a:srgbClr val="FF9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16;p18">
              <a:extLst>
                <a:ext uri="{FF2B5EF4-FFF2-40B4-BE49-F238E27FC236}">
                  <a16:creationId xmlns:a16="http://schemas.microsoft.com/office/drawing/2014/main" id="{4E67F7DF-A55A-493C-8083-26E8F17F9369}"/>
                </a:ext>
              </a:extLst>
            </p:cNvPr>
            <p:cNvSpPr/>
            <p:nvPr/>
          </p:nvSpPr>
          <p:spPr>
            <a:xfrm>
              <a:off x="8075799" y="3036662"/>
              <a:ext cx="405098" cy="480817"/>
            </a:xfrm>
            <a:custGeom>
              <a:avLst/>
              <a:gdLst/>
              <a:ahLst/>
              <a:cxnLst/>
              <a:rect l="l" t="t" r="r" b="b"/>
              <a:pathLst>
                <a:path w="4815" h="5715" extrusionOk="0">
                  <a:moveTo>
                    <a:pt x="556" y="113"/>
                  </a:moveTo>
                  <a:cubicBezTo>
                    <a:pt x="556" y="113"/>
                    <a:pt x="2900" y="0"/>
                    <a:pt x="3854" y="2380"/>
                  </a:cubicBezTo>
                  <a:cubicBezTo>
                    <a:pt x="4814" y="4754"/>
                    <a:pt x="3502" y="5714"/>
                    <a:pt x="2297" y="5661"/>
                  </a:cubicBezTo>
                  <a:cubicBezTo>
                    <a:pt x="1092" y="5613"/>
                    <a:pt x="1" y="4605"/>
                    <a:pt x="1" y="4605"/>
                  </a:cubicBezTo>
                  <a:lnTo>
                    <a:pt x="287" y="3985"/>
                  </a:lnTo>
                  <a:cubicBezTo>
                    <a:pt x="287" y="3985"/>
                    <a:pt x="1480" y="4468"/>
                    <a:pt x="2166" y="3985"/>
                  </a:cubicBezTo>
                  <a:cubicBezTo>
                    <a:pt x="3085" y="3334"/>
                    <a:pt x="1928" y="2714"/>
                    <a:pt x="1928" y="2714"/>
                  </a:cubicBezTo>
                  <a:cubicBezTo>
                    <a:pt x="1928" y="2714"/>
                    <a:pt x="2053" y="2153"/>
                    <a:pt x="1409" y="1020"/>
                  </a:cubicBezTo>
                  <a:cubicBezTo>
                    <a:pt x="1194" y="632"/>
                    <a:pt x="556" y="113"/>
                    <a:pt x="556" y="1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17;p18">
              <a:extLst>
                <a:ext uri="{FF2B5EF4-FFF2-40B4-BE49-F238E27FC236}">
                  <a16:creationId xmlns:a16="http://schemas.microsoft.com/office/drawing/2014/main" id="{0A7D86A7-790A-4F92-9E88-09B2E43F7D93}"/>
                </a:ext>
              </a:extLst>
            </p:cNvPr>
            <p:cNvSpPr/>
            <p:nvPr/>
          </p:nvSpPr>
          <p:spPr>
            <a:xfrm>
              <a:off x="7797819" y="3127443"/>
              <a:ext cx="108447" cy="66801"/>
            </a:xfrm>
            <a:custGeom>
              <a:avLst/>
              <a:gdLst/>
              <a:ahLst/>
              <a:cxnLst/>
              <a:rect l="l" t="t" r="r" b="b"/>
              <a:pathLst>
                <a:path w="1289" h="794" extrusionOk="0">
                  <a:moveTo>
                    <a:pt x="1289" y="764"/>
                  </a:moveTo>
                  <a:lnTo>
                    <a:pt x="1140" y="1"/>
                  </a:lnTo>
                  <a:lnTo>
                    <a:pt x="0" y="25"/>
                  </a:lnTo>
                  <a:lnTo>
                    <a:pt x="90" y="794"/>
                  </a:lnTo>
                  <a:close/>
                </a:path>
              </a:pathLst>
            </a:custGeom>
            <a:solidFill>
              <a:srgbClr val="454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18;p18">
              <a:extLst>
                <a:ext uri="{FF2B5EF4-FFF2-40B4-BE49-F238E27FC236}">
                  <a16:creationId xmlns:a16="http://schemas.microsoft.com/office/drawing/2014/main" id="{73702A73-BCB6-4374-8900-A9665A5196CF}"/>
                </a:ext>
              </a:extLst>
            </p:cNvPr>
            <p:cNvSpPr/>
            <p:nvPr/>
          </p:nvSpPr>
          <p:spPr>
            <a:xfrm>
              <a:off x="8074789" y="3424521"/>
              <a:ext cx="244489" cy="99949"/>
            </a:xfrm>
            <a:custGeom>
              <a:avLst/>
              <a:gdLst/>
              <a:ahLst/>
              <a:cxnLst/>
              <a:rect l="l" t="t" r="r" b="b"/>
              <a:pathLst>
                <a:path w="2906" h="1188" fill="none" extrusionOk="0">
                  <a:moveTo>
                    <a:pt x="2906" y="1033"/>
                  </a:moveTo>
                  <a:cubicBezTo>
                    <a:pt x="2906" y="1033"/>
                    <a:pt x="2429" y="1188"/>
                    <a:pt x="1617" y="931"/>
                  </a:cubicBezTo>
                  <a:cubicBezTo>
                    <a:pt x="878" y="705"/>
                    <a:pt x="1" y="1"/>
                    <a:pt x="1" y="1"/>
                  </a:cubicBezTo>
                </a:path>
              </a:pathLst>
            </a:custGeom>
            <a:solidFill>
              <a:schemeClr val="accent6"/>
            </a:solidFill>
            <a:ln w="2225" cap="flat" cmpd="sng">
              <a:solidFill>
                <a:srgbClr val="4397C9"/>
              </a:solidFill>
              <a:prstDash val="solid"/>
              <a:miter lim="59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19;p18">
              <a:extLst>
                <a:ext uri="{FF2B5EF4-FFF2-40B4-BE49-F238E27FC236}">
                  <a16:creationId xmlns:a16="http://schemas.microsoft.com/office/drawing/2014/main" id="{27B264C6-C815-41A2-AD42-D8099E0EAA1F}"/>
                </a:ext>
              </a:extLst>
            </p:cNvPr>
            <p:cNvSpPr/>
            <p:nvPr/>
          </p:nvSpPr>
          <p:spPr>
            <a:xfrm>
              <a:off x="8099945" y="3236817"/>
              <a:ext cx="199815" cy="162712"/>
            </a:xfrm>
            <a:custGeom>
              <a:avLst/>
              <a:gdLst/>
              <a:ahLst/>
              <a:cxnLst/>
              <a:rect l="l" t="t" r="r" b="b"/>
              <a:pathLst>
                <a:path w="2375" h="1934" fill="none" extrusionOk="0">
                  <a:moveTo>
                    <a:pt x="1802" y="1"/>
                  </a:moveTo>
                  <a:cubicBezTo>
                    <a:pt x="1802" y="1"/>
                    <a:pt x="2374" y="776"/>
                    <a:pt x="2148" y="1307"/>
                  </a:cubicBezTo>
                  <a:cubicBezTo>
                    <a:pt x="2058" y="1504"/>
                    <a:pt x="1897" y="1707"/>
                    <a:pt x="1414" y="1796"/>
                  </a:cubicBezTo>
                  <a:cubicBezTo>
                    <a:pt x="650" y="1934"/>
                    <a:pt x="0" y="1606"/>
                    <a:pt x="0" y="1606"/>
                  </a:cubicBezTo>
                </a:path>
              </a:pathLst>
            </a:custGeom>
            <a:solidFill>
              <a:schemeClr val="accent6"/>
            </a:solidFill>
            <a:ln w="2225" cap="flat" cmpd="sng">
              <a:solidFill>
                <a:srgbClr val="4397C9"/>
              </a:solidFill>
              <a:prstDash val="solid"/>
              <a:miter lim="59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150;p16">
            <a:extLst>
              <a:ext uri="{FF2B5EF4-FFF2-40B4-BE49-F238E27FC236}">
                <a16:creationId xmlns:a16="http://schemas.microsoft.com/office/drawing/2014/main" id="{CC4D415A-C872-40CD-BD12-9E31BB674553}"/>
              </a:ext>
            </a:extLst>
          </p:cNvPr>
          <p:cNvSpPr txBox="1">
            <a:spLocks/>
          </p:cNvSpPr>
          <p:nvPr/>
        </p:nvSpPr>
        <p:spPr>
          <a:xfrm>
            <a:off x="5546563" y="224343"/>
            <a:ext cx="3341901" cy="1402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5600" algn="l"/>
            <a:r>
              <a:rPr lang="id-ID" sz="3200" dirty="0"/>
              <a:t>PUSKESMAS</a:t>
            </a:r>
            <a:r>
              <a:rPr lang="id-ID" dirty="0"/>
              <a:t> KAB.KARANGANYAR</a:t>
            </a:r>
            <a:br>
              <a:rPr lang="id-ID" dirty="0"/>
            </a:br>
            <a:r>
              <a:rPr lang="id-ID" sz="2000" dirty="0"/>
              <a:t>TAHUN 2022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3"/>
          <p:cNvSpPr txBox="1">
            <a:spLocks noGrp="1"/>
          </p:cNvSpPr>
          <p:nvPr>
            <p:ph type="title"/>
          </p:nvPr>
        </p:nvSpPr>
        <p:spPr>
          <a:xfrm>
            <a:off x="0" y="1838190"/>
            <a:ext cx="3216555" cy="1491976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838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>
                <a:effectLst/>
                <a:latin typeface="Arial" panose="020B0604020202020204" pitchFamily="34" charset="0"/>
              </a:rPr>
              <a:t>SDMK</a:t>
            </a:r>
            <a:br>
              <a:rPr lang="id-ID" sz="1600" dirty="0">
                <a:effectLst/>
                <a:latin typeface="Arial" panose="020B0604020202020204" pitchFamily="34" charset="0"/>
              </a:rPr>
            </a:br>
            <a:r>
              <a:rPr lang="id-ID" sz="1100" dirty="0">
                <a:effectLst/>
                <a:latin typeface="Arial" panose="020B0604020202020204" pitchFamily="34" charset="0"/>
              </a:rPr>
              <a:t>SUMBER DAYA MANUSIA KESEHATAN</a:t>
            </a:r>
            <a:br>
              <a:rPr lang="id-ID" sz="1600" dirty="0">
                <a:effectLst/>
                <a:latin typeface="Arial" panose="020B0604020202020204" pitchFamily="34" charset="0"/>
              </a:rPr>
            </a:br>
            <a:r>
              <a:rPr lang="id-ID" sz="1600" dirty="0">
                <a:effectLst/>
                <a:latin typeface="Arial" panose="020B0604020202020204" pitchFamily="34" charset="0"/>
              </a:rPr>
              <a:t>TAHUN 2022</a:t>
            </a:r>
            <a:endParaRPr sz="1600" dirty="0"/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6334C6DB-FC0E-49F6-B790-E6BF5120B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04168"/>
              </p:ext>
            </p:extLst>
          </p:nvPr>
        </p:nvGraphicFramePr>
        <p:xfrm>
          <a:off x="3216556" y="638830"/>
          <a:ext cx="5636061" cy="386583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76106">
                  <a:extLst>
                    <a:ext uri="{9D8B030D-6E8A-4147-A177-3AD203B41FA5}">
                      <a16:colId xmlns:a16="http://schemas.microsoft.com/office/drawing/2014/main" val="3413118283"/>
                    </a:ext>
                  </a:extLst>
                </a:gridCol>
                <a:gridCol w="894229">
                  <a:extLst>
                    <a:ext uri="{9D8B030D-6E8A-4147-A177-3AD203B41FA5}">
                      <a16:colId xmlns:a16="http://schemas.microsoft.com/office/drawing/2014/main" val="3249606745"/>
                    </a:ext>
                  </a:extLst>
                </a:gridCol>
                <a:gridCol w="1765726">
                  <a:extLst>
                    <a:ext uri="{9D8B030D-6E8A-4147-A177-3AD203B41FA5}">
                      <a16:colId xmlns:a16="http://schemas.microsoft.com/office/drawing/2014/main" val="3284585207"/>
                    </a:ext>
                  </a:extLst>
                </a:gridCol>
              </a:tblGrid>
              <a:tr h="363305">
                <a:tc>
                  <a:txBody>
                    <a:bodyPr/>
                    <a:lstStyle/>
                    <a:p>
                      <a:pPr algn="ctr"/>
                      <a:r>
                        <a:rPr lang="id-ID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JENIS TENAGA</a:t>
                      </a:r>
                      <a:br>
                        <a:rPr lang="id-ID" sz="1200" dirty="0"/>
                      </a:br>
                      <a:r>
                        <a:rPr lang="id-ID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KESEHATAN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PEMENUHAN</a:t>
                      </a:r>
                      <a:br>
                        <a:rPr lang="id-ID" sz="1200" dirty="0"/>
                      </a:br>
                      <a:r>
                        <a:rPr lang="id-ID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RASIO (%)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21196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DOKTER SPESIALIS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109%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601792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DOKTER UMUM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324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31377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DOKTER GIGI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224916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TENAGA KEPERAWATAN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1.127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423748"/>
                  </a:ext>
                </a:extLst>
              </a:tr>
              <a:tr h="302134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TENAGA KEBIDANAN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996980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TENAGA KESEHATAN MASYARAKAT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243138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TENAGA KESEHATAN LINGKUNGAN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219120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TENAGA GIZI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134%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225734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AHLI TEKNOLOGI LAB. MEDIK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229212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KETERAPIAN FISIK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92554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KETEKNISAN MEDIS 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117%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086214"/>
                  </a:ext>
                </a:extLst>
              </a:tr>
              <a:tr h="363305">
                <a:tc>
                  <a:txBody>
                    <a:bodyPr/>
                    <a:lstStyle/>
                    <a:p>
                      <a:r>
                        <a:rPr lang="id-ID" sz="1200" b="1" dirty="0">
                          <a:effectLst/>
                          <a:latin typeface="Arial" panose="020B0604020202020204" pitchFamily="34" charset="0"/>
                        </a:rPr>
                        <a:t>TENAGA TEKNIS KEFARMASIAN</a:t>
                      </a:r>
                      <a:endParaRPr lang="id-ID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205%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59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4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3"/>
          <p:cNvSpPr txBox="1">
            <a:spLocks noGrp="1"/>
          </p:cNvSpPr>
          <p:nvPr>
            <p:ph type="title"/>
          </p:nvPr>
        </p:nvSpPr>
        <p:spPr>
          <a:xfrm>
            <a:off x="258507" y="116262"/>
            <a:ext cx="2799239" cy="501702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/>
              <a:t>PEMBIAYAAN KESEHATAN</a:t>
            </a:r>
            <a:endParaRPr sz="2000" dirty="0"/>
          </a:p>
        </p:txBody>
      </p:sp>
      <p:grpSp>
        <p:nvGrpSpPr>
          <p:cNvPr id="2098" name="Google Shape;2098;p33"/>
          <p:cNvGrpSpPr/>
          <p:nvPr/>
        </p:nvGrpSpPr>
        <p:grpSpPr>
          <a:xfrm>
            <a:off x="3071499" y="708732"/>
            <a:ext cx="5723765" cy="1104859"/>
            <a:chOff x="9246147" y="1418025"/>
            <a:chExt cx="1980301" cy="770578"/>
          </a:xfrm>
        </p:grpSpPr>
        <p:sp>
          <p:nvSpPr>
            <p:cNvPr id="2099" name="Google Shape;2099;p33"/>
            <p:cNvSpPr txBox="1"/>
            <p:nvPr/>
          </p:nvSpPr>
          <p:spPr>
            <a:xfrm>
              <a:off x="9246148" y="1418025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ANGGARAN KESEHATAN DALAM APBD KABUPATEN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0" name="Google Shape;2100;p33"/>
            <p:cNvSpPr txBox="1"/>
            <p:nvPr/>
          </p:nvSpPr>
          <p:spPr>
            <a:xfrm>
              <a:off x="9246147" y="1637203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Rp 466.209.270.192,- ( </a:t>
              </a:r>
              <a:r>
                <a:rPr lang="id-ID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Dinkes</a:t>
              </a:r>
              <a:r>
                <a:rPr lang="id-ID" dirty="0">
                  <a:latin typeface="Roboto"/>
                  <a:ea typeface="Roboto"/>
                  <a:cs typeface="Roboto"/>
                  <a:sym typeface="Roboto"/>
                </a:rPr>
                <a:t>, RSUD, Puskesmas)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Belanja Operasional (Rp 363.114.774.160,-)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latin typeface="Roboto"/>
                  <a:ea typeface="Roboto"/>
                  <a:cs typeface="Roboto"/>
                  <a:sym typeface="Roboto"/>
                </a:rPr>
                <a:t>Belanja Modal (Rp 103.094.496.032,-)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0" name="Google Shape;2080;p33"/>
          <p:cNvSpPr/>
          <p:nvPr/>
        </p:nvSpPr>
        <p:spPr>
          <a:xfrm>
            <a:off x="2471730" y="732325"/>
            <a:ext cx="581683" cy="39356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1" name="Google Shape;2101;p33"/>
          <p:cNvGrpSpPr/>
          <p:nvPr/>
        </p:nvGrpSpPr>
        <p:grpSpPr>
          <a:xfrm>
            <a:off x="2542974" y="838758"/>
            <a:ext cx="485570" cy="479087"/>
            <a:chOff x="5541077" y="1381233"/>
            <a:chExt cx="344883" cy="344883"/>
          </a:xfrm>
        </p:grpSpPr>
        <p:sp>
          <p:nvSpPr>
            <p:cNvPr id="2102" name="Google Shape;2102;p33"/>
            <p:cNvSpPr/>
            <p:nvPr/>
          </p:nvSpPr>
          <p:spPr>
            <a:xfrm>
              <a:off x="5541077" y="1381233"/>
              <a:ext cx="344883" cy="344883"/>
            </a:xfrm>
            <a:custGeom>
              <a:avLst/>
              <a:gdLst/>
              <a:ahLst/>
              <a:cxnLst/>
              <a:rect l="l" t="t" r="r" b="b"/>
              <a:pathLst>
                <a:path w="3470" h="3470" extrusionOk="0">
                  <a:moveTo>
                    <a:pt x="1735" y="1"/>
                  </a:moveTo>
                  <a:cubicBezTo>
                    <a:pt x="778" y="1"/>
                    <a:pt x="1" y="778"/>
                    <a:pt x="1" y="1735"/>
                  </a:cubicBezTo>
                  <a:cubicBezTo>
                    <a:pt x="1" y="2693"/>
                    <a:pt x="778" y="3470"/>
                    <a:pt x="1735" y="3470"/>
                  </a:cubicBezTo>
                  <a:cubicBezTo>
                    <a:pt x="2693" y="3470"/>
                    <a:pt x="3470" y="2693"/>
                    <a:pt x="3470" y="1735"/>
                  </a:cubicBezTo>
                  <a:cubicBezTo>
                    <a:pt x="3470" y="778"/>
                    <a:pt x="2693" y="1"/>
                    <a:pt x="1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5605484" y="1451504"/>
              <a:ext cx="216173" cy="183971"/>
            </a:xfrm>
            <a:custGeom>
              <a:avLst/>
              <a:gdLst/>
              <a:ahLst/>
              <a:cxnLst/>
              <a:rect l="l" t="t" r="r" b="b"/>
              <a:pathLst>
                <a:path w="2175" h="1851" extrusionOk="0">
                  <a:moveTo>
                    <a:pt x="1090" y="0"/>
                  </a:moveTo>
                  <a:cubicBezTo>
                    <a:pt x="1028" y="0"/>
                    <a:pt x="966" y="31"/>
                    <a:pt x="930" y="93"/>
                  </a:cubicBezTo>
                  <a:lnTo>
                    <a:pt x="74" y="1574"/>
                  </a:lnTo>
                  <a:cubicBezTo>
                    <a:pt x="0" y="1698"/>
                    <a:pt x="90" y="1850"/>
                    <a:pt x="231" y="1850"/>
                  </a:cubicBezTo>
                  <a:lnTo>
                    <a:pt x="1943" y="1850"/>
                  </a:lnTo>
                  <a:cubicBezTo>
                    <a:pt x="2090" y="1850"/>
                    <a:pt x="2174" y="1698"/>
                    <a:pt x="2107" y="1574"/>
                  </a:cubicBezTo>
                  <a:lnTo>
                    <a:pt x="1251" y="93"/>
                  </a:lnTo>
                  <a:cubicBezTo>
                    <a:pt x="1214" y="31"/>
                    <a:pt x="1152" y="0"/>
                    <a:pt x="1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5702292" y="1499908"/>
              <a:ext cx="23655" cy="107043"/>
            </a:xfrm>
            <a:custGeom>
              <a:avLst/>
              <a:gdLst/>
              <a:ahLst/>
              <a:cxnLst/>
              <a:rect l="l" t="t" r="r" b="b"/>
              <a:pathLst>
                <a:path w="238" h="1077" extrusionOk="0">
                  <a:moveTo>
                    <a:pt x="6" y="1"/>
                  </a:moveTo>
                  <a:lnTo>
                    <a:pt x="34" y="738"/>
                  </a:lnTo>
                  <a:lnTo>
                    <a:pt x="209" y="738"/>
                  </a:lnTo>
                  <a:lnTo>
                    <a:pt x="232" y="1"/>
                  </a:lnTo>
                  <a:close/>
                  <a:moveTo>
                    <a:pt x="119" y="851"/>
                  </a:moveTo>
                  <a:cubicBezTo>
                    <a:pt x="85" y="851"/>
                    <a:pt x="57" y="862"/>
                    <a:pt x="34" y="885"/>
                  </a:cubicBezTo>
                  <a:cubicBezTo>
                    <a:pt x="12" y="907"/>
                    <a:pt x="1" y="930"/>
                    <a:pt x="1" y="964"/>
                  </a:cubicBezTo>
                  <a:cubicBezTo>
                    <a:pt x="1" y="997"/>
                    <a:pt x="12" y="1020"/>
                    <a:pt x="34" y="1042"/>
                  </a:cubicBezTo>
                  <a:cubicBezTo>
                    <a:pt x="57" y="1065"/>
                    <a:pt x="85" y="1076"/>
                    <a:pt x="119" y="1076"/>
                  </a:cubicBezTo>
                  <a:cubicBezTo>
                    <a:pt x="153" y="1076"/>
                    <a:pt x="181" y="1065"/>
                    <a:pt x="203" y="1042"/>
                  </a:cubicBezTo>
                  <a:cubicBezTo>
                    <a:pt x="226" y="1020"/>
                    <a:pt x="237" y="997"/>
                    <a:pt x="237" y="964"/>
                  </a:cubicBezTo>
                  <a:cubicBezTo>
                    <a:pt x="237" y="930"/>
                    <a:pt x="226" y="902"/>
                    <a:pt x="203" y="885"/>
                  </a:cubicBezTo>
                  <a:cubicBezTo>
                    <a:pt x="181" y="862"/>
                    <a:pt x="153" y="851"/>
                    <a:pt x="119" y="8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5" name="Google Shape;2105;p33"/>
          <p:cNvGrpSpPr/>
          <p:nvPr/>
        </p:nvGrpSpPr>
        <p:grpSpPr>
          <a:xfrm>
            <a:off x="2508365" y="2277127"/>
            <a:ext cx="485570" cy="479087"/>
            <a:chOff x="5541077" y="2694907"/>
            <a:chExt cx="344883" cy="344883"/>
          </a:xfrm>
        </p:grpSpPr>
        <p:sp>
          <p:nvSpPr>
            <p:cNvPr id="2106" name="Google Shape;2106;p33"/>
            <p:cNvSpPr/>
            <p:nvPr/>
          </p:nvSpPr>
          <p:spPr>
            <a:xfrm>
              <a:off x="5541077" y="2694907"/>
              <a:ext cx="344883" cy="344883"/>
            </a:xfrm>
            <a:custGeom>
              <a:avLst/>
              <a:gdLst/>
              <a:ahLst/>
              <a:cxnLst/>
              <a:rect l="l" t="t" r="r" b="b"/>
              <a:pathLst>
                <a:path w="3470" h="3470" extrusionOk="0">
                  <a:moveTo>
                    <a:pt x="1735" y="1"/>
                  </a:moveTo>
                  <a:cubicBezTo>
                    <a:pt x="778" y="1"/>
                    <a:pt x="1" y="778"/>
                    <a:pt x="1" y="1735"/>
                  </a:cubicBezTo>
                  <a:cubicBezTo>
                    <a:pt x="1" y="2693"/>
                    <a:pt x="778" y="3470"/>
                    <a:pt x="1735" y="3470"/>
                  </a:cubicBezTo>
                  <a:cubicBezTo>
                    <a:pt x="2693" y="3470"/>
                    <a:pt x="3470" y="2693"/>
                    <a:pt x="3470" y="1735"/>
                  </a:cubicBezTo>
                  <a:cubicBezTo>
                    <a:pt x="3470" y="778"/>
                    <a:pt x="2693" y="1"/>
                    <a:pt x="1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5625064" y="2824813"/>
              <a:ext cx="177511" cy="152862"/>
            </a:xfrm>
            <a:custGeom>
              <a:avLst/>
              <a:gdLst/>
              <a:ahLst/>
              <a:cxnLst/>
              <a:rect l="l" t="t" r="r" b="b"/>
              <a:pathLst>
                <a:path w="1786" h="1538" extrusionOk="0">
                  <a:moveTo>
                    <a:pt x="0" y="0"/>
                  </a:moveTo>
                  <a:lnTo>
                    <a:pt x="0" y="648"/>
                  </a:lnTo>
                  <a:cubicBezTo>
                    <a:pt x="0" y="1144"/>
                    <a:pt x="400" y="1538"/>
                    <a:pt x="890" y="1538"/>
                  </a:cubicBezTo>
                  <a:cubicBezTo>
                    <a:pt x="1386" y="1538"/>
                    <a:pt x="1786" y="1144"/>
                    <a:pt x="1786" y="648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5656373" y="2756530"/>
              <a:ext cx="114299" cy="87364"/>
            </a:xfrm>
            <a:custGeom>
              <a:avLst/>
              <a:gdLst/>
              <a:ahLst/>
              <a:cxnLst/>
              <a:rect l="l" t="t" r="r" b="b"/>
              <a:pathLst>
                <a:path w="1150" h="879" fill="none" extrusionOk="0">
                  <a:moveTo>
                    <a:pt x="1150" y="879"/>
                  </a:moveTo>
                  <a:lnTo>
                    <a:pt x="1" y="879"/>
                  </a:lnTo>
                  <a:lnTo>
                    <a:pt x="1" y="580"/>
                  </a:lnTo>
                  <a:cubicBezTo>
                    <a:pt x="1" y="259"/>
                    <a:pt x="260" y="0"/>
                    <a:pt x="575" y="0"/>
                  </a:cubicBezTo>
                  <a:cubicBezTo>
                    <a:pt x="896" y="0"/>
                    <a:pt x="1150" y="259"/>
                    <a:pt x="1150" y="58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5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5713523" y="2885840"/>
              <a:ext cx="99" cy="42638"/>
            </a:xfrm>
            <a:custGeom>
              <a:avLst/>
              <a:gdLst/>
              <a:ahLst/>
              <a:cxnLst/>
              <a:rect l="l" t="t" r="r" b="b"/>
              <a:pathLst>
                <a:path w="1" h="429" fill="none" extrusionOk="0">
                  <a:moveTo>
                    <a:pt x="0" y="0"/>
                  </a:moveTo>
                  <a:lnTo>
                    <a:pt x="0" y="428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5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5692253" y="2857314"/>
              <a:ext cx="42638" cy="43135"/>
            </a:xfrm>
            <a:custGeom>
              <a:avLst/>
              <a:gdLst/>
              <a:ahLst/>
              <a:cxnLst/>
              <a:rect l="l" t="t" r="r" b="b"/>
              <a:pathLst>
                <a:path w="429" h="434" extrusionOk="0">
                  <a:moveTo>
                    <a:pt x="214" y="0"/>
                  </a:moveTo>
                  <a:cubicBezTo>
                    <a:pt x="96" y="0"/>
                    <a:pt x="0" y="101"/>
                    <a:pt x="0" y="220"/>
                  </a:cubicBezTo>
                  <a:cubicBezTo>
                    <a:pt x="0" y="338"/>
                    <a:pt x="96" y="434"/>
                    <a:pt x="214" y="434"/>
                  </a:cubicBezTo>
                  <a:cubicBezTo>
                    <a:pt x="333" y="434"/>
                    <a:pt x="428" y="338"/>
                    <a:pt x="428" y="220"/>
                  </a:cubicBezTo>
                  <a:cubicBezTo>
                    <a:pt x="428" y="101"/>
                    <a:pt x="333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1" name="Google Shape;2111;p33"/>
          <p:cNvGrpSpPr/>
          <p:nvPr/>
        </p:nvGrpSpPr>
        <p:grpSpPr>
          <a:xfrm>
            <a:off x="2514468" y="3463093"/>
            <a:ext cx="485570" cy="479056"/>
            <a:chOff x="5541077" y="4008679"/>
            <a:chExt cx="344883" cy="344883"/>
          </a:xfrm>
        </p:grpSpPr>
        <p:sp>
          <p:nvSpPr>
            <p:cNvPr id="2112" name="Google Shape;2112;p33"/>
            <p:cNvSpPr/>
            <p:nvPr/>
          </p:nvSpPr>
          <p:spPr>
            <a:xfrm>
              <a:off x="5541077" y="4008679"/>
              <a:ext cx="344883" cy="344883"/>
            </a:xfrm>
            <a:custGeom>
              <a:avLst/>
              <a:gdLst/>
              <a:ahLst/>
              <a:cxnLst/>
              <a:rect l="l" t="t" r="r" b="b"/>
              <a:pathLst>
                <a:path w="3470" h="3470" extrusionOk="0">
                  <a:moveTo>
                    <a:pt x="1735" y="0"/>
                  </a:moveTo>
                  <a:cubicBezTo>
                    <a:pt x="778" y="0"/>
                    <a:pt x="1" y="777"/>
                    <a:pt x="1" y="1735"/>
                  </a:cubicBezTo>
                  <a:cubicBezTo>
                    <a:pt x="1" y="2692"/>
                    <a:pt x="778" y="3469"/>
                    <a:pt x="1735" y="3469"/>
                  </a:cubicBezTo>
                  <a:cubicBezTo>
                    <a:pt x="2693" y="3469"/>
                    <a:pt x="3470" y="2692"/>
                    <a:pt x="3470" y="1735"/>
                  </a:cubicBezTo>
                  <a:cubicBezTo>
                    <a:pt x="3470" y="777"/>
                    <a:pt x="2693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5699509" y="4088690"/>
              <a:ext cx="28127" cy="26935"/>
            </a:xfrm>
            <a:custGeom>
              <a:avLst/>
              <a:gdLst/>
              <a:ahLst/>
              <a:cxnLst/>
              <a:rect l="l" t="t" r="r" b="b"/>
              <a:pathLst>
                <a:path w="283" h="271" extrusionOk="0">
                  <a:moveTo>
                    <a:pt x="141" y="0"/>
                  </a:moveTo>
                  <a:lnTo>
                    <a:pt x="102" y="90"/>
                  </a:lnTo>
                  <a:lnTo>
                    <a:pt x="0" y="102"/>
                  </a:lnTo>
                  <a:lnTo>
                    <a:pt x="74" y="175"/>
                  </a:lnTo>
                  <a:lnTo>
                    <a:pt x="57" y="271"/>
                  </a:lnTo>
                  <a:lnTo>
                    <a:pt x="141" y="226"/>
                  </a:lnTo>
                  <a:lnTo>
                    <a:pt x="231" y="271"/>
                  </a:lnTo>
                  <a:lnTo>
                    <a:pt x="214" y="175"/>
                  </a:lnTo>
                  <a:lnTo>
                    <a:pt x="282" y="102"/>
                  </a:lnTo>
                  <a:lnTo>
                    <a:pt x="186" y="9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5772861" y="4131230"/>
              <a:ext cx="28624" cy="26935"/>
            </a:xfrm>
            <a:custGeom>
              <a:avLst/>
              <a:gdLst/>
              <a:ahLst/>
              <a:cxnLst/>
              <a:rect l="l" t="t" r="r" b="b"/>
              <a:pathLst>
                <a:path w="288" h="271" extrusionOk="0">
                  <a:moveTo>
                    <a:pt x="141" y="0"/>
                  </a:moveTo>
                  <a:lnTo>
                    <a:pt x="102" y="90"/>
                  </a:lnTo>
                  <a:lnTo>
                    <a:pt x="0" y="102"/>
                  </a:lnTo>
                  <a:lnTo>
                    <a:pt x="73" y="169"/>
                  </a:lnTo>
                  <a:lnTo>
                    <a:pt x="57" y="271"/>
                  </a:lnTo>
                  <a:lnTo>
                    <a:pt x="141" y="226"/>
                  </a:lnTo>
                  <a:lnTo>
                    <a:pt x="231" y="271"/>
                  </a:lnTo>
                  <a:lnTo>
                    <a:pt x="214" y="169"/>
                  </a:lnTo>
                  <a:lnTo>
                    <a:pt x="287" y="102"/>
                  </a:lnTo>
                  <a:lnTo>
                    <a:pt x="186" y="9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5784589" y="4173770"/>
              <a:ext cx="28127" cy="26438"/>
            </a:xfrm>
            <a:custGeom>
              <a:avLst/>
              <a:gdLst/>
              <a:ahLst/>
              <a:cxnLst/>
              <a:rect l="l" t="t" r="r" b="b"/>
              <a:pathLst>
                <a:path w="283" h="266" extrusionOk="0">
                  <a:moveTo>
                    <a:pt x="141" y="0"/>
                  </a:moveTo>
                  <a:lnTo>
                    <a:pt x="96" y="85"/>
                  </a:lnTo>
                  <a:lnTo>
                    <a:pt x="0" y="102"/>
                  </a:lnTo>
                  <a:lnTo>
                    <a:pt x="68" y="169"/>
                  </a:lnTo>
                  <a:lnTo>
                    <a:pt x="51" y="265"/>
                  </a:lnTo>
                  <a:lnTo>
                    <a:pt x="141" y="220"/>
                  </a:lnTo>
                  <a:lnTo>
                    <a:pt x="226" y="265"/>
                  </a:lnTo>
                  <a:lnTo>
                    <a:pt x="209" y="169"/>
                  </a:lnTo>
                  <a:lnTo>
                    <a:pt x="282" y="102"/>
                  </a:lnTo>
                  <a:lnTo>
                    <a:pt x="186" y="85"/>
                  </a:lnTo>
                  <a:lnTo>
                    <a:pt x="141" y="0"/>
                  </a:lnTo>
                  <a:close/>
                  <a:moveTo>
                    <a:pt x="226" y="265"/>
                  </a:moveTo>
                  <a:lnTo>
                    <a:pt x="226" y="265"/>
                  </a:lnTo>
                  <a:lnTo>
                    <a:pt x="226" y="2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5772861" y="4216310"/>
              <a:ext cx="28624" cy="26438"/>
            </a:xfrm>
            <a:custGeom>
              <a:avLst/>
              <a:gdLst/>
              <a:ahLst/>
              <a:cxnLst/>
              <a:rect l="l" t="t" r="r" b="b"/>
              <a:pathLst>
                <a:path w="288" h="266" extrusionOk="0">
                  <a:moveTo>
                    <a:pt x="141" y="0"/>
                  </a:moveTo>
                  <a:lnTo>
                    <a:pt x="102" y="85"/>
                  </a:lnTo>
                  <a:lnTo>
                    <a:pt x="0" y="102"/>
                  </a:lnTo>
                  <a:lnTo>
                    <a:pt x="73" y="169"/>
                  </a:lnTo>
                  <a:lnTo>
                    <a:pt x="57" y="265"/>
                  </a:lnTo>
                  <a:lnTo>
                    <a:pt x="141" y="220"/>
                  </a:lnTo>
                  <a:lnTo>
                    <a:pt x="231" y="265"/>
                  </a:lnTo>
                  <a:lnTo>
                    <a:pt x="214" y="169"/>
                  </a:lnTo>
                  <a:lnTo>
                    <a:pt x="287" y="102"/>
                  </a:lnTo>
                  <a:lnTo>
                    <a:pt x="186" y="8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5742049" y="4247122"/>
              <a:ext cx="28127" cy="26935"/>
            </a:xfrm>
            <a:custGeom>
              <a:avLst/>
              <a:gdLst/>
              <a:ahLst/>
              <a:cxnLst/>
              <a:rect l="l" t="t" r="r" b="b"/>
              <a:pathLst>
                <a:path w="283" h="271" extrusionOk="0">
                  <a:moveTo>
                    <a:pt x="141" y="0"/>
                  </a:moveTo>
                  <a:lnTo>
                    <a:pt x="96" y="90"/>
                  </a:lnTo>
                  <a:lnTo>
                    <a:pt x="0" y="101"/>
                  </a:lnTo>
                  <a:lnTo>
                    <a:pt x="68" y="169"/>
                  </a:lnTo>
                  <a:lnTo>
                    <a:pt x="57" y="270"/>
                  </a:lnTo>
                  <a:lnTo>
                    <a:pt x="141" y="225"/>
                  </a:lnTo>
                  <a:lnTo>
                    <a:pt x="231" y="270"/>
                  </a:lnTo>
                  <a:lnTo>
                    <a:pt x="214" y="169"/>
                  </a:lnTo>
                  <a:lnTo>
                    <a:pt x="282" y="101"/>
                  </a:lnTo>
                  <a:lnTo>
                    <a:pt x="186" y="9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5699509" y="4258254"/>
              <a:ext cx="28127" cy="27034"/>
            </a:xfrm>
            <a:custGeom>
              <a:avLst/>
              <a:gdLst/>
              <a:ahLst/>
              <a:cxnLst/>
              <a:rect l="l" t="t" r="r" b="b"/>
              <a:pathLst>
                <a:path w="283" h="272" extrusionOk="0">
                  <a:moveTo>
                    <a:pt x="141" y="1"/>
                  </a:moveTo>
                  <a:lnTo>
                    <a:pt x="102" y="91"/>
                  </a:lnTo>
                  <a:lnTo>
                    <a:pt x="0" y="108"/>
                  </a:lnTo>
                  <a:lnTo>
                    <a:pt x="74" y="175"/>
                  </a:lnTo>
                  <a:lnTo>
                    <a:pt x="57" y="271"/>
                  </a:lnTo>
                  <a:lnTo>
                    <a:pt x="141" y="226"/>
                  </a:lnTo>
                  <a:lnTo>
                    <a:pt x="231" y="271"/>
                  </a:lnTo>
                  <a:lnTo>
                    <a:pt x="214" y="175"/>
                  </a:lnTo>
                  <a:lnTo>
                    <a:pt x="282" y="108"/>
                  </a:lnTo>
                  <a:lnTo>
                    <a:pt x="186" y="9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5656969" y="4247122"/>
              <a:ext cx="28624" cy="26935"/>
            </a:xfrm>
            <a:custGeom>
              <a:avLst/>
              <a:gdLst/>
              <a:ahLst/>
              <a:cxnLst/>
              <a:rect l="l" t="t" r="r" b="b"/>
              <a:pathLst>
                <a:path w="288" h="271" extrusionOk="0">
                  <a:moveTo>
                    <a:pt x="147" y="0"/>
                  </a:moveTo>
                  <a:lnTo>
                    <a:pt x="102" y="90"/>
                  </a:lnTo>
                  <a:lnTo>
                    <a:pt x="0" y="101"/>
                  </a:lnTo>
                  <a:lnTo>
                    <a:pt x="74" y="169"/>
                  </a:lnTo>
                  <a:lnTo>
                    <a:pt x="57" y="270"/>
                  </a:lnTo>
                  <a:lnTo>
                    <a:pt x="147" y="225"/>
                  </a:lnTo>
                  <a:lnTo>
                    <a:pt x="231" y="270"/>
                  </a:lnTo>
                  <a:lnTo>
                    <a:pt x="214" y="169"/>
                  </a:lnTo>
                  <a:lnTo>
                    <a:pt x="288" y="101"/>
                  </a:lnTo>
                  <a:lnTo>
                    <a:pt x="186" y="9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5626157" y="4216310"/>
              <a:ext cx="28127" cy="26438"/>
            </a:xfrm>
            <a:custGeom>
              <a:avLst/>
              <a:gdLst/>
              <a:ahLst/>
              <a:cxnLst/>
              <a:rect l="l" t="t" r="r" b="b"/>
              <a:pathLst>
                <a:path w="283" h="266" extrusionOk="0">
                  <a:moveTo>
                    <a:pt x="142" y="0"/>
                  </a:moveTo>
                  <a:lnTo>
                    <a:pt x="96" y="85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57" y="265"/>
                  </a:lnTo>
                  <a:lnTo>
                    <a:pt x="142" y="220"/>
                  </a:lnTo>
                  <a:lnTo>
                    <a:pt x="232" y="265"/>
                  </a:lnTo>
                  <a:lnTo>
                    <a:pt x="215" y="169"/>
                  </a:lnTo>
                  <a:lnTo>
                    <a:pt x="282" y="102"/>
                  </a:lnTo>
                  <a:lnTo>
                    <a:pt x="187" y="8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5615025" y="4173770"/>
              <a:ext cx="28028" cy="26438"/>
            </a:xfrm>
            <a:custGeom>
              <a:avLst/>
              <a:gdLst/>
              <a:ahLst/>
              <a:cxnLst/>
              <a:rect l="l" t="t" r="r" b="b"/>
              <a:pathLst>
                <a:path w="282" h="266" extrusionOk="0">
                  <a:moveTo>
                    <a:pt x="141" y="0"/>
                  </a:moveTo>
                  <a:lnTo>
                    <a:pt x="96" y="85"/>
                  </a:lnTo>
                  <a:lnTo>
                    <a:pt x="0" y="102"/>
                  </a:lnTo>
                  <a:lnTo>
                    <a:pt x="68" y="169"/>
                  </a:lnTo>
                  <a:lnTo>
                    <a:pt x="51" y="265"/>
                  </a:lnTo>
                  <a:lnTo>
                    <a:pt x="141" y="220"/>
                  </a:lnTo>
                  <a:lnTo>
                    <a:pt x="225" y="265"/>
                  </a:lnTo>
                  <a:lnTo>
                    <a:pt x="208" y="169"/>
                  </a:lnTo>
                  <a:lnTo>
                    <a:pt x="282" y="102"/>
                  </a:lnTo>
                  <a:lnTo>
                    <a:pt x="180" y="85"/>
                  </a:lnTo>
                  <a:lnTo>
                    <a:pt x="141" y="0"/>
                  </a:lnTo>
                  <a:close/>
                  <a:moveTo>
                    <a:pt x="225" y="265"/>
                  </a:moveTo>
                  <a:lnTo>
                    <a:pt x="225" y="265"/>
                  </a:lnTo>
                  <a:lnTo>
                    <a:pt x="225" y="2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5626157" y="4131230"/>
              <a:ext cx="28127" cy="26935"/>
            </a:xfrm>
            <a:custGeom>
              <a:avLst/>
              <a:gdLst/>
              <a:ahLst/>
              <a:cxnLst/>
              <a:rect l="l" t="t" r="r" b="b"/>
              <a:pathLst>
                <a:path w="283" h="271" extrusionOk="0">
                  <a:moveTo>
                    <a:pt x="142" y="0"/>
                  </a:moveTo>
                  <a:lnTo>
                    <a:pt x="96" y="90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57" y="271"/>
                  </a:lnTo>
                  <a:lnTo>
                    <a:pt x="142" y="226"/>
                  </a:lnTo>
                  <a:lnTo>
                    <a:pt x="232" y="271"/>
                  </a:lnTo>
                  <a:lnTo>
                    <a:pt x="215" y="169"/>
                  </a:lnTo>
                  <a:lnTo>
                    <a:pt x="282" y="102"/>
                  </a:lnTo>
                  <a:lnTo>
                    <a:pt x="187" y="9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5656969" y="4100418"/>
              <a:ext cx="28624" cy="26438"/>
            </a:xfrm>
            <a:custGeom>
              <a:avLst/>
              <a:gdLst/>
              <a:ahLst/>
              <a:cxnLst/>
              <a:rect l="l" t="t" r="r" b="b"/>
              <a:pathLst>
                <a:path w="288" h="266" extrusionOk="0">
                  <a:moveTo>
                    <a:pt x="147" y="1"/>
                  </a:moveTo>
                  <a:lnTo>
                    <a:pt x="102" y="85"/>
                  </a:lnTo>
                  <a:lnTo>
                    <a:pt x="0" y="102"/>
                  </a:lnTo>
                  <a:lnTo>
                    <a:pt x="74" y="170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147" y="220"/>
                  </a:lnTo>
                  <a:lnTo>
                    <a:pt x="231" y="265"/>
                  </a:lnTo>
                  <a:lnTo>
                    <a:pt x="214" y="170"/>
                  </a:lnTo>
                  <a:lnTo>
                    <a:pt x="288" y="102"/>
                  </a:lnTo>
                  <a:lnTo>
                    <a:pt x="186" y="85"/>
                  </a:lnTo>
                  <a:lnTo>
                    <a:pt x="147" y="1"/>
                  </a:lnTo>
                  <a:close/>
                  <a:moveTo>
                    <a:pt x="231" y="265"/>
                  </a:moveTo>
                  <a:lnTo>
                    <a:pt x="231" y="265"/>
                  </a:lnTo>
                  <a:lnTo>
                    <a:pt x="231" y="2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5702292" y="4089187"/>
              <a:ext cx="70666" cy="111019"/>
            </a:xfrm>
            <a:custGeom>
              <a:avLst/>
              <a:gdLst/>
              <a:ahLst/>
              <a:cxnLst/>
              <a:rect l="l" t="t" r="r" b="b"/>
              <a:pathLst>
                <a:path w="711" h="1117" fill="none" extrusionOk="0">
                  <a:moveTo>
                    <a:pt x="1" y="1116"/>
                  </a:moveTo>
                  <a:lnTo>
                    <a:pt x="710" y="1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5742049" y="4054002"/>
              <a:ext cx="53869" cy="66691"/>
            </a:xfrm>
            <a:custGeom>
              <a:avLst/>
              <a:gdLst/>
              <a:ahLst/>
              <a:cxnLst/>
              <a:rect l="l" t="t" r="r" b="b"/>
              <a:pathLst>
                <a:path w="542" h="671" extrusionOk="0">
                  <a:moveTo>
                    <a:pt x="541" y="0"/>
                  </a:moveTo>
                  <a:lnTo>
                    <a:pt x="0" y="428"/>
                  </a:lnTo>
                  <a:lnTo>
                    <a:pt x="271" y="417"/>
                  </a:lnTo>
                  <a:lnTo>
                    <a:pt x="378" y="67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968A1A04-9B9F-4C70-A49D-BBF6475D56F5}"/>
              </a:ext>
            </a:extLst>
          </p:cNvPr>
          <p:cNvGrpSpPr/>
          <p:nvPr/>
        </p:nvGrpSpPr>
        <p:grpSpPr>
          <a:xfrm>
            <a:off x="255462" y="732325"/>
            <a:ext cx="2067528" cy="3935688"/>
            <a:chOff x="3890488" y="1628315"/>
            <a:chExt cx="1363034" cy="2625258"/>
          </a:xfrm>
        </p:grpSpPr>
        <p:grpSp>
          <p:nvGrpSpPr>
            <p:cNvPr id="2140" name="Google Shape;2140;p33"/>
            <p:cNvGrpSpPr/>
            <p:nvPr/>
          </p:nvGrpSpPr>
          <p:grpSpPr>
            <a:xfrm>
              <a:off x="3890488" y="1628315"/>
              <a:ext cx="1363034" cy="2625258"/>
              <a:chOff x="3913426" y="1711515"/>
              <a:chExt cx="1363034" cy="2625258"/>
            </a:xfrm>
          </p:grpSpPr>
          <p:sp>
            <p:nvSpPr>
              <p:cNvPr id="2141" name="Google Shape;2141;p33"/>
              <p:cNvSpPr/>
              <p:nvPr/>
            </p:nvSpPr>
            <p:spPr>
              <a:xfrm>
                <a:off x="3913426" y="1859809"/>
                <a:ext cx="1363034" cy="2328509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3428" extrusionOk="0">
                    <a:moveTo>
                      <a:pt x="0" y="1"/>
                    </a:moveTo>
                    <a:lnTo>
                      <a:pt x="0" y="23428"/>
                    </a:lnTo>
                    <a:lnTo>
                      <a:pt x="13713" y="23428"/>
                    </a:lnTo>
                    <a:lnTo>
                      <a:pt x="13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3913426" y="1711515"/>
                <a:ext cx="1363034" cy="148389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1493" extrusionOk="0">
                    <a:moveTo>
                      <a:pt x="1250" y="0"/>
                    </a:moveTo>
                    <a:cubicBezTo>
                      <a:pt x="558" y="0"/>
                      <a:pt x="0" y="563"/>
                      <a:pt x="0" y="1256"/>
                    </a:cubicBezTo>
                    <a:lnTo>
                      <a:pt x="0" y="1493"/>
                    </a:lnTo>
                    <a:lnTo>
                      <a:pt x="13713" y="1493"/>
                    </a:lnTo>
                    <a:lnTo>
                      <a:pt x="13713" y="1256"/>
                    </a:lnTo>
                    <a:cubicBezTo>
                      <a:pt x="13713" y="563"/>
                      <a:pt x="13150" y="0"/>
                      <a:pt x="12457" y="0"/>
                    </a:cubicBezTo>
                    <a:close/>
                  </a:path>
                </a:pathLst>
              </a:custGeom>
              <a:solidFill>
                <a:srgbClr val="32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3913426" y="4188282"/>
                <a:ext cx="1363034" cy="148489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1494" extrusionOk="0">
                    <a:moveTo>
                      <a:pt x="0" y="1"/>
                    </a:moveTo>
                    <a:lnTo>
                      <a:pt x="0" y="237"/>
                    </a:lnTo>
                    <a:cubicBezTo>
                      <a:pt x="0" y="930"/>
                      <a:pt x="558" y="1493"/>
                      <a:pt x="1250" y="1493"/>
                    </a:cubicBezTo>
                    <a:lnTo>
                      <a:pt x="12457" y="1493"/>
                    </a:lnTo>
                    <a:cubicBezTo>
                      <a:pt x="13150" y="1493"/>
                      <a:pt x="13713" y="930"/>
                      <a:pt x="13713" y="237"/>
                    </a:cubicBezTo>
                    <a:lnTo>
                      <a:pt x="13713" y="1"/>
                    </a:lnTo>
                    <a:close/>
                  </a:path>
                </a:pathLst>
              </a:custGeom>
              <a:solidFill>
                <a:srgbClr val="32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3936385" y="4283997"/>
                <a:ext cx="1316520" cy="52776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53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" y="322"/>
                      <a:pt x="597" y="530"/>
                      <a:pt x="1019" y="530"/>
                    </a:cubicBezTo>
                    <a:lnTo>
                      <a:pt x="12226" y="530"/>
                    </a:lnTo>
                    <a:cubicBezTo>
                      <a:pt x="12649" y="530"/>
                      <a:pt x="13020" y="322"/>
                      <a:pt x="13246" y="1"/>
                    </a:cubicBezTo>
                    <a:lnTo>
                      <a:pt x="13246" y="1"/>
                    </a:lnTo>
                    <a:cubicBezTo>
                      <a:pt x="13060" y="102"/>
                      <a:pt x="12840" y="164"/>
                      <a:pt x="12615" y="164"/>
                    </a:cubicBezTo>
                    <a:lnTo>
                      <a:pt x="636" y="164"/>
                    </a:lnTo>
                    <a:cubicBezTo>
                      <a:pt x="406" y="164"/>
                      <a:pt x="192" y="102"/>
                      <a:pt x="0" y="1"/>
                    </a:cubicBezTo>
                    <a:close/>
                  </a:path>
                </a:pathLst>
              </a:custGeom>
              <a:solidFill>
                <a:srgbClr val="2B4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4398163" y="1785364"/>
                <a:ext cx="393584" cy="99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1" fill="none" extrusionOk="0">
                    <a:moveTo>
                      <a:pt x="0" y="1"/>
                    </a:moveTo>
                    <a:lnTo>
                      <a:pt x="3959" y="1"/>
                    </a:ln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4855965" y="1759621"/>
                <a:ext cx="52180" cy="5218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25" extrusionOk="0">
                    <a:moveTo>
                      <a:pt x="260" y="1"/>
                    </a:moveTo>
                    <a:cubicBezTo>
                      <a:pt x="119" y="1"/>
                      <a:pt x="1" y="119"/>
                      <a:pt x="1" y="260"/>
                    </a:cubicBezTo>
                    <a:cubicBezTo>
                      <a:pt x="1" y="406"/>
                      <a:pt x="119" y="524"/>
                      <a:pt x="260" y="524"/>
                    </a:cubicBezTo>
                    <a:cubicBezTo>
                      <a:pt x="406" y="524"/>
                      <a:pt x="524" y="406"/>
                      <a:pt x="524" y="260"/>
                    </a:cubicBezTo>
                    <a:cubicBezTo>
                      <a:pt x="524" y="119"/>
                      <a:pt x="406" y="1"/>
                      <a:pt x="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4013787" y="2225434"/>
                <a:ext cx="278852" cy="302149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577" extrusionOk="0">
                    <a:moveTo>
                      <a:pt x="1916" y="1"/>
                    </a:moveTo>
                    <a:cubicBezTo>
                      <a:pt x="1324" y="1"/>
                      <a:pt x="857" y="164"/>
                      <a:pt x="513" y="479"/>
                    </a:cubicBezTo>
                    <a:cubicBezTo>
                      <a:pt x="175" y="800"/>
                      <a:pt x="1" y="1234"/>
                      <a:pt x="1" y="1791"/>
                    </a:cubicBezTo>
                    <a:cubicBezTo>
                      <a:pt x="1" y="2338"/>
                      <a:pt x="170" y="2777"/>
                      <a:pt x="508" y="3098"/>
                    </a:cubicBezTo>
                    <a:cubicBezTo>
                      <a:pt x="840" y="3419"/>
                      <a:pt x="1296" y="3577"/>
                      <a:pt x="1870" y="3577"/>
                    </a:cubicBezTo>
                    <a:cubicBezTo>
                      <a:pt x="2124" y="3577"/>
                      <a:pt x="2372" y="3548"/>
                      <a:pt x="2608" y="3498"/>
                    </a:cubicBezTo>
                    <a:cubicBezTo>
                      <a:pt x="2845" y="3441"/>
                      <a:pt x="3076" y="3363"/>
                      <a:pt x="3301" y="3256"/>
                    </a:cubicBezTo>
                    <a:lnTo>
                      <a:pt x="3301" y="1594"/>
                    </a:lnTo>
                    <a:lnTo>
                      <a:pt x="1916" y="1594"/>
                    </a:lnTo>
                    <a:lnTo>
                      <a:pt x="1916" y="2191"/>
                    </a:lnTo>
                    <a:lnTo>
                      <a:pt x="2456" y="2191"/>
                    </a:lnTo>
                    <a:lnTo>
                      <a:pt x="2456" y="2861"/>
                    </a:lnTo>
                    <a:cubicBezTo>
                      <a:pt x="2394" y="2884"/>
                      <a:pt x="2321" y="2906"/>
                      <a:pt x="2242" y="2918"/>
                    </a:cubicBezTo>
                    <a:cubicBezTo>
                      <a:pt x="2163" y="2929"/>
                      <a:pt x="2079" y="2935"/>
                      <a:pt x="1983" y="2935"/>
                    </a:cubicBezTo>
                    <a:cubicBezTo>
                      <a:pt x="1645" y="2935"/>
                      <a:pt x="1381" y="2833"/>
                      <a:pt x="1200" y="2636"/>
                    </a:cubicBezTo>
                    <a:cubicBezTo>
                      <a:pt x="1014" y="2439"/>
                      <a:pt x="919" y="2157"/>
                      <a:pt x="919" y="1791"/>
                    </a:cubicBezTo>
                    <a:cubicBezTo>
                      <a:pt x="919" y="1425"/>
                      <a:pt x="1014" y="1138"/>
                      <a:pt x="1206" y="941"/>
                    </a:cubicBezTo>
                    <a:cubicBezTo>
                      <a:pt x="1397" y="744"/>
                      <a:pt x="1673" y="648"/>
                      <a:pt x="2028" y="648"/>
                    </a:cubicBezTo>
                    <a:cubicBezTo>
                      <a:pt x="2220" y="648"/>
                      <a:pt x="2405" y="671"/>
                      <a:pt x="2597" y="727"/>
                    </a:cubicBezTo>
                    <a:cubicBezTo>
                      <a:pt x="2788" y="778"/>
                      <a:pt x="2980" y="862"/>
                      <a:pt x="3171" y="969"/>
                    </a:cubicBezTo>
                    <a:lnTo>
                      <a:pt x="3171" y="260"/>
                    </a:lnTo>
                    <a:cubicBezTo>
                      <a:pt x="2986" y="175"/>
                      <a:pt x="2788" y="108"/>
                      <a:pt x="2574" y="68"/>
                    </a:cubicBezTo>
                    <a:cubicBezTo>
                      <a:pt x="2366" y="23"/>
                      <a:pt x="2146" y="1"/>
                      <a:pt x="1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4320434" y="2230672"/>
                <a:ext cx="274121" cy="291168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447" extrusionOk="0">
                    <a:moveTo>
                      <a:pt x="1206" y="676"/>
                    </a:moveTo>
                    <a:cubicBezTo>
                      <a:pt x="1572" y="676"/>
                      <a:pt x="1848" y="761"/>
                      <a:pt x="2039" y="941"/>
                    </a:cubicBezTo>
                    <a:cubicBezTo>
                      <a:pt x="2231" y="1121"/>
                      <a:pt x="2327" y="1380"/>
                      <a:pt x="2327" y="1724"/>
                    </a:cubicBezTo>
                    <a:cubicBezTo>
                      <a:pt x="2327" y="2067"/>
                      <a:pt x="2231" y="2326"/>
                      <a:pt x="2039" y="2507"/>
                    </a:cubicBezTo>
                    <a:cubicBezTo>
                      <a:pt x="1848" y="2687"/>
                      <a:pt x="1572" y="2777"/>
                      <a:pt x="1206" y="2777"/>
                    </a:cubicBezTo>
                    <a:lnTo>
                      <a:pt x="891" y="2777"/>
                    </a:lnTo>
                    <a:lnTo>
                      <a:pt x="891" y="676"/>
                    </a:lnTo>
                    <a:close/>
                    <a:moveTo>
                      <a:pt x="1" y="0"/>
                    </a:moveTo>
                    <a:lnTo>
                      <a:pt x="1" y="3447"/>
                    </a:lnTo>
                    <a:lnTo>
                      <a:pt x="936" y="3447"/>
                    </a:lnTo>
                    <a:cubicBezTo>
                      <a:pt x="1454" y="3447"/>
                      <a:pt x="1842" y="3413"/>
                      <a:pt x="2101" y="3340"/>
                    </a:cubicBezTo>
                    <a:cubicBezTo>
                      <a:pt x="2360" y="3261"/>
                      <a:pt x="2580" y="3137"/>
                      <a:pt x="2766" y="2957"/>
                    </a:cubicBezTo>
                    <a:cubicBezTo>
                      <a:pt x="2924" y="2799"/>
                      <a:pt x="3047" y="2619"/>
                      <a:pt x="3126" y="2416"/>
                    </a:cubicBezTo>
                    <a:cubicBezTo>
                      <a:pt x="3205" y="2214"/>
                      <a:pt x="3245" y="1983"/>
                      <a:pt x="3245" y="1724"/>
                    </a:cubicBezTo>
                    <a:cubicBezTo>
                      <a:pt x="3245" y="1465"/>
                      <a:pt x="3205" y="1234"/>
                      <a:pt x="3126" y="1031"/>
                    </a:cubicBezTo>
                    <a:cubicBezTo>
                      <a:pt x="3047" y="828"/>
                      <a:pt x="2924" y="648"/>
                      <a:pt x="2766" y="496"/>
                    </a:cubicBezTo>
                    <a:cubicBezTo>
                      <a:pt x="2580" y="316"/>
                      <a:pt x="2360" y="186"/>
                      <a:pt x="2107" y="113"/>
                    </a:cubicBezTo>
                    <a:cubicBezTo>
                      <a:pt x="1848" y="40"/>
                      <a:pt x="1459" y="0"/>
                      <a:pt x="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4616429" y="2230672"/>
                <a:ext cx="239909" cy="29116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447" extrusionOk="0">
                    <a:moveTo>
                      <a:pt x="1381" y="648"/>
                    </a:moveTo>
                    <a:cubicBezTo>
                      <a:pt x="1550" y="648"/>
                      <a:pt x="1685" y="688"/>
                      <a:pt x="1780" y="772"/>
                    </a:cubicBezTo>
                    <a:cubicBezTo>
                      <a:pt x="1871" y="856"/>
                      <a:pt x="1921" y="975"/>
                      <a:pt x="1921" y="1127"/>
                    </a:cubicBezTo>
                    <a:cubicBezTo>
                      <a:pt x="1921" y="1279"/>
                      <a:pt x="1871" y="1397"/>
                      <a:pt x="1780" y="1482"/>
                    </a:cubicBezTo>
                    <a:cubicBezTo>
                      <a:pt x="1685" y="1566"/>
                      <a:pt x="1550" y="1611"/>
                      <a:pt x="1381" y="1611"/>
                    </a:cubicBezTo>
                    <a:lnTo>
                      <a:pt x="891" y="1611"/>
                    </a:lnTo>
                    <a:lnTo>
                      <a:pt x="891" y="648"/>
                    </a:lnTo>
                    <a:close/>
                    <a:moveTo>
                      <a:pt x="1" y="0"/>
                    </a:moveTo>
                    <a:lnTo>
                      <a:pt x="1" y="3447"/>
                    </a:lnTo>
                    <a:lnTo>
                      <a:pt x="891" y="3447"/>
                    </a:lnTo>
                    <a:lnTo>
                      <a:pt x="891" y="2253"/>
                    </a:lnTo>
                    <a:lnTo>
                      <a:pt x="1476" y="2253"/>
                    </a:lnTo>
                    <a:cubicBezTo>
                      <a:pt x="1916" y="2253"/>
                      <a:pt x="2248" y="2157"/>
                      <a:pt x="2484" y="1960"/>
                    </a:cubicBezTo>
                    <a:cubicBezTo>
                      <a:pt x="2721" y="1769"/>
                      <a:pt x="2839" y="1487"/>
                      <a:pt x="2839" y="1127"/>
                    </a:cubicBezTo>
                    <a:cubicBezTo>
                      <a:pt x="2839" y="766"/>
                      <a:pt x="2721" y="490"/>
                      <a:pt x="2484" y="293"/>
                    </a:cubicBezTo>
                    <a:cubicBezTo>
                      <a:pt x="2248" y="102"/>
                      <a:pt x="1916" y="0"/>
                      <a:pt x="14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4878223" y="2230672"/>
                <a:ext cx="263140" cy="29116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447" extrusionOk="0">
                    <a:moveTo>
                      <a:pt x="1268" y="648"/>
                    </a:moveTo>
                    <a:cubicBezTo>
                      <a:pt x="1453" y="648"/>
                      <a:pt x="1583" y="682"/>
                      <a:pt x="1662" y="749"/>
                    </a:cubicBezTo>
                    <a:cubicBezTo>
                      <a:pt x="1746" y="817"/>
                      <a:pt x="1786" y="930"/>
                      <a:pt x="1786" y="1087"/>
                    </a:cubicBezTo>
                    <a:cubicBezTo>
                      <a:pt x="1786" y="1245"/>
                      <a:pt x="1746" y="1358"/>
                      <a:pt x="1662" y="1425"/>
                    </a:cubicBezTo>
                    <a:cubicBezTo>
                      <a:pt x="1583" y="1493"/>
                      <a:pt x="1453" y="1532"/>
                      <a:pt x="1268" y="1532"/>
                    </a:cubicBezTo>
                    <a:lnTo>
                      <a:pt x="890" y="1532"/>
                    </a:lnTo>
                    <a:lnTo>
                      <a:pt x="890" y="648"/>
                    </a:lnTo>
                    <a:close/>
                    <a:moveTo>
                      <a:pt x="1" y="0"/>
                    </a:moveTo>
                    <a:lnTo>
                      <a:pt x="1" y="3447"/>
                    </a:lnTo>
                    <a:lnTo>
                      <a:pt x="890" y="3447"/>
                    </a:lnTo>
                    <a:lnTo>
                      <a:pt x="890" y="2146"/>
                    </a:lnTo>
                    <a:lnTo>
                      <a:pt x="1144" y="2146"/>
                    </a:lnTo>
                    <a:cubicBezTo>
                      <a:pt x="1285" y="2146"/>
                      <a:pt x="1403" y="2174"/>
                      <a:pt x="1487" y="2236"/>
                    </a:cubicBezTo>
                    <a:cubicBezTo>
                      <a:pt x="1577" y="2304"/>
                      <a:pt x="1662" y="2422"/>
                      <a:pt x="1746" y="2591"/>
                    </a:cubicBezTo>
                    <a:lnTo>
                      <a:pt x="2169" y="3447"/>
                    </a:lnTo>
                    <a:lnTo>
                      <a:pt x="3115" y="3447"/>
                    </a:lnTo>
                    <a:lnTo>
                      <a:pt x="2630" y="2467"/>
                    </a:lnTo>
                    <a:cubicBezTo>
                      <a:pt x="2535" y="2270"/>
                      <a:pt x="2433" y="2124"/>
                      <a:pt x="2338" y="2028"/>
                    </a:cubicBezTo>
                    <a:cubicBezTo>
                      <a:pt x="2242" y="1926"/>
                      <a:pt x="2135" y="1865"/>
                      <a:pt x="2011" y="1836"/>
                    </a:cubicBezTo>
                    <a:cubicBezTo>
                      <a:pt x="2236" y="1769"/>
                      <a:pt x="2400" y="1662"/>
                      <a:pt x="2507" y="1515"/>
                    </a:cubicBezTo>
                    <a:cubicBezTo>
                      <a:pt x="2619" y="1369"/>
                      <a:pt x="2676" y="1183"/>
                      <a:pt x="2676" y="952"/>
                    </a:cubicBezTo>
                    <a:cubicBezTo>
                      <a:pt x="2676" y="626"/>
                      <a:pt x="2569" y="383"/>
                      <a:pt x="2355" y="231"/>
                    </a:cubicBezTo>
                    <a:cubicBezTo>
                      <a:pt x="2146" y="79"/>
                      <a:pt x="1814" y="0"/>
                      <a:pt x="13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4323122" y="2941202"/>
                <a:ext cx="543067" cy="745127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7497" extrusionOk="0">
                    <a:moveTo>
                      <a:pt x="2732" y="378"/>
                    </a:moveTo>
                    <a:cubicBezTo>
                      <a:pt x="3667" y="378"/>
                      <a:pt x="4421" y="1138"/>
                      <a:pt x="4421" y="2068"/>
                    </a:cubicBezTo>
                    <a:lnTo>
                      <a:pt x="4421" y="2631"/>
                    </a:lnTo>
                    <a:cubicBezTo>
                      <a:pt x="3914" y="2603"/>
                      <a:pt x="3289" y="2496"/>
                      <a:pt x="2732" y="2197"/>
                    </a:cubicBezTo>
                    <a:cubicBezTo>
                      <a:pt x="2174" y="2496"/>
                      <a:pt x="1555" y="2603"/>
                      <a:pt x="1042" y="2631"/>
                    </a:cubicBezTo>
                    <a:lnTo>
                      <a:pt x="1042" y="2068"/>
                    </a:lnTo>
                    <a:cubicBezTo>
                      <a:pt x="1042" y="1138"/>
                      <a:pt x="1803" y="378"/>
                      <a:pt x="2732" y="378"/>
                    </a:cubicBezTo>
                    <a:close/>
                    <a:moveTo>
                      <a:pt x="2732" y="1"/>
                    </a:moveTo>
                    <a:cubicBezTo>
                      <a:pt x="1589" y="1"/>
                      <a:pt x="659" y="930"/>
                      <a:pt x="659" y="2068"/>
                    </a:cubicBezTo>
                    <a:lnTo>
                      <a:pt x="659" y="2636"/>
                    </a:lnTo>
                    <a:cubicBezTo>
                      <a:pt x="265" y="2636"/>
                      <a:pt x="1" y="2591"/>
                      <a:pt x="1" y="2591"/>
                    </a:cubicBezTo>
                    <a:lnTo>
                      <a:pt x="1" y="2591"/>
                    </a:lnTo>
                    <a:cubicBezTo>
                      <a:pt x="34" y="6550"/>
                      <a:pt x="2732" y="7496"/>
                      <a:pt x="2732" y="7496"/>
                    </a:cubicBezTo>
                    <a:cubicBezTo>
                      <a:pt x="2732" y="7496"/>
                      <a:pt x="5435" y="6550"/>
                      <a:pt x="5463" y="2591"/>
                    </a:cubicBezTo>
                    <a:lnTo>
                      <a:pt x="5463" y="2591"/>
                    </a:lnTo>
                    <a:cubicBezTo>
                      <a:pt x="5463" y="2591"/>
                      <a:pt x="5198" y="2636"/>
                      <a:pt x="4804" y="2636"/>
                    </a:cubicBezTo>
                    <a:lnTo>
                      <a:pt x="4804" y="2068"/>
                    </a:lnTo>
                    <a:cubicBezTo>
                      <a:pt x="4804" y="930"/>
                      <a:pt x="3875" y="1"/>
                      <a:pt x="27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4538605" y="3283212"/>
                <a:ext cx="112609" cy="11320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39" extrusionOk="0">
                    <a:moveTo>
                      <a:pt x="564" y="1"/>
                    </a:moveTo>
                    <a:cubicBezTo>
                      <a:pt x="254" y="1"/>
                      <a:pt x="1" y="254"/>
                      <a:pt x="1" y="569"/>
                    </a:cubicBezTo>
                    <a:cubicBezTo>
                      <a:pt x="1" y="885"/>
                      <a:pt x="254" y="1138"/>
                      <a:pt x="564" y="1138"/>
                    </a:cubicBezTo>
                    <a:cubicBezTo>
                      <a:pt x="879" y="1138"/>
                      <a:pt x="1133" y="885"/>
                      <a:pt x="1133" y="569"/>
                    </a:cubicBezTo>
                    <a:cubicBezTo>
                      <a:pt x="1133" y="254"/>
                      <a:pt x="879" y="1"/>
                      <a:pt x="5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4594562" y="3339766"/>
                <a:ext cx="99" cy="1417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26" fill="none" extrusionOk="0">
                    <a:moveTo>
                      <a:pt x="1" y="0"/>
                    </a:moveTo>
                    <a:lnTo>
                      <a:pt x="1" y="1425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miter lim="5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rup 76">
              <a:extLst>
                <a:ext uri="{FF2B5EF4-FFF2-40B4-BE49-F238E27FC236}">
                  <a16:creationId xmlns:a16="http://schemas.microsoft.com/office/drawing/2014/main" id="{10456FA9-EE81-44DB-8528-972F7FD0D61E}"/>
                </a:ext>
              </a:extLst>
            </p:cNvPr>
            <p:cNvGrpSpPr/>
            <p:nvPr/>
          </p:nvGrpSpPr>
          <p:grpSpPr>
            <a:xfrm>
              <a:off x="3963680" y="2074145"/>
              <a:ext cx="1266287" cy="1751354"/>
              <a:chOff x="3112616" y="1574081"/>
              <a:chExt cx="199593" cy="287262"/>
            </a:xfrm>
          </p:grpSpPr>
          <p:sp>
            <p:nvSpPr>
              <p:cNvPr id="78" name="Google Shape;2129;p33">
                <a:extLst>
                  <a:ext uri="{FF2B5EF4-FFF2-40B4-BE49-F238E27FC236}">
                    <a16:creationId xmlns:a16="http://schemas.microsoft.com/office/drawing/2014/main" id="{D2A4F493-E455-4AD0-84EE-B20170B38CA8}"/>
                  </a:ext>
                </a:extLst>
              </p:cNvPr>
              <p:cNvSpPr/>
              <p:nvPr/>
            </p:nvSpPr>
            <p:spPr>
              <a:xfrm>
                <a:off x="3112616" y="1574081"/>
                <a:ext cx="199593" cy="287262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809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1256" y="1808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30;p33">
                <a:extLst>
                  <a:ext uri="{FF2B5EF4-FFF2-40B4-BE49-F238E27FC236}">
                    <a16:creationId xmlns:a16="http://schemas.microsoft.com/office/drawing/2014/main" id="{B6AFECB8-CC6D-48B9-BAB8-EF4F447781DF}"/>
                  </a:ext>
                </a:extLst>
              </p:cNvPr>
              <p:cNvSpPr/>
              <p:nvPr/>
            </p:nvSpPr>
            <p:spPr>
              <a:xfrm>
                <a:off x="3168985" y="1633154"/>
                <a:ext cx="86855" cy="169117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065" extrusionOk="0">
                    <a:moveTo>
                      <a:pt x="248" y="0"/>
                    </a:moveTo>
                    <a:lnTo>
                      <a:pt x="248" y="118"/>
                    </a:lnTo>
                    <a:cubicBezTo>
                      <a:pt x="180" y="124"/>
                      <a:pt x="130" y="152"/>
                      <a:pt x="90" y="192"/>
                    </a:cubicBezTo>
                    <a:cubicBezTo>
                      <a:pt x="51" y="231"/>
                      <a:pt x="28" y="282"/>
                      <a:pt x="28" y="344"/>
                    </a:cubicBezTo>
                    <a:cubicBezTo>
                      <a:pt x="28" y="383"/>
                      <a:pt x="34" y="411"/>
                      <a:pt x="45" y="439"/>
                    </a:cubicBezTo>
                    <a:cubicBezTo>
                      <a:pt x="56" y="468"/>
                      <a:pt x="73" y="490"/>
                      <a:pt x="96" y="507"/>
                    </a:cubicBezTo>
                    <a:cubicBezTo>
                      <a:pt x="118" y="530"/>
                      <a:pt x="141" y="546"/>
                      <a:pt x="169" y="558"/>
                    </a:cubicBezTo>
                    <a:cubicBezTo>
                      <a:pt x="197" y="575"/>
                      <a:pt x="237" y="592"/>
                      <a:pt x="276" y="603"/>
                    </a:cubicBezTo>
                    <a:cubicBezTo>
                      <a:pt x="315" y="620"/>
                      <a:pt x="344" y="637"/>
                      <a:pt x="360" y="653"/>
                    </a:cubicBezTo>
                    <a:cubicBezTo>
                      <a:pt x="377" y="676"/>
                      <a:pt x="389" y="699"/>
                      <a:pt x="389" y="727"/>
                    </a:cubicBezTo>
                    <a:cubicBezTo>
                      <a:pt x="389" y="760"/>
                      <a:pt x="377" y="783"/>
                      <a:pt x="360" y="800"/>
                    </a:cubicBezTo>
                    <a:cubicBezTo>
                      <a:pt x="338" y="817"/>
                      <a:pt x="315" y="822"/>
                      <a:pt x="282" y="822"/>
                    </a:cubicBezTo>
                    <a:cubicBezTo>
                      <a:pt x="242" y="822"/>
                      <a:pt x="208" y="811"/>
                      <a:pt x="192" y="789"/>
                    </a:cubicBezTo>
                    <a:cubicBezTo>
                      <a:pt x="169" y="766"/>
                      <a:pt x="158" y="732"/>
                      <a:pt x="158" y="687"/>
                    </a:cubicBezTo>
                    <a:lnTo>
                      <a:pt x="0" y="687"/>
                    </a:lnTo>
                    <a:cubicBezTo>
                      <a:pt x="0" y="760"/>
                      <a:pt x="17" y="822"/>
                      <a:pt x="62" y="873"/>
                    </a:cubicBezTo>
                    <a:cubicBezTo>
                      <a:pt x="101" y="918"/>
                      <a:pt x="163" y="941"/>
                      <a:pt x="237" y="952"/>
                    </a:cubicBezTo>
                    <a:lnTo>
                      <a:pt x="237" y="1065"/>
                    </a:lnTo>
                    <a:lnTo>
                      <a:pt x="327" y="1065"/>
                    </a:lnTo>
                    <a:lnTo>
                      <a:pt x="327" y="952"/>
                    </a:lnTo>
                    <a:cubicBezTo>
                      <a:pt x="394" y="946"/>
                      <a:pt x="451" y="918"/>
                      <a:pt x="490" y="879"/>
                    </a:cubicBezTo>
                    <a:cubicBezTo>
                      <a:pt x="529" y="839"/>
                      <a:pt x="546" y="789"/>
                      <a:pt x="546" y="727"/>
                    </a:cubicBezTo>
                    <a:cubicBezTo>
                      <a:pt x="546" y="693"/>
                      <a:pt x="541" y="665"/>
                      <a:pt x="535" y="637"/>
                    </a:cubicBezTo>
                    <a:cubicBezTo>
                      <a:pt x="524" y="614"/>
                      <a:pt x="507" y="592"/>
                      <a:pt x="484" y="569"/>
                    </a:cubicBezTo>
                    <a:cubicBezTo>
                      <a:pt x="467" y="552"/>
                      <a:pt x="445" y="535"/>
                      <a:pt x="417" y="518"/>
                    </a:cubicBezTo>
                    <a:cubicBezTo>
                      <a:pt x="389" y="501"/>
                      <a:pt x="349" y="485"/>
                      <a:pt x="304" y="468"/>
                    </a:cubicBezTo>
                    <a:cubicBezTo>
                      <a:pt x="259" y="451"/>
                      <a:pt x="231" y="428"/>
                      <a:pt x="214" y="411"/>
                    </a:cubicBezTo>
                    <a:cubicBezTo>
                      <a:pt x="197" y="394"/>
                      <a:pt x="192" y="372"/>
                      <a:pt x="192" y="344"/>
                    </a:cubicBezTo>
                    <a:cubicBezTo>
                      <a:pt x="192" y="316"/>
                      <a:pt x="197" y="293"/>
                      <a:pt x="214" y="276"/>
                    </a:cubicBezTo>
                    <a:cubicBezTo>
                      <a:pt x="231" y="259"/>
                      <a:pt x="253" y="248"/>
                      <a:pt x="287" y="248"/>
                    </a:cubicBezTo>
                    <a:cubicBezTo>
                      <a:pt x="315" y="248"/>
                      <a:pt x="338" y="259"/>
                      <a:pt x="360" y="282"/>
                    </a:cubicBezTo>
                    <a:cubicBezTo>
                      <a:pt x="377" y="304"/>
                      <a:pt x="389" y="338"/>
                      <a:pt x="389" y="383"/>
                    </a:cubicBezTo>
                    <a:lnTo>
                      <a:pt x="546" y="383"/>
                    </a:lnTo>
                    <a:cubicBezTo>
                      <a:pt x="546" y="310"/>
                      <a:pt x="529" y="248"/>
                      <a:pt x="490" y="203"/>
                    </a:cubicBezTo>
                    <a:cubicBezTo>
                      <a:pt x="456" y="158"/>
                      <a:pt x="406" y="130"/>
                      <a:pt x="338" y="124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" name="Google Shape;2098;p33">
            <a:extLst>
              <a:ext uri="{FF2B5EF4-FFF2-40B4-BE49-F238E27FC236}">
                <a16:creationId xmlns:a16="http://schemas.microsoft.com/office/drawing/2014/main" id="{E79EB222-913F-4676-9077-DF0F7AFB7828}"/>
              </a:ext>
            </a:extLst>
          </p:cNvPr>
          <p:cNvGrpSpPr/>
          <p:nvPr/>
        </p:nvGrpSpPr>
        <p:grpSpPr>
          <a:xfrm>
            <a:off x="3053417" y="1785814"/>
            <a:ext cx="5986304" cy="1104859"/>
            <a:chOff x="9246147" y="1418025"/>
            <a:chExt cx="1980301" cy="770578"/>
          </a:xfrm>
        </p:grpSpPr>
        <p:sp>
          <p:nvSpPr>
            <p:cNvPr id="85" name="Google Shape;2099;p33">
              <a:extLst>
                <a:ext uri="{FF2B5EF4-FFF2-40B4-BE49-F238E27FC236}">
                  <a16:creationId xmlns:a16="http://schemas.microsoft.com/office/drawing/2014/main" id="{41625124-7928-44EA-A386-E8C4F1E49531}"/>
                </a:ext>
              </a:extLst>
            </p:cNvPr>
            <p:cNvSpPr txBox="1"/>
            <p:nvPr/>
          </p:nvSpPr>
          <p:spPr>
            <a:xfrm>
              <a:off x="9246148" y="1418025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ANGGARAN KESEHATAN PER KAPITA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" name="Google Shape;2100;p33">
              <a:extLst>
                <a:ext uri="{FF2B5EF4-FFF2-40B4-BE49-F238E27FC236}">
                  <a16:creationId xmlns:a16="http://schemas.microsoft.com/office/drawing/2014/main" id="{3C010AD1-5D41-45E1-9EC6-D137DDCE279C}"/>
                </a:ext>
              </a:extLst>
            </p:cNvPr>
            <p:cNvSpPr txBox="1"/>
            <p:nvPr/>
          </p:nvSpPr>
          <p:spPr>
            <a:xfrm>
              <a:off x="9246147" y="1637203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Tahun 2022 (Rp. 384.903,793) menurun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dibandingkan Tahun 2021 (Rp. 472.798,154,-)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UU </a:t>
              </a:r>
              <a:r>
                <a:rPr lang="id-ID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36 Tahun 2009 Tentang Kesehatan, </a:t>
              </a:r>
              <a:r>
                <a:rPr lang="id-ID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dimana</a:t>
              </a: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anggaran kesehatan memiliki alokasi minimal </a:t>
              </a:r>
              <a:r>
                <a:rPr lang="id-ID" sz="1600" b="1" i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10% </a:t>
              </a:r>
              <a:r>
                <a:rPr lang="id-ID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dari total APBD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latin typeface="Roboto"/>
                  <a:ea typeface="Roboto"/>
                  <a:cs typeface="Roboto"/>
                  <a:sym typeface="Roboto"/>
                </a:rPr>
                <a:t>Tahun 2022 Persentase Anggaran Kesehatan </a:t>
              </a:r>
              <a:r>
                <a:rPr lang="id-ID" sz="1600" b="1" i="1" dirty="0">
                  <a:latin typeface="Roboto"/>
                  <a:ea typeface="Roboto"/>
                  <a:cs typeface="Roboto"/>
                  <a:sym typeface="Roboto"/>
                </a:rPr>
                <a:t>12,13%</a:t>
              </a:r>
              <a:endParaRPr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2098;p33">
            <a:extLst>
              <a:ext uri="{FF2B5EF4-FFF2-40B4-BE49-F238E27FC236}">
                <a16:creationId xmlns:a16="http://schemas.microsoft.com/office/drawing/2014/main" id="{41B5DFC9-2670-4EEA-8159-39398680D959}"/>
              </a:ext>
            </a:extLst>
          </p:cNvPr>
          <p:cNvGrpSpPr/>
          <p:nvPr/>
        </p:nvGrpSpPr>
        <p:grpSpPr>
          <a:xfrm>
            <a:off x="3094421" y="3320475"/>
            <a:ext cx="5986301" cy="1372939"/>
            <a:chOff x="9242649" y="1469508"/>
            <a:chExt cx="1980300" cy="957550"/>
          </a:xfrm>
        </p:grpSpPr>
        <p:sp>
          <p:nvSpPr>
            <p:cNvPr id="90" name="Google Shape;2099;p33">
              <a:extLst>
                <a:ext uri="{FF2B5EF4-FFF2-40B4-BE49-F238E27FC236}">
                  <a16:creationId xmlns:a16="http://schemas.microsoft.com/office/drawing/2014/main" id="{07E13B62-46C1-4A73-A908-8838AE75430A}"/>
                </a:ext>
              </a:extLst>
            </p:cNvPr>
            <p:cNvSpPr txBox="1"/>
            <p:nvPr/>
          </p:nvSpPr>
          <p:spPr>
            <a:xfrm>
              <a:off x="9242649" y="1469508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JAMINAN KESEHATAN NASIONAL  : 824.227 (88,2 %) 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" name="Google Shape;2100;p33">
              <a:extLst>
                <a:ext uri="{FF2B5EF4-FFF2-40B4-BE49-F238E27FC236}">
                  <a16:creationId xmlns:a16="http://schemas.microsoft.com/office/drawing/2014/main" id="{7B755C97-6DB3-4B8F-9F6E-3B4033546E30}"/>
                </a:ext>
              </a:extLst>
            </p:cNvPr>
            <p:cNvSpPr txBox="1"/>
            <p:nvPr/>
          </p:nvSpPr>
          <p:spPr>
            <a:xfrm>
              <a:off x="9276257" y="1783801"/>
              <a:ext cx="882142" cy="6432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600" b="1" i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PBI </a:t>
              </a:r>
              <a:r>
                <a:rPr lang="id-ID" sz="1600" b="1" i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Wingdings" panose="05000000000000000000" pitchFamily="2" charset="2"/>
                </a:rPr>
                <a:t> </a:t>
              </a:r>
              <a:r>
                <a:rPr lang="id-ID" sz="1600" b="1" i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415.962 (44,5 %)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200" dirty="0">
                  <a:effectLst/>
                  <a:latin typeface="Arial" panose="020B0604020202020204" pitchFamily="34" charset="0"/>
                </a:rPr>
                <a:t>PBI APBN 359.855 (38,5 %)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200" dirty="0">
                  <a:effectLst/>
                  <a:latin typeface="Arial" panose="020B0604020202020204" pitchFamily="34" charset="0"/>
                </a:rPr>
                <a:t>PBI APBD 56.107 (6,0 %)</a:t>
              </a:r>
              <a:endParaRPr sz="12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2" name="Google Shape;2100;p33">
            <a:extLst>
              <a:ext uri="{FF2B5EF4-FFF2-40B4-BE49-F238E27FC236}">
                <a16:creationId xmlns:a16="http://schemas.microsoft.com/office/drawing/2014/main" id="{0F33AF53-AD24-4FDA-9C70-D88464ED8FBC}"/>
              </a:ext>
            </a:extLst>
          </p:cNvPr>
          <p:cNvSpPr txBox="1"/>
          <p:nvPr/>
        </p:nvSpPr>
        <p:spPr>
          <a:xfrm>
            <a:off x="6047681" y="3744097"/>
            <a:ext cx="2844136" cy="9223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Non PBI </a:t>
            </a:r>
            <a:r>
              <a:rPr lang="id-ID" sz="16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408,265 </a:t>
            </a:r>
            <a:r>
              <a:rPr lang="id-ID" sz="16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(4</a:t>
            </a:r>
            <a:r>
              <a:rPr lang="en-US" sz="16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3,7</a:t>
            </a:r>
            <a:r>
              <a:rPr lang="id-ID" sz="16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%)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effectLst/>
                <a:latin typeface="Arial" panose="020B0604020202020204" pitchFamily="34" charset="0"/>
              </a:rPr>
              <a:t>PPU 258.001 (27,6 %)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effectLst/>
                <a:latin typeface="Arial" panose="020B0604020202020204" pitchFamily="34" charset="0"/>
              </a:rPr>
              <a:t>BPU)/ mandiri 128.830 (13,8 %)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effectLst/>
                <a:latin typeface="Arial" panose="020B0604020202020204" pitchFamily="34" charset="0"/>
              </a:rPr>
              <a:t>BP </a:t>
            </a:r>
            <a:r>
              <a:rPr lang="id-ID" sz="12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21.434 (2,3 %)</a:t>
            </a:r>
            <a:endParaRPr sz="1200" b="1" i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4"/>
          <p:cNvGrpSpPr/>
          <p:nvPr/>
        </p:nvGrpSpPr>
        <p:grpSpPr>
          <a:xfrm flipH="1">
            <a:off x="5026451" y="2981388"/>
            <a:ext cx="3103725" cy="747600"/>
            <a:chOff x="1161325" y="3842002"/>
            <a:chExt cx="3103725" cy="747600"/>
          </a:xfrm>
        </p:grpSpPr>
        <p:sp>
          <p:nvSpPr>
            <p:cNvPr id="1156" name="Google Shape;1156;p24"/>
            <p:cNvSpPr/>
            <p:nvPr/>
          </p:nvSpPr>
          <p:spPr>
            <a:xfrm>
              <a:off x="1161325" y="3964852"/>
              <a:ext cx="2702400" cy="501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 txBox="1"/>
            <p:nvPr/>
          </p:nvSpPr>
          <p:spPr>
            <a:xfrm>
              <a:off x="1199150" y="3940102"/>
              <a:ext cx="1438374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24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1,6</a:t>
              </a:r>
              <a:r>
                <a:rPr lang="id-ID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1000 KH</a:t>
              </a:r>
              <a:endParaRPr lang="id-ID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8" name="Google Shape;1158;p24"/>
            <p:cNvSpPr txBox="1"/>
            <p:nvPr/>
          </p:nvSpPr>
          <p:spPr>
            <a:xfrm>
              <a:off x="2573749" y="4041502"/>
              <a:ext cx="939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AKABA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 rot="-5400000">
              <a:off x="3517450" y="3842002"/>
              <a:ext cx="747600" cy="7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4"/>
          <p:cNvGrpSpPr/>
          <p:nvPr/>
        </p:nvGrpSpPr>
        <p:grpSpPr>
          <a:xfrm>
            <a:off x="628111" y="2999255"/>
            <a:ext cx="3103725" cy="747600"/>
            <a:chOff x="1161325" y="3842002"/>
            <a:chExt cx="3103725" cy="747600"/>
          </a:xfrm>
        </p:grpSpPr>
        <p:sp>
          <p:nvSpPr>
            <p:cNvPr id="1166" name="Google Shape;1166;p24"/>
            <p:cNvSpPr/>
            <p:nvPr/>
          </p:nvSpPr>
          <p:spPr>
            <a:xfrm>
              <a:off x="1161325" y="3964852"/>
              <a:ext cx="2702400" cy="501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 txBox="1"/>
            <p:nvPr/>
          </p:nvSpPr>
          <p:spPr>
            <a:xfrm>
              <a:off x="1199149" y="3940102"/>
              <a:ext cx="1603157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20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4,4</a:t>
              </a:r>
              <a:r>
                <a:rPr lang="en-US" sz="11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endParaRPr lang="id-ID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1000 KH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8" name="Google Shape;1168;p24"/>
            <p:cNvSpPr txBox="1"/>
            <p:nvPr/>
          </p:nvSpPr>
          <p:spPr>
            <a:xfrm>
              <a:off x="2573749" y="4041502"/>
              <a:ext cx="939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AKN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 rot="-5400000">
              <a:off x="3517450" y="3842002"/>
              <a:ext cx="747600" cy="7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4"/>
          <p:cNvGrpSpPr/>
          <p:nvPr/>
        </p:nvGrpSpPr>
        <p:grpSpPr>
          <a:xfrm>
            <a:off x="663009" y="682089"/>
            <a:ext cx="3103725" cy="747600"/>
            <a:chOff x="1161325" y="1396300"/>
            <a:chExt cx="3103725" cy="747600"/>
          </a:xfrm>
        </p:grpSpPr>
        <p:sp>
          <p:nvSpPr>
            <p:cNvPr id="1171" name="Google Shape;1171;p24"/>
            <p:cNvSpPr/>
            <p:nvPr/>
          </p:nvSpPr>
          <p:spPr>
            <a:xfrm>
              <a:off x="1161325" y="1519150"/>
              <a:ext cx="2702400" cy="501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 rot="-5400000">
              <a:off x="3517450" y="1396300"/>
              <a:ext cx="747600" cy="7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 txBox="1"/>
            <p:nvPr/>
          </p:nvSpPr>
          <p:spPr>
            <a:xfrm>
              <a:off x="1916580" y="1494400"/>
              <a:ext cx="939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52,06</a:t>
              </a:r>
              <a:r>
                <a:rPr lang="en-US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endParaRPr lang="id-ID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100.000 KH </a:t>
              </a:r>
            </a:p>
          </p:txBody>
        </p:sp>
        <p:sp>
          <p:nvSpPr>
            <p:cNvPr id="1174" name="Google Shape;1174;p24"/>
            <p:cNvSpPr txBox="1"/>
            <p:nvPr/>
          </p:nvSpPr>
          <p:spPr>
            <a:xfrm>
              <a:off x="2573749" y="1595800"/>
              <a:ext cx="939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AKI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5" name="Google Shape;1175;p24"/>
          <p:cNvGrpSpPr/>
          <p:nvPr/>
        </p:nvGrpSpPr>
        <p:grpSpPr>
          <a:xfrm>
            <a:off x="3789515" y="1545380"/>
            <a:ext cx="1374600" cy="1374600"/>
            <a:chOff x="3989938" y="2324413"/>
            <a:chExt cx="1374600" cy="1374600"/>
          </a:xfrm>
        </p:grpSpPr>
        <p:sp>
          <p:nvSpPr>
            <p:cNvPr id="1176" name="Google Shape;1176;p24"/>
            <p:cNvSpPr/>
            <p:nvPr/>
          </p:nvSpPr>
          <p:spPr>
            <a:xfrm>
              <a:off x="3989938" y="2324413"/>
              <a:ext cx="1374600" cy="137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24"/>
            <p:cNvGrpSpPr/>
            <p:nvPr/>
          </p:nvGrpSpPr>
          <p:grpSpPr>
            <a:xfrm>
              <a:off x="4144931" y="2479639"/>
              <a:ext cx="1064612" cy="1064147"/>
              <a:chOff x="4154661" y="2479988"/>
              <a:chExt cx="1064612" cy="1064147"/>
            </a:xfrm>
          </p:grpSpPr>
          <p:sp>
            <p:nvSpPr>
              <p:cNvPr id="1178" name="Google Shape;1178;p24"/>
              <p:cNvSpPr/>
              <p:nvPr/>
            </p:nvSpPr>
            <p:spPr>
              <a:xfrm>
                <a:off x="4442401" y="2479988"/>
                <a:ext cx="57939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689" extrusionOk="0">
                    <a:moveTo>
                      <a:pt x="263" y="1"/>
                    </a:moveTo>
                    <a:cubicBezTo>
                      <a:pt x="120" y="1"/>
                      <a:pt x="1" y="114"/>
                      <a:pt x="1" y="257"/>
                    </a:cubicBezTo>
                    <a:lnTo>
                      <a:pt x="1" y="1426"/>
                    </a:lnTo>
                    <a:cubicBezTo>
                      <a:pt x="1" y="1575"/>
                      <a:pt x="120" y="1689"/>
                      <a:pt x="263" y="1689"/>
                    </a:cubicBezTo>
                    <a:lnTo>
                      <a:pt x="365" y="1689"/>
                    </a:lnTo>
                    <a:cubicBezTo>
                      <a:pt x="508" y="1689"/>
                      <a:pt x="621" y="1575"/>
                      <a:pt x="621" y="1426"/>
                    </a:cubicBezTo>
                    <a:lnTo>
                      <a:pt x="621" y="257"/>
                    </a:lnTo>
                    <a:cubicBezTo>
                      <a:pt x="621" y="114"/>
                      <a:pt x="508" y="1"/>
                      <a:pt x="365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4425728" y="2567269"/>
                <a:ext cx="91846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927" extrusionOk="0">
                    <a:moveTo>
                      <a:pt x="257" y="0"/>
                    </a:moveTo>
                    <a:cubicBezTo>
                      <a:pt x="114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14" y="1927"/>
                      <a:pt x="257" y="1927"/>
                    </a:cubicBezTo>
                    <a:lnTo>
                      <a:pt x="723" y="1927"/>
                    </a:lnTo>
                    <a:cubicBezTo>
                      <a:pt x="866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66" y="0"/>
                      <a:pt x="723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4586318" y="2479988"/>
                <a:ext cx="57939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689" extrusionOk="0">
                    <a:moveTo>
                      <a:pt x="257" y="1"/>
                    </a:moveTo>
                    <a:cubicBezTo>
                      <a:pt x="114" y="1"/>
                      <a:pt x="1" y="114"/>
                      <a:pt x="1" y="257"/>
                    </a:cubicBezTo>
                    <a:lnTo>
                      <a:pt x="1" y="1426"/>
                    </a:lnTo>
                    <a:cubicBezTo>
                      <a:pt x="1" y="1575"/>
                      <a:pt x="114" y="1689"/>
                      <a:pt x="257" y="1689"/>
                    </a:cubicBezTo>
                    <a:lnTo>
                      <a:pt x="359" y="1689"/>
                    </a:lnTo>
                    <a:cubicBezTo>
                      <a:pt x="502" y="1689"/>
                      <a:pt x="621" y="1575"/>
                      <a:pt x="621" y="1426"/>
                    </a:cubicBezTo>
                    <a:lnTo>
                      <a:pt x="621" y="257"/>
                    </a:lnTo>
                    <a:cubicBezTo>
                      <a:pt x="621" y="114"/>
                      <a:pt x="502" y="1"/>
                      <a:pt x="359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4"/>
              <p:cNvSpPr/>
              <p:nvPr/>
            </p:nvSpPr>
            <p:spPr>
              <a:xfrm>
                <a:off x="4569086" y="2567269"/>
                <a:ext cx="91846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92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20" y="1927"/>
                      <a:pt x="263" y="1927"/>
                    </a:cubicBezTo>
                    <a:lnTo>
                      <a:pt x="723" y="1927"/>
                    </a:lnTo>
                    <a:cubicBezTo>
                      <a:pt x="872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72" y="0"/>
                      <a:pt x="723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4"/>
              <p:cNvSpPr/>
              <p:nvPr/>
            </p:nvSpPr>
            <p:spPr>
              <a:xfrm>
                <a:off x="4729676" y="2479988"/>
                <a:ext cx="57846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689" extrusionOk="0">
                    <a:moveTo>
                      <a:pt x="257" y="1"/>
                    </a:moveTo>
                    <a:cubicBezTo>
                      <a:pt x="114" y="1"/>
                      <a:pt x="1" y="114"/>
                      <a:pt x="1" y="257"/>
                    </a:cubicBezTo>
                    <a:lnTo>
                      <a:pt x="1" y="1426"/>
                    </a:lnTo>
                    <a:cubicBezTo>
                      <a:pt x="1" y="1575"/>
                      <a:pt x="114" y="1689"/>
                      <a:pt x="257" y="1689"/>
                    </a:cubicBezTo>
                    <a:lnTo>
                      <a:pt x="359" y="1689"/>
                    </a:lnTo>
                    <a:cubicBezTo>
                      <a:pt x="502" y="1689"/>
                      <a:pt x="621" y="1575"/>
                      <a:pt x="621" y="1426"/>
                    </a:cubicBezTo>
                    <a:lnTo>
                      <a:pt x="621" y="257"/>
                    </a:lnTo>
                    <a:cubicBezTo>
                      <a:pt x="621" y="114"/>
                      <a:pt x="502" y="1"/>
                      <a:pt x="359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4712444" y="2567269"/>
                <a:ext cx="91753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92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20" y="1927"/>
                      <a:pt x="263" y="1927"/>
                    </a:cubicBezTo>
                    <a:lnTo>
                      <a:pt x="728" y="1927"/>
                    </a:lnTo>
                    <a:cubicBezTo>
                      <a:pt x="872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72" y="0"/>
                      <a:pt x="728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4873034" y="2479988"/>
                <a:ext cx="57846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689" extrusionOk="0">
                    <a:moveTo>
                      <a:pt x="263" y="1"/>
                    </a:moveTo>
                    <a:cubicBezTo>
                      <a:pt x="120" y="1"/>
                      <a:pt x="1" y="114"/>
                      <a:pt x="1" y="257"/>
                    </a:cubicBezTo>
                    <a:lnTo>
                      <a:pt x="1" y="1426"/>
                    </a:lnTo>
                    <a:cubicBezTo>
                      <a:pt x="1" y="1575"/>
                      <a:pt x="120" y="1689"/>
                      <a:pt x="263" y="1689"/>
                    </a:cubicBezTo>
                    <a:lnTo>
                      <a:pt x="364" y="1689"/>
                    </a:lnTo>
                    <a:cubicBezTo>
                      <a:pt x="508" y="1689"/>
                      <a:pt x="621" y="1575"/>
                      <a:pt x="621" y="1426"/>
                    </a:cubicBezTo>
                    <a:lnTo>
                      <a:pt x="621" y="257"/>
                    </a:lnTo>
                    <a:cubicBezTo>
                      <a:pt x="621" y="114"/>
                      <a:pt x="508" y="1"/>
                      <a:pt x="364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4856361" y="2567269"/>
                <a:ext cx="91753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927" extrusionOk="0">
                    <a:moveTo>
                      <a:pt x="257" y="0"/>
                    </a:moveTo>
                    <a:cubicBezTo>
                      <a:pt x="114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14" y="1927"/>
                      <a:pt x="257" y="1927"/>
                    </a:cubicBezTo>
                    <a:lnTo>
                      <a:pt x="722" y="1927"/>
                    </a:lnTo>
                    <a:cubicBezTo>
                      <a:pt x="866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66" y="0"/>
                      <a:pt x="722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4873034" y="3386805"/>
                <a:ext cx="57846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689" extrusionOk="0">
                    <a:moveTo>
                      <a:pt x="263" y="0"/>
                    </a:moveTo>
                    <a:cubicBezTo>
                      <a:pt x="120" y="0"/>
                      <a:pt x="1" y="114"/>
                      <a:pt x="1" y="257"/>
                    </a:cubicBezTo>
                    <a:lnTo>
                      <a:pt x="1" y="1432"/>
                    </a:lnTo>
                    <a:cubicBezTo>
                      <a:pt x="1" y="1575"/>
                      <a:pt x="120" y="1688"/>
                      <a:pt x="263" y="1688"/>
                    </a:cubicBezTo>
                    <a:lnTo>
                      <a:pt x="364" y="1688"/>
                    </a:lnTo>
                    <a:cubicBezTo>
                      <a:pt x="508" y="1688"/>
                      <a:pt x="621" y="1575"/>
                      <a:pt x="621" y="1432"/>
                    </a:cubicBezTo>
                    <a:lnTo>
                      <a:pt x="621" y="257"/>
                    </a:lnTo>
                    <a:cubicBezTo>
                      <a:pt x="621" y="114"/>
                      <a:pt x="508" y="0"/>
                      <a:pt x="364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4"/>
              <p:cNvSpPr/>
              <p:nvPr/>
            </p:nvSpPr>
            <p:spPr>
              <a:xfrm>
                <a:off x="4856361" y="3277354"/>
                <a:ext cx="91753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927" extrusionOk="0">
                    <a:moveTo>
                      <a:pt x="257" y="0"/>
                    </a:moveTo>
                    <a:cubicBezTo>
                      <a:pt x="114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14" y="1927"/>
                      <a:pt x="257" y="1927"/>
                    </a:cubicBezTo>
                    <a:lnTo>
                      <a:pt x="722" y="1927"/>
                    </a:lnTo>
                    <a:cubicBezTo>
                      <a:pt x="866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66" y="0"/>
                      <a:pt x="722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4"/>
              <p:cNvSpPr/>
              <p:nvPr/>
            </p:nvSpPr>
            <p:spPr>
              <a:xfrm>
                <a:off x="4729676" y="3386805"/>
                <a:ext cx="57846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689" extrusionOk="0">
                    <a:moveTo>
                      <a:pt x="257" y="0"/>
                    </a:moveTo>
                    <a:cubicBezTo>
                      <a:pt x="114" y="0"/>
                      <a:pt x="1" y="114"/>
                      <a:pt x="1" y="257"/>
                    </a:cubicBezTo>
                    <a:lnTo>
                      <a:pt x="1" y="1432"/>
                    </a:lnTo>
                    <a:cubicBezTo>
                      <a:pt x="1" y="1575"/>
                      <a:pt x="114" y="1688"/>
                      <a:pt x="257" y="1688"/>
                    </a:cubicBezTo>
                    <a:lnTo>
                      <a:pt x="359" y="1688"/>
                    </a:lnTo>
                    <a:cubicBezTo>
                      <a:pt x="502" y="1688"/>
                      <a:pt x="621" y="1575"/>
                      <a:pt x="621" y="1432"/>
                    </a:cubicBezTo>
                    <a:lnTo>
                      <a:pt x="621" y="257"/>
                    </a:lnTo>
                    <a:cubicBezTo>
                      <a:pt x="621" y="114"/>
                      <a:pt x="502" y="0"/>
                      <a:pt x="359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4"/>
              <p:cNvSpPr/>
              <p:nvPr/>
            </p:nvSpPr>
            <p:spPr>
              <a:xfrm>
                <a:off x="4712444" y="3277354"/>
                <a:ext cx="91753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92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20" y="1927"/>
                      <a:pt x="263" y="1927"/>
                    </a:cubicBezTo>
                    <a:lnTo>
                      <a:pt x="728" y="1927"/>
                    </a:lnTo>
                    <a:cubicBezTo>
                      <a:pt x="872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72" y="0"/>
                      <a:pt x="728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4"/>
              <p:cNvSpPr/>
              <p:nvPr/>
            </p:nvSpPr>
            <p:spPr>
              <a:xfrm>
                <a:off x="4586318" y="3386805"/>
                <a:ext cx="57939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689" extrusionOk="0">
                    <a:moveTo>
                      <a:pt x="257" y="0"/>
                    </a:moveTo>
                    <a:cubicBezTo>
                      <a:pt x="114" y="0"/>
                      <a:pt x="1" y="114"/>
                      <a:pt x="1" y="257"/>
                    </a:cubicBezTo>
                    <a:lnTo>
                      <a:pt x="1" y="1432"/>
                    </a:lnTo>
                    <a:cubicBezTo>
                      <a:pt x="1" y="1575"/>
                      <a:pt x="114" y="1688"/>
                      <a:pt x="257" y="1688"/>
                    </a:cubicBezTo>
                    <a:lnTo>
                      <a:pt x="359" y="1688"/>
                    </a:lnTo>
                    <a:cubicBezTo>
                      <a:pt x="502" y="1688"/>
                      <a:pt x="621" y="1575"/>
                      <a:pt x="621" y="1432"/>
                    </a:cubicBezTo>
                    <a:lnTo>
                      <a:pt x="621" y="257"/>
                    </a:lnTo>
                    <a:cubicBezTo>
                      <a:pt x="621" y="114"/>
                      <a:pt x="502" y="0"/>
                      <a:pt x="359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569086" y="3277354"/>
                <a:ext cx="91846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92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20" y="1927"/>
                      <a:pt x="263" y="1927"/>
                    </a:cubicBezTo>
                    <a:lnTo>
                      <a:pt x="723" y="1927"/>
                    </a:lnTo>
                    <a:cubicBezTo>
                      <a:pt x="872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72" y="0"/>
                      <a:pt x="723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442401" y="3386805"/>
                <a:ext cx="57939" cy="15733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689" extrusionOk="0">
                    <a:moveTo>
                      <a:pt x="263" y="0"/>
                    </a:moveTo>
                    <a:cubicBezTo>
                      <a:pt x="120" y="0"/>
                      <a:pt x="1" y="114"/>
                      <a:pt x="1" y="257"/>
                    </a:cubicBezTo>
                    <a:lnTo>
                      <a:pt x="1" y="1432"/>
                    </a:lnTo>
                    <a:cubicBezTo>
                      <a:pt x="1" y="1575"/>
                      <a:pt x="120" y="1688"/>
                      <a:pt x="263" y="1688"/>
                    </a:cubicBezTo>
                    <a:lnTo>
                      <a:pt x="365" y="1688"/>
                    </a:lnTo>
                    <a:cubicBezTo>
                      <a:pt x="508" y="1688"/>
                      <a:pt x="621" y="1575"/>
                      <a:pt x="621" y="1432"/>
                    </a:cubicBezTo>
                    <a:lnTo>
                      <a:pt x="621" y="257"/>
                    </a:lnTo>
                    <a:cubicBezTo>
                      <a:pt x="621" y="114"/>
                      <a:pt x="508" y="0"/>
                      <a:pt x="365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425728" y="3277354"/>
                <a:ext cx="91846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927" extrusionOk="0">
                    <a:moveTo>
                      <a:pt x="257" y="0"/>
                    </a:moveTo>
                    <a:cubicBezTo>
                      <a:pt x="114" y="0"/>
                      <a:pt x="1" y="119"/>
                      <a:pt x="1" y="263"/>
                    </a:cubicBezTo>
                    <a:lnTo>
                      <a:pt x="1" y="1664"/>
                    </a:lnTo>
                    <a:cubicBezTo>
                      <a:pt x="1" y="1807"/>
                      <a:pt x="114" y="1927"/>
                      <a:pt x="257" y="1927"/>
                    </a:cubicBezTo>
                    <a:lnTo>
                      <a:pt x="723" y="1927"/>
                    </a:lnTo>
                    <a:cubicBezTo>
                      <a:pt x="866" y="1927"/>
                      <a:pt x="985" y="1807"/>
                      <a:pt x="985" y="1664"/>
                    </a:cubicBezTo>
                    <a:lnTo>
                      <a:pt x="985" y="263"/>
                    </a:lnTo>
                    <a:cubicBezTo>
                      <a:pt x="985" y="119"/>
                      <a:pt x="866" y="0"/>
                      <a:pt x="723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5061384" y="2767822"/>
                <a:ext cx="157889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21" extrusionOk="0">
                    <a:moveTo>
                      <a:pt x="263" y="0"/>
                    </a:moveTo>
                    <a:cubicBezTo>
                      <a:pt x="120" y="0"/>
                      <a:pt x="1" y="114"/>
                      <a:pt x="1" y="263"/>
                    </a:cubicBezTo>
                    <a:lnTo>
                      <a:pt x="1" y="358"/>
                    </a:lnTo>
                    <a:cubicBezTo>
                      <a:pt x="1" y="501"/>
                      <a:pt x="120" y="621"/>
                      <a:pt x="263" y="621"/>
                    </a:cubicBezTo>
                    <a:lnTo>
                      <a:pt x="1432" y="621"/>
                    </a:lnTo>
                    <a:cubicBezTo>
                      <a:pt x="1575" y="621"/>
                      <a:pt x="1695" y="501"/>
                      <a:pt x="1695" y="358"/>
                    </a:cubicBezTo>
                    <a:lnTo>
                      <a:pt x="1695" y="263"/>
                    </a:lnTo>
                    <a:cubicBezTo>
                      <a:pt x="1695" y="114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951933" y="2750589"/>
                <a:ext cx="179593" cy="9175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85" extrusionOk="0">
                    <a:moveTo>
                      <a:pt x="263" y="0"/>
                    </a:moveTo>
                    <a:cubicBezTo>
                      <a:pt x="120" y="0"/>
                      <a:pt x="1" y="120"/>
                      <a:pt x="1" y="263"/>
                    </a:cubicBezTo>
                    <a:lnTo>
                      <a:pt x="1" y="728"/>
                    </a:lnTo>
                    <a:cubicBezTo>
                      <a:pt x="1" y="871"/>
                      <a:pt x="120" y="985"/>
                      <a:pt x="263" y="985"/>
                    </a:cubicBezTo>
                    <a:lnTo>
                      <a:pt x="1671" y="985"/>
                    </a:lnTo>
                    <a:cubicBezTo>
                      <a:pt x="1814" y="985"/>
                      <a:pt x="1927" y="871"/>
                      <a:pt x="1927" y="728"/>
                    </a:cubicBezTo>
                    <a:lnTo>
                      <a:pt x="1927" y="263"/>
                    </a:lnTo>
                    <a:cubicBezTo>
                      <a:pt x="1927" y="120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5061384" y="2911180"/>
                <a:ext cx="157889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21" extrusionOk="0">
                    <a:moveTo>
                      <a:pt x="263" y="0"/>
                    </a:moveTo>
                    <a:cubicBezTo>
                      <a:pt x="120" y="0"/>
                      <a:pt x="1" y="120"/>
                      <a:pt x="1" y="263"/>
                    </a:cubicBezTo>
                    <a:lnTo>
                      <a:pt x="1" y="364"/>
                    </a:lnTo>
                    <a:cubicBezTo>
                      <a:pt x="1" y="507"/>
                      <a:pt x="120" y="621"/>
                      <a:pt x="263" y="621"/>
                    </a:cubicBezTo>
                    <a:lnTo>
                      <a:pt x="1432" y="621"/>
                    </a:lnTo>
                    <a:cubicBezTo>
                      <a:pt x="1575" y="621"/>
                      <a:pt x="1695" y="507"/>
                      <a:pt x="1695" y="364"/>
                    </a:cubicBezTo>
                    <a:lnTo>
                      <a:pt x="1695" y="263"/>
                    </a:lnTo>
                    <a:cubicBezTo>
                      <a:pt x="1695" y="120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951933" y="2894506"/>
                <a:ext cx="179593" cy="9175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85" extrusionOk="0">
                    <a:moveTo>
                      <a:pt x="263" y="0"/>
                    </a:moveTo>
                    <a:cubicBezTo>
                      <a:pt x="120" y="0"/>
                      <a:pt x="1" y="114"/>
                      <a:pt x="1" y="257"/>
                    </a:cubicBezTo>
                    <a:lnTo>
                      <a:pt x="1" y="722"/>
                    </a:lnTo>
                    <a:cubicBezTo>
                      <a:pt x="1" y="865"/>
                      <a:pt x="120" y="985"/>
                      <a:pt x="263" y="985"/>
                    </a:cubicBezTo>
                    <a:lnTo>
                      <a:pt x="1671" y="985"/>
                    </a:lnTo>
                    <a:cubicBezTo>
                      <a:pt x="1814" y="985"/>
                      <a:pt x="1927" y="865"/>
                      <a:pt x="1927" y="722"/>
                    </a:cubicBezTo>
                    <a:lnTo>
                      <a:pt x="1927" y="257"/>
                    </a:lnTo>
                    <a:cubicBezTo>
                      <a:pt x="1927" y="114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5061384" y="3055097"/>
                <a:ext cx="157889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21" extrusionOk="0">
                    <a:moveTo>
                      <a:pt x="263" y="0"/>
                    </a:moveTo>
                    <a:cubicBezTo>
                      <a:pt x="120" y="0"/>
                      <a:pt x="1" y="114"/>
                      <a:pt x="1" y="257"/>
                    </a:cubicBezTo>
                    <a:lnTo>
                      <a:pt x="1" y="358"/>
                    </a:lnTo>
                    <a:cubicBezTo>
                      <a:pt x="1" y="501"/>
                      <a:pt x="120" y="621"/>
                      <a:pt x="263" y="621"/>
                    </a:cubicBezTo>
                    <a:lnTo>
                      <a:pt x="1432" y="621"/>
                    </a:lnTo>
                    <a:cubicBezTo>
                      <a:pt x="1575" y="621"/>
                      <a:pt x="1695" y="501"/>
                      <a:pt x="1695" y="358"/>
                    </a:cubicBezTo>
                    <a:lnTo>
                      <a:pt x="1695" y="257"/>
                    </a:lnTo>
                    <a:cubicBezTo>
                      <a:pt x="1695" y="114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4"/>
              <p:cNvSpPr/>
              <p:nvPr/>
            </p:nvSpPr>
            <p:spPr>
              <a:xfrm>
                <a:off x="4951933" y="3037864"/>
                <a:ext cx="179593" cy="9175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85" extrusionOk="0">
                    <a:moveTo>
                      <a:pt x="263" y="0"/>
                    </a:moveTo>
                    <a:cubicBezTo>
                      <a:pt x="120" y="0"/>
                      <a:pt x="1" y="120"/>
                      <a:pt x="1" y="263"/>
                    </a:cubicBezTo>
                    <a:lnTo>
                      <a:pt x="1" y="728"/>
                    </a:lnTo>
                    <a:cubicBezTo>
                      <a:pt x="1" y="871"/>
                      <a:pt x="120" y="984"/>
                      <a:pt x="263" y="984"/>
                    </a:cubicBezTo>
                    <a:lnTo>
                      <a:pt x="1671" y="984"/>
                    </a:lnTo>
                    <a:cubicBezTo>
                      <a:pt x="1814" y="984"/>
                      <a:pt x="1927" y="871"/>
                      <a:pt x="1927" y="728"/>
                    </a:cubicBezTo>
                    <a:lnTo>
                      <a:pt x="1927" y="263"/>
                    </a:lnTo>
                    <a:cubicBezTo>
                      <a:pt x="1927" y="120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4"/>
              <p:cNvSpPr/>
              <p:nvPr/>
            </p:nvSpPr>
            <p:spPr>
              <a:xfrm>
                <a:off x="5061384" y="3198455"/>
                <a:ext cx="157889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21" extrusionOk="0">
                    <a:moveTo>
                      <a:pt x="263" y="0"/>
                    </a:moveTo>
                    <a:cubicBezTo>
                      <a:pt x="120" y="0"/>
                      <a:pt x="1" y="113"/>
                      <a:pt x="1" y="263"/>
                    </a:cubicBezTo>
                    <a:lnTo>
                      <a:pt x="1" y="358"/>
                    </a:lnTo>
                    <a:cubicBezTo>
                      <a:pt x="1" y="507"/>
                      <a:pt x="120" y="620"/>
                      <a:pt x="263" y="620"/>
                    </a:cubicBezTo>
                    <a:lnTo>
                      <a:pt x="1432" y="620"/>
                    </a:lnTo>
                    <a:cubicBezTo>
                      <a:pt x="1575" y="620"/>
                      <a:pt x="1695" y="507"/>
                      <a:pt x="1695" y="358"/>
                    </a:cubicBezTo>
                    <a:lnTo>
                      <a:pt x="1695" y="263"/>
                    </a:lnTo>
                    <a:cubicBezTo>
                      <a:pt x="1695" y="113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4"/>
              <p:cNvSpPr/>
              <p:nvPr/>
            </p:nvSpPr>
            <p:spPr>
              <a:xfrm>
                <a:off x="4951933" y="3181223"/>
                <a:ext cx="179593" cy="92312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91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3"/>
                    </a:cubicBezTo>
                    <a:lnTo>
                      <a:pt x="1" y="728"/>
                    </a:lnTo>
                    <a:cubicBezTo>
                      <a:pt x="1" y="871"/>
                      <a:pt x="120" y="990"/>
                      <a:pt x="263" y="990"/>
                    </a:cubicBezTo>
                    <a:lnTo>
                      <a:pt x="1671" y="990"/>
                    </a:lnTo>
                    <a:cubicBezTo>
                      <a:pt x="1814" y="990"/>
                      <a:pt x="1927" y="871"/>
                      <a:pt x="1927" y="728"/>
                    </a:cubicBezTo>
                    <a:lnTo>
                      <a:pt x="1927" y="263"/>
                    </a:lnTo>
                    <a:cubicBezTo>
                      <a:pt x="1927" y="119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4154661" y="3198455"/>
                <a:ext cx="157330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621" extrusionOk="0">
                    <a:moveTo>
                      <a:pt x="257" y="0"/>
                    </a:moveTo>
                    <a:cubicBezTo>
                      <a:pt x="113" y="0"/>
                      <a:pt x="0" y="113"/>
                      <a:pt x="0" y="263"/>
                    </a:cubicBezTo>
                    <a:lnTo>
                      <a:pt x="0" y="358"/>
                    </a:lnTo>
                    <a:cubicBezTo>
                      <a:pt x="0" y="507"/>
                      <a:pt x="113" y="620"/>
                      <a:pt x="257" y="620"/>
                    </a:cubicBezTo>
                    <a:lnTo>
                      <a:pt x="1432" y="620"/>
                    </a:lnTo>
                    <a:cubicBezTo>
                      <a:pt x="1575" y="620"/>
                      <a:pt x="1688" y="507"/>
                      <a:pt x="1688" y="358"/>
                    </a:cubicBezTo>
                    <a:lnTo>
                      <a:pt x="1688" y="263"/>
                    </a:lnTo>
                    <a:cubicBezTo>
                      <a:pt x="1688" y="113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4241849" y="3181223"/>
                <a:ext cx="179593" cy="92312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91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3"/>
                    </a:cubicBezTo>
                    <a:lnTo>
                      <a:pt x="1" y="728"/>
                    </a:lnTo>
                    <a:cubicBezTo>
                      <a:pt x="1" y="871"/>
                      <a:pt x="120" y="990"/>
                      <a:pt x="263" y="990"/>
                    </a:cubicBezTo>
                    <a:lnTo>
                      <a:pt x="1671" y="990"/>
                    </a:lnTo>
                    <a:cubicBezTo>
                      <a:pt x="1814" y="990"/>
                      <a:pt x="1927" y="871"/>
                      <a:pt x="1927" y="728"/>
                    </a:cubicBezTo>
                    <a:lnTo>
                      <a:pt x="1927" y="263"/>
                    </a:lnTo>
                    <a:cubicBezTo>
                      <a:pt x="1927" y="119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4154661" y="3055097"/>
                <a:ext cx="157330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621" extrusionOk="0">
                    <a:moveTo>
                      <a:pt x="257" y="0"/>
                    </a:moveTo>
                    <a:cubicBezTo>
                      <a:pt x="113" y="0"/>
                      <a:pt x="0" y="114"/>
                      <a:pt x="0" y="257"/>
                    </a:cubicBezTo>
                    <a:lnTo>
                      <a:pt x="0" y="358"/>
                    </a:lnTo>
                    <a:cubicBezTo>
                      <a:pt x="0" y="501"/>
                      <a:pt x="113" y="621"/>
                      <a:pt x="257" y="621"/>
                    </a:cubicBezTo>
                    <a:lnTo>
                      <a:pt x="1432" y="621"/>
                    </a:lnTo>
                    <a:cubicBezTo>
                      <a:pt x="1575" y="621"/>
                      <a:pt x="1688" y="501"/>
                      <a:pt x="1688" y="358"/>
                    </a:cubicBezTo>
                    <a:lnTo>
                      <a:pt x="1688" y="257"/>
                    </a:lnTo>
                    <a:cubicBezTo>
                      <a:pt x="1688" y="114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4241849" y="3037864"/>
                <a:ext cx="179593" cy="9175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85" extrusionOk="0">
                    <a:moveTo>
                      <a:pt x="263" y="0"/>
                    </a:moveTo>
                    <a:cubicBezTo>
                      <a:pt x="120" y="0"/>
                      <a:pt x="1" y="120"/>
                      <a:pt x="1" y="263"/>
                    </a:cubicBezTo>
                    <a:lnTo>
                      <a:pt x="1" y="728"/>
                    </a:lnTo>
                    <a:cubicBezTo>
                      <a:pt x="1" y="871"/>
                      <a:pt x="120" y="984"/>
                      <a:pt x="263" y="984"/>
                    </a:cubicBezTo>
                    <a:lnTo>
                      <a:pt x="1671" y="984"/>
                    </a:lnTo>
                    <a:cubicBezTo>
                      <a:pt x="1814" y="984"/>
                      <a:pt x="1927" y="871"/>
                      <a:pt x="1927" y="728"/>
                    </a:cubicBezTo>
                    <a:lnTo>
                      <a:pt x="1927" y="263"/>
                    </a:lnTo>
                    <a:cubicBezTo>
                      <a:pt x="1927" y="120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4154661" y="2911180"/>
                <a:ext cx="157330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621" extrusionOk="0">
                    <a:moveTo>
                      <a:pt x="257" y="0"/>
                    </a:moveTo>
                    <a:cubicBezTo>
                      <a:pt x="113" y="0"/>
                      <a:pt x="0" y="120"/>
                      <a:pt x="0" y="263"/>
                    </a:cubicBezTo>
                    <a:lnTo>
                      <a:pt x="0" y="364"/>
                    </a:lnTo>
                    <a:cubicBezTo>
                      <a:pt x="0" y="507"/>
                      <a:pt x="113" y="621"/>
                      <a:pt x="257" y="621"/>
                    </a:cubicBezTo>
                    <a:lnTo>
                      <a:pt x="1432" y="621"/>
                    </a:lnTo>
                    <a:cubicBezTo>
                      <a:pt x="1575" y="621"/>
                      <a:pt x="1688" y="507"/>
                      <a:pt x="1688" y="364"/>
                    </a:cubicBezTo>
                    <a:lnTo>
                      <a:pt x="1688" y="263"/>
                    </a:lnTo>
                    <a:cubicBezTo>
                      <a:pt x="1688" y="120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4241849" y="2894506"/>
                <a:ext cx="179593" cy="9175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85" extrusionOk="0">
                    <a:moveTo>
                      <a:pt x="263" y="0"/>
                    </a:moveTo>
                    <a:cubicBezTo>
                      <a:pt x="120" y="0"/>
                      <a:pt x="1" y="114"/>
                      <a:pt x="1" y="257"/>
                    </a:cubicBezTo>
                    <a:lnTo>
                      <a:pt x="1" y="722"/>
                    </a:lnTo>
                    <a:cubicBezTo>
                      <a:pt x="1" y="865"/>
                      <a:pt x="120" y="985"/>
                      <a:pt x="263" y="985"/>
                    </a:cubicBezTo>
                    <a:lnTo>
                      <a:pt x="1671" y="985"/>
                    </a:lnTo>
                    <a:cubicBezTo>
                      <a:pt x="1814" y="985"/>
                      <a:pt x="1927" y="865"/>
                      <a:pt x="1927" y="722"/>
                    </a:cubicBezTo>
                    <a:lnTo>
                      <a:pt x="1927" y="257"/>
                    </a:lnTo>
                    <a:cubicBezTo>
                      <a:pt x="1927" y="114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4154661" y="2767822"/>
                <a:ext cx="157330" cy="57846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621" extrusionOk="0">
                    <a:moveTo>
                      <a:pt x="257" y="0"/>
                    </a:moveTo>
                    <a:cubicBezTo>
                      <a:pt x="113" y="0"/>
                      <a:pt x="0" y="114"/>
                      <a:pt x="0" y="263"/>
                    </a:cubicBezTo>
                    <a:lnTo>
                      <a:pt x="0" y="358"/>
                    </a:lnTo>
                    <a:cubicBezTo>
                      <a:pt x="0" y="501"/>
                      <a:pt x="113" y="621"/>
                      <a:pt x="257" y="621"/>
                    </a:cubicBezTo>
                    <a:lnTo>
                      <a:pt x="1432" y="621"/>
                    </a:lnTo>
                    <a:cubicBezTo>
                      <a:pt x="1575" y="621"/>
                      <a:pt x="1688" y="501"/>
                      <a:pt x="1688" y="358"/>
                    </a:cubicBezTo>
                    <a:lnTo>
                      <a:pt x="1688" y="263"/>
                    </a:lnTo>
                    <a:cubicBezTo>
                      <a:pt x="1688" y="114"/>
                      <a:pt x="1575" y="0"/>
                      <a:pt x="143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4241849" y="2750589"/>
                <a:ext cx="179593" cy="9175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985" extrusionOk="0">
                    <a:moveTo>
                      <a:pt x="263" y="0"/>
                    </a:moveTo>
                    <a:cubicBezTo>
                      <a:pt x="120" y="0"/>
                      <a:pt x="1" y="120"/>
                      <a:pt x="1" y="263"/>
                    </a:cubicBezTo>
                    <a:lnTo>
                      <a:pt x="1" y="728"/>
                    </a:lnTo>
                    <a:cubicBezTo>
                      <a:pt x="1" y="871"/>
                      <a:pt x="120" y="985"/>
                      <a:pt x="263" y="985"/>
                    </a:cubicBezTo>
                    <a:lnTo>
                      <a:pt x="1671" y="985"/>
                    </a:lnTo>
                    <a:cubicBezTo>
                      <a:pt x="1814" y="985"/>
                      <a:pt x="1927" y="871"/>
                      <a:pt x="1927" y="728"/>
                    </a:cubicBezTo>
                    <a:lnTo>
                      <a:pt x="1927" y="263"/>
                    </a:lnTo>
                    <a:cubicBezTo>
                      <a:pt x="1927" y="120"/>
                      <a:pt x="1814" y="0"/>
                      <a:pt x="1671" y="0"/>
                    </a:cubicBezTo>
                    <a:close/>
                  </a:path>
                </a:pathLst>
              </a:custGeom>
              <a:solidFill>
                <a:srgbClr val="FDBE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4285723" y="2611143"/>
                <a:ext cx="801835" cy="80183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8608" extrusionOk="0">
                    <a:moveTo>
                      <a:pt x="651" y="0"/>
                    </a:moveTo>
                    <a:cubicBezTo>
                      <a:pt x="293" y="0"/>
                      <a:pt x="1" y="287"/>
                      <a:pt x="1" y="650"/>
                    </a:cubicBezTo>
                    <a:lnTo>
                      <a:pt x="1" y="7957"/>
                    </a:lnTo>
                    <a:cubicBezTo>
                      <a:pt x="1" y="8315"/>
                      <a:pt x="293" y="8608"/>
                      <a:pt x="651" y="8608"/>
                    </a:cubicBezTo>
                    <a:lnTo>
                      <a:pt x="7964" y="8608"/>
                    </a:lnTo>
                    <a:cubicBezTo>
                      <a:pt x="8322" y="8608"/>
                      <a:pt x="8608" y="8315"/>
                      <a:pt x="8608" y="7957"/>
                    </a:cubicBezTo>
                    <a:lnTo>
                      <a:pt x="8608" y="650"/>
                    </a:lnTo>
                    <a:cubicBezTo>
                      <a:pt x="8608" y="287"/>
                      <a:pt x="8322" y="0"/>
                      <a:pt x="79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4545239" y="2797257"/>
                <a:ext cx="118953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802" extrusionOk="0">
                    <a:moveTo>
                      <a:pt x="603" y="203"/>
                    </a:moveTo>
                    <a:cubicBezTo>
                      <a:pt x="722" y="203"/>
                      <a:pt x="812" y="227"/>
                      <a:pt x="871" y="269"/>
                    </a:cubicBezTo>
                    <a:cubicBezTo>
                      <a:pt x="931" y="317"/>
                      <a:pt x="961" y="382"/>
                      <a:pt x="961" y="472"/>
                    </a:cubicBezTo>
                    <a:cubicBezTo>
                      <a:pt x="961" y="567"/>
                      <a:pt x="931" y="633"/>
                      <a:pt x="871" y="681"/>
                    </a:cubicBezTo>
                    <a:cubicBezTo>
                      <a:pt x="812" y="722"/>
                      <a:pt x="722" y="746"/>
                      <a:pt x="603" y="746"/>
                    </a:cubicBezTo>
                    <a:lnTo>
                      <a:pt x="245" y="746"/>
                    </a:lnTo>
                    <a:lnTo>
                      <a:pt x="245" y="203"/>
                    </a:lnTo>
                    <a:close/>
                    <a:moveTo>
                      <a:pt x="639" y="943"/>
                    </a:moveTo>
                    <a:cubicBezTo>
                      <a:pt x="764" y="943"/>
                      <a:pt x="865" y="967"/>
                      <a:pt x="925" y="1021"/>
                    </a:cubicBezTo>
                    <a:cubicBezTo>
                      <a:pt x="991" y="1074"/>
                      <a:pt x="1020" y="1158"/>
                      <a:pt x="1020" y="1271"/>
                    </a:cubicBezTo>
                    <a:cubicBezTo>
                      <a:pt x="1020" y="1384"/>
                      <a:pt x="991" y="1462"/>
                      <a:pt x="925" y="1522"/>
                    </a:cubicBezTo>
                    <a:cubicBezTo>
                      <a:pt x="865" y="1575"/>
                      <a:pt x="764" y="1599"/>
                      <a:pt x="639" y="1599"/>
                    </a:cubicBezTo>
                    <a:lnTo>
                      <a:pt x="245" y="1599"/>
                    </a:lnTo>
                    <a:lnTo>
                      <a:pt x="245" y="943"/>
                    </a:lnTo>
                    <a:close/>
                    <a:moveTo>
                      <a:pt x="0" y="1"/>
                    </a:moveTo>
                    <a:lnTo>
                      <a:pt x="0" y="1802"/>
                    </a:lnTo>
                    <a:lnTo>
                      <a:pt x="651" y="1802"/>
                    </a:lnTo>
                    <a:cubicBezTo>
                      <a:pt x="847" y="1802"/>
                      <a:pt x="1002" y="1754"/>
                      <a:pt x="1116" y="1671"/>
                    </a:cubicBezTo>
                    <a:cubicBezTo>
                      <a:pt x="1223" y="1581"/>
                      <a:pt x="1277" y="1456"/>
                      <a:pt x="1277" y="1295"/>
                    </a:cubicBezTo>
                    <a:cubicBezTo>
                      <a:pt x="1277" y="1176"/>
                      <a:pt x="1241" y="1074"/>
                      <a:pt x="1175" y="991"/>
                    </a:cubicBezTo>
                    <a:cubicBezTo>
                      <a:pt x="1110" y="907"/>
                      <a:pt x="1020" y="853"/>
                      <a:pt x="901" y="830"/>
                    </a:cubicBezTo>
                    <a:cubicBezTo>
                      <a:pt x="996" y="812"/>
                      <a:pt x="1074" y="776"/>
                      <a:pt x="1128" y="710"/>
                    </a:cubicBezTo>
                    <a:cubicBezTo>
                      <a:pt x="1175" y="645"/>
                      <a:pt x="1205" y="555"/>
                      <a:pt x="1205" y="448"/>
                    </a:cubicBezTo>
                    <a:cubicBezTo>
                      <a:pt x="1205" y="305"/>
                      <a:pt x="1152" y="197"/>
                      <a:pt x="1050" y="120"/>
                    </a:cubicBezTo>
                    <a:cubicBezTo>
                      <a:pt x="955" y="42"/>
                      <a:pt x="812" y="1"/>
                      <a:pt x="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4669688" y="2797257"/>
                <a:ext cx="22915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802" extrusionOk="0">
                    <a:moveTo>
                      <a:pt x="0" y="1"/>
                    </a:moveTo>
                    <a:lnTo>
                      <a:pt x="0" y="1802"/>
                    </a:lnTo>
                    <a:lnTo>
                      <a:pt x="245" y="1802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4715238" y="2794463"/>
                <a:ext cx="146246" cy="17344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862" extrusionOk="0">
                    <a:moveTo>
                      <a:pt x="895" y="1"/>
                    </a:moveTo>
                    <a:cubicBezTo>
                      <a:pt x="615" y="1"/>
                      <a:pt x="394" y="84"/>
                      <a:pt x="239" y="245"/>
                    </a:cubicBezTo>
                    <a:cubicBezTo>
                      <a:pt x="78" y="412"/>
                      <a:pt x="1" y="639"/>
                      <a:pt x="1" y="931"/>
                    </a:cubicBezTo>
                    <a:cubicBezTo>
                      <a:pt x="1" y="1223"/>
                      <a:pt x="78" y="1456"/>
                      <a:pt x="239" y="1617"/>
                    </a:cubicBezTo>
                    <a:cubicBezTo>
                      <a:pt x="394" y="1784"/>
                      <a:pt x="615" y="1862"/>
                      <a:pt x="895" y="1862"/>
                    </a:cubicBezTo>
                    <a:cubicBezTo>
                      <a:pt x="1027" y="1862"/>
                      <a:pt x="1146" y="1850"/>
                      <a:pt x="1259" y="1814"/>
                    </a:cubicBezTo>
                    <a:cubicBezTo>
                      <a:pt x="1372" y="1778"/>
                      <a:pt x="1474" y="1730"/>
                      <a:pt x="1569" y="1665"/>
                    </a:cubicBezTo>
                    <a:lnTo>
                      <a:pt x="1569" y="889"/>
                    </a:lnTo>
                    <a:lnTo>
                      <a:pt x="931" y="889"/>
                    </a:lnTo>
                    <a:lnTo>
                      <a:pt x="931" y="1092"/>
                    </a:lnTo>
                    <a:lnTo>
                      <a:pt x="1331" y="1092"/>
                    </a:lnTo>
                    <a:lnTo>
                      <a:pt x="1331" y="1575"/>
                    </a:lnTo>
                    <a:cubicBezTo>
                      <a:pt x="1277" y="1605"/>
                      <a:pt x="1211" y="1629"/>
                      <a:pt x="1146" y="1641"/>
                    </a:cubicBezTo>
                    <a:cubicBezTo>
                      <a:pt x="1080" y="1659"/>
                      <a:pt x="1003" y="1665"/>
                      <a:pt x="919" y="1665"/>
                    </a:cubicBezTo>
                    <a:cubicBezTo>
                      <a:pt x="698" y="1665"/>
                      <a:pt x="531" y="1605"/>
                      <a:pt x="418" y="1480"/>
                    </a:cubicBezTo>
                    <a:cubicBezTo>
                      <a:pt x="311" y="1355"/>
                      <a:pt x="257" y="1176"/>
                      <a:pt x="257" y="931"/>
                    </a:cubicBezTo>
                    <a:cubicBezTo>
                      <a:pt x="257" y="687"/>
                      <a:pt x="311" y="508"/>
                      <a:pt x="418" y="382"/>
                    </a:cubicBezTo>
                    <a:cubicBezTo>
                      <a:pt x="531" y="263"/>
                      <a:pt x="698" y="198"/>
                      <a:pt x="919" y="198"/>
                    </a:cubicBezTo>
                    <a:cubicBezTo>
                      <a:pt x="1027" y="198"/>
                      <a:pt x="1134" y="221"/>
                      <a:pt x="1235" y="257"/>
                    </a:cubicBezTo>
                    <a:cubicBezTo>
                      <a:pt x="1337" y="299"/>
                      <a:pt x="1432" y="353"/>
                      <a:pt x="1522" y="430"/>
                    </a:cubicBezTo>
                    <a:lnTo>
                      <a:pt x="1522" y="174"/>
                    </a:lnTo>
                    <a:cubicBezTo>
                      <a:pt x="1432" y="114"/>
                      <a:pt x="1337" y="72"/>
                      <a:pt x="1229" y="42"/>
                    </a:cubicBezTo>
                    <a:cubicBezTo>
                      <a:pt x="1122" y="13"/>
                      <a:pt x="1015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4454138" y="3021191"/>
                <a:ext cx="141215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802" extrusionOk="0">
                    <a:moveTo>
                      <a:pt x="537" y="203"/>
                    </a:moveTo>
                    <a:cubicBezTo>
                      <a:pt x="787" y="203"/>
                      <a:pt x="966" y="257"/>
                      <a:pt x="1086" y="370"/>
                    </a:cubicBezTo>
                    <a:cubicBezTo>
                      <a:pt x="1199" y="483"/>
                      <a:pt x="1259" y="656"/>
                      <a:pt x="1259" y="901"/>
                    </a:cubicBezTo>
                    <a:cubicBezTo>
                      <a:pt x="1259" y="1140"/>
                      <a:pt x="1199" y="1319"/>
                      <a:pt x="1086" y="1432"/>
                    </a:cubicBezTo>
                    <a:cubicBezTo>
                      <a:pt x="966" y="1545"/>
                      <a:pt x="787" y="1599"/>
                      <a:pt x="537" y="1599"/>
                    </a:cubicBezTo>
                    <a:lnTo>
                      <a:pt x="245" y="1599"/>
                    </a:lnTo>
                    <a:lnTo>
                      <a:pt x="245" y="203"/>
                    </a:lnTo>
                    <a:close/>
                    <a:moveTo>
                      <a:pt x="0" y="0"/>
                    </a:moveTo>
                    <a:lnTo>
                      <a:pt x="0" y="1802"/>
                    </a:lnTo>
                    <a:lnTo>
                      <a:pt x="501" y="1802"/>
                    </a:lnTo>
                    <a:cubicBezTo>
                      <a:pt x="847" y="1802"/>
                      <a:pt x="1104" y="1724"/>
                      <a:pt x="1265" y="1581"/>
                    </a:cubicBezTo>
                    <a:cubicBezTo>
                      <a:pt x="1432" y="1438"/>
                      <a:pt x="1515" y="1211"/>
                      <a:pt x="1515" y="901"/>
                    </a:cubicBezTo>
                    <a:cubicBezTo>
                      <a:pt x="1515" y="591"/>
                      <a:pt x="1432" y="364"/>
                      <a:pt x="1271" y="221"/>
                    </a:cubicBezTo>
                    <a:cubicBezTo>
                      <a:pt x="1104" y="72"/>
                      <a:pt x="847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4582965" y="3021191"/>
                <a:ext cx="153511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802" extrusionOk="0">
                    <a:moveTo>
                      <a:pt x="824" y="239"/>
                    </a:moveTo>
                    <a:lnTo>
                      <a:pt x="1158" y="1134"/>
                    </a:lnTo>
                    <a:lnTo>
                      <a:pt x="496" y="1134"/>
                    </a:lnTo>
                    <a:lnTo>
                      <a:pt x="824" y="239"/>
                    </a:lnTo>
                    <a:close/>
                    <a:moveTo>
                      <a:pt x="687" y="0"/>
                    </a:moveTo>
                    <a:lnTo>
                      <a:pt x="1" y="1802"/>
                    </a:lnTo>
                    <a:lnTo>
                      <a:pt x="257" y="1802"/>
                    </a:lnTo>
                    <a:lnTo>
                      <a:pt x="424" y="1336"/>
                    </a:lnTo>
                    <a:lnTo>
                      <a:pt x="1236" y="1336"/>
                    </a:lnTo>
                    <a:lnTo>
                      <a:pt x="1397" y="1802"/>
                    </a:lnTo>
                    <a:lnTo>
                      <a:pt x="1647" y="1802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4703594" y="3021191"/>
                <a:ext cx="141774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802" extrusionOk="0">
                    <a:moveTo>
                      <a:pt x="0" y="0"/>
                    </a:moveTo>
                    <a:lnTo>
                      <a:pt x="0" y="209"/>
                    </a:lnTo>
                    <a:lnTo>
                      <a:pt x="639" y="209"/>
                    </a:lnTo>
                    <a:lnTo>
                      <a:pt x="639" y="1802"/>
                    </a:lnTo>
                    <a:lnTo>
                      <a:pt x="883" y="1802"/>
                    </a:lnTo>
                    <a:lnTo>
                      <a:pt x="883" y="209"/>
                    </a:lnTo>
                    <a:lnTo>
                      <a:pt x="1521" y="209"/>
                    </a:lnTo>
                    <a:lnTo>
                      <a:pt x="15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4803079" y="3021191"/>
                <a:ext cx="153418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802" extrusionOk="0">
                    <a:moveTo>
                      <a:pt x="823" y="239"/>
                    </a:moveTo>
                    <a:lnTo>
                      <a:pt x="1151" y="1134"/>
                    </a:lnTo>
                    <a:lnTo>
                      <a:pt x="495" y="1134"/>
                    </a:lnTo>
                    <a:lnTo>
                      <a:pt x="823" y="239"/>
                    </a:lnTo>
                    <a:close/>
                    <a:moveTo>
                      <a:pt x="686" y="0"/>
                    </a:moveTo>
                    <a:lnTo>
                      <a:pt x="0" y="1802"/>
                    </a:lnTo>
                    <a:lnTo>
                      <a:pt x="257" y="1802"/>
                    </a:lnTo>
                    <a:lnTo>
                      <a:pt x="418" y="1336"/>
                    </a:lnTo>
                    <a:lnTo>
                      <a:pt x="1229" y="1336"/>
                    </a:lnTo>
                    <a:lnTo>
                      <a:pt x="1396" y="1802"/>
                    </a:lnTo>
                    <a:lnTo>
                      <a:pt x="1646" y="1802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9" name="Google Shape;1219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71593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KESEHATAN KELUARGA</a:t>
            </a:r>
            <a:endParaRPr sz="2400" dirty="0"/>
          </a:p>
        </p:txBody>
      </p:sp>
      <p:grpSp>
        <p:nvGrpSpPr>
          <p:cNvPr id="1220" name="Google Shape;1220;p24"/>
          <p:cNvGrpSpPr/>
          <p:nvPr/>
        </p:nvGrpSpPr>
        <p:grpSpPr>
          <a:xfrm>
            <a:off x="5030864" y="670978"/>
            <a:ext cx="3103788" cy="747600"/>
            <a:chOff x="4892775" y="1396301"/>
            <a:chExt cx="3103788" cy="747600"/>
          </a:xfrm>
        </p:grpSpPr>
        <p:grpSp>
          <p:nvGrpSpPr>
            <p:cNvPr id="1221" name="Google Shape;1221;p24"/>
            <p:cNvGrpSpPr/>
            <p:nvPr/>
          </p:nvGrpSpPr>
          <p:grpSpPr>
            <a:xfrm flipH="1">
              <a:off x="4892838" y="1396301"/>
              <a:ext cx="3103725" cy="747600"/>
              <a:chOff x="1161325" y="1396300"/>
              <a:chExt cx="3103725" cy="747600"/>
            </a:xfrm>
          </p:grpSpPr>
          <p:sp>
            <p:nvSpPr>
              <p:cNvPr id="1222" name="Google Shape;1222;p24"/>
              <p:cNvSpPr/>
              <p:nvPr/>
            </p:nvSpPr>
            <p:spPr>
              <a:xfrm>
                <a:off x="1161325" y="1519150"/>
                <a:ext cx="2702400" cy="5019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 rot="-5400000">
                <a:off x="3517450" y="1396300"/>
                <a:ext cx="747600" cy="74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4"/>
              <p:cNvSpPr txBox="1"/>
              <p:nvPr/>
            </p:nvSpPr>
            <p:spPr>
              <a:xfrm>
                <a:off x="1199150" y="1494400"/>
                <a:ext cx="15747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d-ID" sz="2400" b="1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7,2</a:t>
                </a:r>
                <a:r>
                  <a:rPr lang="en-US" sz="1200" b="1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/</a:t>
                </a:r>
                <a:endParaRPr lang="id-ID" sz="1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1000 KH</a:t>
                </a: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25" name="Google Shape;1225;p24"/>
              <p:cNvSpPr txBox="1"/>
              <p:nvPr/>
            </p:nvSpPr>
            <p:spPr>
              <a:xfrm>
                <a:off x="2573749" y="1595800"/>
                <a:ext cx="9393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d-ID" sz="18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AKB</a:t>
                </a:r>
                <a:endParaRPr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226" name="Google Shape;1226;p24"/>
            <p:cNvSpPr/>
            <p:nvPr/>
          </p:nvSpPr>
          <p:spPr>
            <a:xfrm rot="-5400000">
              <a:off x="4892775" y="1398150"/>
              <a:ext cx="743700" cy="74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24"/>
          <p:cNvGrpSpPr/>
          <p:nvPr/>
        </p:nvGrpSpPr>
        <p:grpSpPr>
          <a:xfrm>
            <a:off x="5196464" y="867695"/>
            <a:ext cx="412375" cy="354063"/>
            <a:chOff x="5693687" y="3522339"/>
            <a:chExt cx="412375" cy="354063"/>
          </a:xfrm>
        </p:grpSpPr>
        <p:sp>
          <p:nvSpPr>
            <p:cNvPr id="1228" name="Google Shape;1228;p24"/>
            <p:cNvSpPr/>
            <p:nvPr/>
          </p:nvSpPr>
          <p:spPr>
            <a:xfrm>
              <a:off x="5693687" y="3522339"/>
              <a:ext cx="400731" cy="354063"/>
            </a:xfrm>
            <a:custGeom>
              <a:avLst/>
              <a:gdLst/>
              <a:ahLst/>
              <a:cxnLst/>
              <a:rect l="l" t="t" r="r" b="b"/>
              <a:pathLst>
                <a:path w="4302" h="3801" extrusionOk="0">
                  <a:moveTo>
                    <a:pt x="1" y="1"/>
                  </a:moveTo>
                  <a:lnTo>
                    <a:pt x="1" y="3800"/>
                  </a:lnTo>
                  <a:lnTo>
                    <a:pt x="4301" y="3800"/>
                  </a:lnTo>
                  <a:lnTo>
                    <a:pt x="4301" y="3568"/>
                  </a:lnTo>
                  <a:lnTo>
                    <a:pt x="233" y="356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5735325" y="3532306"/>
              <a:ext cx="370737" cy="187418"/>
            </a:xfrm>
            <a:custGeom>
              <a:avLst/>
              <a:gdLst/>
              <a:ahLst/>
              <a:cxnLst/>
              <a:rect l="l" t="t" r="r" b="b"/>
              <a:pathLst>
                <a:path w="3980" h="2012" extrusionOk="0">
                  <a:moveTo>
                    <a:pt x="3980" y="1"/>
                  </a:moveTo>
                  <a:lnTo>
                    <a:pt x="2798" y="872"/>
                  </a:lnTo>
                  <a:lnTo>
                    <a:pt x="3329" y="836"/>
                  </a:lnTo>
                  <a:lnTo>
                    <a:pt x="2810" y="1677"/>
                  </a:lnTo>
                  <a:lnTo>
                    <a:pt x="1122" y="502"/>
                  </a:lnTo>
                  <a:lnTo>
                    <a:pt x="13" y="1659"/>
                  </a:lnTo>
                  <a:lnTo>
                    <a:pt x="1" y="1999"/>
                  </a:lnTo>
                  <a:lnTo>
                    <a:pt x="1152" y="806"/>
                  </a:lnTo>
                  <a:lnTo>
                    <a:pt x="2882" y="2011"/>
                  </a:lnTo>
                  <a:lnTo>
                    <a:pt x="3538" y="943"/>
                  </a:lnTo>
                  <a:lnTo>
                    <a:pt x="3753" y="1361"/>
                  </a:lnTo>
                  <a:lnTo>
                    <a:pt x="3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5735325" y="3729598"/>
              <a:ext cx="41824" cy="111221"/>
            </a:xfrm>
            <a:custGeom>
              <a:avLst/>
              <a:gdLst/>
              <a:ahLst/>
              <a:cxnLst/>
              <a:rect l="l" t="t" r="r" b="b"/>
              <a:pathLst>
                <a:path w="449" h="1194" extrusionOk="0">
                  <a:moveTo>
                    <a:pt x="1" y="0"/>
                  </a:moveTo>
                  <a:lnTo>
                    <a:pt x="1" y="1193"/>
                  </a:lnTo>
                  <a:lnTo>
                    <a:pt x="448" y="119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5792053" y="3674546"/>
              <a:ext cx="41172" cy="166273"/>
            </a:xfrm>
            <a:custGeom>
              <a:avLst/>
              <a:gdLst/>
              <a:ahLst/>
              <a:cxnLst/>
              <a:rect l="l" t="t" r="r" b="b"/>
              <a:pathLst>
                <a:path w="442" h="1785" extrusionOk="0">
                  <a:moveTo>
                    <a:pt x="0" y="1"/>
                  </a:moveTo>
                  <a:lnTo>
                    <a:pt x="0" y="1784"/>
                  </a:lnTo>
                  <a:lnTo>
                    <a:pt x="442" y="178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848130" y="3649582"/>
              <a:ext cx="41824" cy="191237"/>
            </a:xfrm>
            <a:custGeom>
              <a:avLst/>
              <a:gdLst/>
              <a:ahLst/>
              <a:cxnLst/>
              <a:rect l="l" t="t" r="r" b="b"/>
              <a:pathLst>
                <a:path w="449" h="2053" extrusionOk="0">
                  <a:moveTo>
                    <a:pt x="1" y="1"/>
                  </a:moveTo>
                  <a:lnTo>
                    <a:pt x="1" y="2052"/>
                  </a:lnTo>
                  <a:lnTo>
                    <a:pt x="448" y="2052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904858" y="3699045"/>
              <a:ext cx="41731" cy="141774"/>
            </a:xfrm>
            <a:custGeom>
              <a:avLst/>
              <a:gdLst/>
              <a:ahLst/>
              <a:cxnLst/>
              <a:rect l="l" t="t" r="r" b="b"/>
              <a:pathLst>
                <a:path w="448" h="1522" extrusionOk="0">
                  <a:moveTo>
                    <a:pt x="0" y="0"/>
                  </a:moveTo>
                  <a:lnTo>
                    <a:pt x="0" y="1521"/>
                  </a:lnTo>
                  <a:lnTo>
                    <a:pt x="448" y="1521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960934" y="3729598"/>
              <a:ext cx="41824" cy="111221"/>
            </a:xfrm>
            <a:custGeom>
              <a:avLst/>
              <a:gdLst/>
              <a:ahLst/>
              <a:cxnLst/>
              <a:rect l="l" t="t" r="r" b="b"/>
              <a:pathLst>
                <a:path w="449" h="1194" extrusionOk="0">
                  <a:moveTo>
                    <a:pt x="1" y="0"/>
                  </a:moveTo>
                  <a:lnTo>
                    <a:pt x="1" y="1193"/>
                  </a:lnTo>
                  <a:lnTo>
                    <a:pt x="448" y="119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6018781" y="3712924"/>
              <a:ext cx="41731" cy="127895"/>
            </a:xfrm>
            <a:custGeom>
              <a:avLst/>
              <a:gdLst/>
              <a:ahLst/>
              <a:cxnLst/>
              <a:rect l="l" t="t" r="r" b="b"/>
              <a:pathLst>
                <a:path w="448" h="1373" extrusionOk="0">
                  <a:moveTo>
                    <a:pt x="0" y="1"/>
                  </a:moveTo>
                  <a:lnTo>
                    <a:pt x="0" y="1372"/>
                  </a:lnTo>
                  <a:lnTo>
                    <a:pt x="447" y="137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24"/>
          <p:cNvGrpSpPr/>
          <p:nvPr/>
        </p:nvGrpSpPr>
        <p:grpSpPr>
          <a:xfrm>
            <a:off x="3152318" y="804939"/>
            <a:ext cx="481306" cy="501799"/>
            <a:chOff x="5659221" y="2028861"/>
            <a:chExt cx="481306" cy="501799"/>
          </a:xfrm>
        </p:grpSpPr>
        <p:sp>
          <p:nvSpPr>
            <p:cNvPr id="1271" name="Google Shape;1271;p24"/>
            <p:cNvSpPr/>
            <p:nvPr/>
          </p:nvSpPr>
          <p:spPr>
            <a:xfrm>
              <a:off x="5674777" y="2046094"/>
              <a:ext cx="450194" cy="467892"/>
            </a:xfrm>
            <a:custGeom>
              <a:avLst/>
              <a:gdLst/>
              <a:ahLst/>
              <a:cxnLst/>
              <a:rect l="l" t="t" r="r" b="b"/>
              <a:pathLst>
                <a:path w="4833" h="5023" extrusionOk="0">
                  <a:moveTo>
                    <a:pt x="2417" y="0"/>
                  </a:moveTo>
                  <a:cubicBezTo>
                    <a:pt x="2232" y="292"/>
                    <a:pt x="1719" y="823"/>
                    <a:pt x="394" y="895"/>
                  </a:cubicBezTo>
                  <a:cubicBezTo>
                    <a:pt x="394" y="895"/>
                    <a:pt x="1" y="4587"/>
                    <a:pt x="2417" y="5022"/>
                  </a:cubicBezTo>
                  <a:cubicBezTo>
                    <a:pt x="4832" y="4587"/>
                    <a:pt x="4445" y="895"/>
                    <a:pt x="4445" y="895"/>
                  </a:cubicBezTo>
                  <a:cubicBezTo>
                    <a:pt x="3120" y="823"/>
                    <a:pt x="2601" y="292"/>
                    <a:pt x="2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5659221" y="2028861"/>
              <a:ext cx="481306" cy="501799"/>
            </a:xfrm>
            <a:custGeom>
              <a:avLst/>
              <a:gdLst/>
              <a:ahLst/>
              <a:cxnLst/>
              <a:rect l="l" t="t" r="r" b="b"/>
              <a:pathLst>
                <a:path w="5167" h="5387" extrusionOk="0">
                  <a:moveTo>
                    <a:pt x="2584" y="477"/>
                  </a:moveTo>
                  <a:cubicBezTo>
                    <a:pt x="2858" y="788"/>
                    <a:pt x="3401" y="1163"/>
                    <a:pt x="4439" y="1247"/>
                  </a:cubicBezTo>
                  <a:cubicBezTo>
                    <a:pt x="4480" y="1921"/>
                    <a:pt x="4510" y="4647"/>
                    <a:pt x="2584" y="5023"/>
                  </a:cubicBezTo>
                  <a:cubicBezTo>
                    <a:pt x="663" y="4647"/>
                    <a:pt x="693" y="1921"/>
                    <a:pt x="729" y="1247"/>
                  </a:cubicBezTo>
                  <a:cubicBezTo>
                    <a:pt x="1766" y="1163"/>
                    <a:pt x="2309" y="788"/>
                    <a:pt x="2584" y="477"/>
                  </a:cubicBezTo>
                  <a:close/>
                  <a:moveTo>
                    <a:pt x="2584" y="0"/>
                  </a:moveTo>
                  <a:cubicBezTo>
                    <a:pt x="2524" y="0"/>
                    <a:pt x="2464" y="36"/>
                    <a:pt x="2434" y="90"/>
                  </a:cubicBezTo>
                  <a:cubicBezTo>
                    <a:pt x="2261" y="364"/>
                    <a:pt x="1784" y="835"/>
                    <a:pt x="550" y="901"/>
                  </a:cubicBezTo>
                  <a:cubicBezTo>
                    <a:pt x="460" y="901"/>
                    <a:pt x="389" y="972"/>
                    <a:pt x="383" y="1056"/>
                  </a:cubicBezTo>
                  <a:cubicBezTo>
                    <a:pt x="377" y="1098"/>
                    <a:pt x="1" y="4921"/>
                    <a:pt x="2554" y="5380"/>
                  </a:cubicBezTo>
                  <a:cubicBezTo>
                    <a:pt x="2566" y="5380"/>
                    <a:pt x="2572" y="5386"/>
                    <a:pt x="2584" y="5386"/>
                  </a:cubicBezTo>
                  <a:cubicBezTo>
                    <a:pt x="2595" y="5386"/>
                    <a:pt x="2607" y="5380"/>
                    <a:pt x="2613" y="5380"/>
                  </a:cubicBezTo>
                  <a:cubicBezTo>
                    <a:pt x="5166" y="4921"/>
                    <a:pt x="4791" y="1098"/>
                    <a:pt x="4785" y="1056"/>
                  </a:cubicBezTo>
                  <a:cubicBezTo>
                    <a:pt x="4779" y="972"/>
                    <a:pt x="4707" y="901"/>
                    <a:pt x="4618" y="901"/>
                  </a:cubicBezTo>
                  <a:cubicBezTo>
                    <a:pt x="3383" y="835"/>
                    <a:pt x="2912" y="364"/>
                    <a:pt x="2739" y="90"/>
                  </a:cubicBezTo>
                  <a:cubicBezTo>
                    <a:pt x="2703" y="36"/>
                    <a:pt x="2649" y="0"/>
                    <a:pt x="2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5808168" y="2212740"/>
              <a:ext cx="183971" cy="134043"/>
            </a:xfrm>
            <a:custGeom>
              <a:avLst/>
              <a:gdLst/>
              <a:ahLst/>
              <a:cxnLst/>
              <a:rect l="l" t="t" r="r" b="b"/>
              <a:pathLst>
                <a:path w="1975" h="1439" extrusionOk="0">
                  <a:moveTo>
                    <a:pt x="1802" y="1"/>
                  </a:moveTo>
                  <a:lnTo>
                    <a:pt x="579" y="1032"/>
                  </a:lnTo>
                  <a:lnTo>
                    <a:pt x="221" y="490"/>
                  </a:lnTo>
                  <a:lnTo>
                    <a:pt x="0" y="639"/>
                  </a:lnTo>
                  <a:lnTo>
                    <a:pt x="519" y="1438"/>
                  </a:lnTo>
                  <a:lnTo>
                    <a:pt x="1975" y="209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24"/>
          <p:cNvGrpSpPr/>
          <p:nvPr/>
        </p:nvGrpSpPr>
        <p:grpSpPr>
          <a:xfrm>
            <a:off x="5215322" y="3120118"/>
            <a:ext cx="365707" cy="470036"/>
            <a:chOff x="3278398" y="3497468"/>
            <a:chExt cx="365707" cy="470036"/>
          </a:xfrm>
        </p:grpSpPr>
        <p:sp>
          <p:nvSpPr>
            <p:cNvPr id="1279" name="Google Shape;1279;p24"/>
            <p:cNvSpPr/>
            <p:nvPr/>
          </p:nvSpPr>
          <p:spPr>
            <a:xfrm>
              <a:off x="3413461" y="3680694"/>
              <a:ext cx="68931" cy="142892"/>
            </a:xfrm>
            <a:custGeom>
              <a:avLst/>
              <a:gdLst/>
              <a:ahLst/>
              <a:cxnLst/>
              <a:rect l="l" t="t" r="r" b="b"/>
              <a:pathLst>
                <a:path w="740" h="1534" extrusionOk="0">
                  <a:moveTo>
                    <a:pt x="0" y="1"/>
                  </a:moveTo>
                  <a:lnTo>
                    <a:pt x="0" y="1534"/>
                  </a:lnTo>
                  <a:lnTo>
                    <a:pt x="740" y="1534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3494229" y="3641292"/>
              <a:ext cx="69024" cy="182295"/>
            </a:xfrm>
            <a:custGeom>
              <a:avLst/>
              <a:gdLst/>
              <a:ahLst/>
              <a:cxnLst/>
              <a:rect l="l" t="t" r="r" b="b"/>
              <a:pathLst>
                <a:path w="741" h="1957" extrusionOk="0">
                  <a:moveTo>
                    <a:pt x="1" y="0"/>
                  </a:moveTo>
                  <a:lnTo>
                    <a:pt x="1" y="1957"/>
                  </a:lnTo>
                  <a:lnTo>
                    <a:pt x="740" y="195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3575081" y="3595648"/>
              <a:ext cx="69024" cy="227938"/>
            </a:xfrm>
            <a:custGeom>
              <a:avLst/>
              <a:gdLst/>
              <a:ahLst/>
              <a:cxnLst/>
              <a:rect l="l" t="t" r="r" b="b"/>
              <a:pathLst>
                <a:path w="741" h="2447" extrusionOk="0">
                  <a:moveTo>
                    <a:pt x="1" y="1"/>
                  </a:moveTo>
                  <a:lnTo>
                    <a:pt x="1" y="2447"/>
                  </a:lnTo>
                  <a:lnTo>
                    <a:pt x="740" y="2447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24"/>
            <p:cNvGrpSpPr/>
            <p:nvPr/>
          </p:nvGrpSpPr>
          <p:grpSpPr>
            <a:xfrm>
              <a:off x="3278398" y="3497468"/>
              <a:ext cx="314568" cy="470036"/>
              <a:chOff x="3278398" y="3497468"/>
              <a:chExt cx="314568" cy="470036"/>
            </a:xfrm>
          </p:grpSpPr>
          <p:sp>
            <p:nvSpPr>
              <p:cNvPr id="1283" name="Google Shape;1283;p24"/>
              <p:cNvSpPr/>
              <p:nvPr/>
            </p:nvSpPr>
            <p:spPr>
              <a:xfrm>
                <a:off x="3352825" y="3552240"/>
                <a:ext cx="124076" cy="66043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709" extrusionOk="0">
                    <a:moveTo>
                      <a:pt x="876" y="0"/>
                    </a:moveTo>
                    <a:cubicBezTo>
                      <a:pt x="517" y="0"/>
                      <a:pt x="175" y="212"/>
                      <a:pt x="25" y="562"/>
                    </a:cubicBezTo>
                    <a:cubicBezTo>
                      <a:pt x="1" y="616"/>
                      <a:pt x="25" y="676"/>
                      <a:pt x="78" y="700"/>
                    </a:cubicBezTo>
                    <a:cubicBezTo>
                      <a:pt x="93" y="706"/>
                      <a:pt x="107" y="709"/>
                      <a:pt x="121" y="709"/>
                    </a:cubicBezTo>
                    <a:cubicBezTo>
                      <a:pt x="161" y="709"/>
                      <a:pt x="198" y="685"/>
                      <a:pt x="216" y="646"/>
                    </a:cubicBezTo>
                    <a:cubicBezTo>
                      <a:pt x="336" y="374"/>
                      <a:pt x="603" y="212"/>
                      <a:pt x="881" y="212"/>
                    </a:cubicBezTo>
                    <a:cubicBezTo>
                      <a:pt x="976" y="212"/>
                      <a:pt x="1072" y="231"/>
                      <a:pt x="1164" y="270"/>
                    </a:cubicBezTo>
                    <a:cubicBezTo>
                      <a:pt x="1178" y="276"/>
                      <a:pt x="1193" y="279"/>
                      <a:pt x="1208" y="279"/>
                    </a:cubicBezTo>
                    <a:cubicBezTo>
                      <a:pt x="1249" y="279"/>
                      <a:pt x="1290" y="256"/>
                      <a:pt x="1307" y="216"/>
                    </a:cubicBezTo>
                    <a:cubicBezTo>
                      <a:pt x="1331" y="163"/>
                      <a:pt x="1301" y="103"/>
                      <a:pt x="1248" y="79"/>
                    </a:cubicBezTo>
                    <a:cubicBezTo>
                      <a:pt x="1127" y="26"/>
                      <a:pt x="1000" y="0"/>
                      <a:pt x="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4"/>
              <p:cNvSpPr/>
              <p:nvPr/>
            </p:nvSpPr>
            <p:spPr>
              <a:xfrm>
                <a:off x="3280633" y="3497468"/>
                <a:ext cx="312332" cy="274606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2948" extrusionOk="0">
                    <a:moveTo>
                      <a:pt x="1679" y="212"/>
                    </a:moveTo>
                    <a:cubicBezTo>
                      <a:pt x="1845" y="212"/>
                      <a:pt x="2015" y="245"/>
                      <a:pt x="2178" y="315"/>
                    </a:cubicBezTo>
                    <a:cubicBezTo>
                      <a:pt x="2816" y="596"/>
                      <a:pt x="3108" y="1335"/>
                      <a:pt x="2834" y="1979"/>
                    </a:cubicBezTo>
                    <a:cubicBezTo>
                      <a:pt x="2626" y="2453"/>
                      <a:pt x="2162" y="2736"/>
                      <a:pt x="1675" y="2736"/>
                    </a:cubicBezTo>
                    <a:cubicBezTo>
                      <a:pt x="1506" y="2736"/>
                      <a:pt x="1334" y="2702"/>
                      <a:pt x="1170" y="2630"/>
                    </a:cubicBezTo>
                    <a:cubicBezTo>
                      <a:pt x="531" y="2355"/>
                      <a:pt x="239" y="1610"/>
                      <a:pt x="519" y="971"/>
                    </a:cubicBezTo>
                    <a:cubicBezTo>
                      <a:pt x="724" y="496"/>
                      <a:pt x="1190" y="212"/>
                      <a:pt x="1679" y="212"/>
                    </a:cubicBezTo>
                    <a:close/>
                    <a:moveTo>
                      <a:pt x="1673" y="0"/>
                    </a:moveTo>
                    <a:cubicBezTo>
                      <a:pt x="1104" y="0"/>
                      <a:pt x="562" y="334"/>
                      <a:pt x="323" y="888"/>
                    </a:cubicBezTo>
                    <a:cubicBezTo>
                      <a:pt x="0" y="1634"/>
                      <a:pt x="340" y="2504"/>
                      <a:pt x="1086" y="2826"/>
                    </a:cubicBezTo>
                    <a:cubicBezTo>
                      <a:pt x="1277" y="2909"/>
                      <a:pt x="1476" y="2948"/>
                      <a:pt x="1672" y="2948"/>
                    </a:cubicBezTo>
                    <a:cubicBezTo>
                      <a:pt x="2241" y="2948"/>
                      <a:pt x="2785" y="2618"/>
                      <a:pt x="3025" y="2063"/>
                    </a:cubicBezTo>
                    <a:cubicBezTo>
                      <a:pt x="3353" y="1317"/>
                      <a:pt x="3007" y="447"/>
                      <a:pt x="2261" y="124"/>
                    </a:cubicBezTo>
                    <a:cubicBezTo>
                      <a:pt x="2070" y="40"/>
                      <a:pt x="1870" y="0"/>
                      <a:pt x="16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4"/>
              <p:cNvSpPr/>
              <p:nvPr/>
            </p:nvSpPr>
            <p:spPr>
              <a:xfrm>
                <a:off x="3278398" y="3837839"/>
                <a:ext cx="84021" cy="12966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392" extrusionOk="0">
                    <a:moveTo>
                      <a:pt x="660" y="1"/>
                    </a:moveTo>
                    <a:cubicBezTo>
                      <a:pt x="578" y="1"/>
                      <a:pt x="501" y="48"/>
                      <a:pt x="466" y="127"/>
                    </a:cubicBezTo>
                    <a:lnTo>
                      <a:pt x="48" y="1093"/>
                    </a:lnTo>
                    <a:cubicBezTo>
                      <a:pt x="1" y="1201"/>
                      <a:pt x="48" y="1326"/>
                      <a:pt x="156" y="1373"/>
                    </a:cubicBezTo>
                    <a:cubicBezTo>
                      <a:pt x="184" y="1386"/>
                      <a:pt x="213" y="1392"/>
                      <a:pt x="242" y="1392"/>
                    </a:cubicBezTo>
                    <a:cubicBezTo>
                      <a:pt x="324" y="1392"/>
                      <a:pt x="401" y="1345"/>
                      <a:pt x="436" y="1266"/>
                    </a:cubicBezTo>
                    <a:lnTo>
                      <a:pt x="854" y="300"/>
                    </a:lnTo>
                    <a:cubicBezTo>
                      <a:pt x="901" y="192"/>
                      <a:pt x="854" y="67"/>
                      <a:pt x="746" y="19"/>
                    </a:cubicBezTo>
                    <a:cubicBezTo>
                      <a:pt x="718" y="7"/>
                      <a:pt x="688" y="1"/>
                      <a:pt x="6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3337828" y="3747949"/>
                <a:ext cx="57380" cy="97901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051" extrusionOk="0">
                    <a:moveTo>
                      <a:pt x="418" y="0"/>
                    </a:moveTo>
                    <a:lnTo>
                      <a:pt x="1" y="967"/>
                    </a:lnTo>
                    <a:lnTo>
                      <a:pt x="192" y="1050"/>
                    </a:lnTo>
                    <a:lnTo>
                      <a:pt x="615" y="8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" name="Google Shape;1236;p24">
            <a:extLst>
              <a:ext uri="{FF2B5EF4-FFF2-40B4-BE49-F238E27FC236}">
                <a16:creationId xmlns:a16="http://schemas.microsoft.com/office/drawing/2014/main" id="{9420E5A1-563A-411F-972F-3C5875932453}"/>
              </a:ext>
            </a:extLst>
          </p:cNvPr>
          <p:cNvGrpSpPr/>
          <p:nvPr/>
        </p:nvGrpSpPr>
        <p:grpSpPr>
          <a:xfrm>
            <a:off x="3212793" y="3149722"/>
            <a:ext cx="344562" cy="393466"/>
            <a:chOff x="4507420" y="1406524"/>
            <a:chExt cx="344562" cy="393466"/>
          </a:xfrm>
        </p:grpSpPr>
        <p:sp>
          <p:nvSpPr>
            <p:cNvPr id="146" name="Google Shape;1237;p24">
              <a:extLst>
                <a:ext uri="{FF2B5EF4-FFF2-40B4-BE49-F238E27FC236}">
                  <a16:creationId xmlns:a16="http://schemas.microsoft.com/office/drawing/2014/main" id="{3DDD9724-BF93-4A5E-A79C-8E8438F87A11}"/>
                </a:ext>
              </a:extLst>
            </p:cNvPr>
            <p:cNvSpPr/>
            <p:nvPr/>
          </p:nvSpPr>
          <p:spPr>
            <a:xfrm>
              <a:off x="4507420" y="1485982"/>
              <a:ext cx="236787" cy="314009"/>
            </a:xfrm>
            <a:custGeom>
              <a:avLst/>
              <a:gdLst/>
              <a:ahLst/>
              <a:cxnLst/>
              <a:rect l="l" t="t" r="r" b="b"/>
              <a:pathLst>
                <a:path w="2542" h="3371" extrusionOk="0">
                  <a:moveTo>
                    <a:pt x="1" y="1"/>
                  </a:moveTo>
                  <a:lnTo>
                    <a:pt x="1" y="3371"/>
                  </a:lnTo>
                  <a:lnTo>
                    <a:pt x="2542" y="3371"/>
                  </a:lnTo>
                  <a:lnTo>
                    <a:pt x="2542" y="2625"/>
                  </a:lnTo>
                  <a:lnTo>
                    <a:pt x="2321" y="2625"/>
                  </a:lnTo>
                  <a:lnTo>
                    <a:pt x="2321" y="3150"/>
                  </a:lnTo>
                  <a:lnTo>
                    <a:pt x="215" y="3150"/>
                  </a:lnTo>
                  <a:lnTo>
                    <a:pt x="215" y="215"/>
                  </a:lnTo>
                  <a:lnTo>
                    <a:pt x="1051" y="21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38;p24">
              <a:extLst>
                <a:ext uri="{FF2B5EF4-FFF2-40B4-BE49-F238E27FC236}">
                  <a16:creationId xmlns:a16="http://schemas.microsoft.com/office/drawing/2014/main" id="{0E697041-D6FF-40A7-B376-2B48E9DC371D}"/>
                </a:ext>
              </a:extLst>
            </p:cNvPr>
            <p:cNvSpPr/>
            <p:nvPr/>
          </p:nvSpPr>
          <p:spPr>
            <a:xfrm>
              <a:off x="4615754" y="1406524"/>
              <a:ext cx="236228" cy="314009"/>
            </a:xfrm>
            <a:custGeom>
              <a:avLst/>
              <a:gdLst/>
              <a:ahLst/>
              <a:cxnLst/>
              <a:rect l="l" t="t" r="r" b="b"/>
              <a:pathLst>
                <a:path w="2536" h="3371" extrusionOk="0">
                  <a:moveTo>
                    <a:pt x="2321" y="215"/>
                  </a:moveTo>
                  <a:lnTo>
                    <a:pt x="2321" y="3150"/>
                  </a:lnTo>
                  <a:lnTo>
                    <a:pt x="216" y="3150"/>
                  </a:lnTo>
                  <a:lnTo>
                    <a:pt x="216" y="215"/>
                  </a:lnTo>
                  <a:close/>
                  <a:moveTo>
                    <a:pt x="1" y="1"/>
                  </a:moveTo>
                  <a:lnTo>
                    <a:pt x="1" y="3371"/>
                  </a:lnTo>
                  <a:lnTo>
                    <a:pt x="2536" y="3371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239;p24">
              <a:extLst>
                <a:ext uri="{FF2B5EF4-FFF2-40B4-BE49-F238E27FC236}">
                  <a16:creationId xmlns:a16="http://schemas.microsoft.com/office/drawing/2014/main" id="{1BD94274-8AE4-4AF5-A5DE-1E209BECBC94}"/>
                </a:ext>
              </a:extLst>
            </p:cNvPr>
            <p:cNvGrpSpPr/>
            <p:nvPr/>
          </p:nvGrpSpPr>
          <p:grpSpPr>
            <a:xfrm>
              <a:off x="4668570" y="1453193"/>
              <a:ext cx="130690" cy="220114"/>
              <a:chOff x="4668570" y="1453193"/>
              <a:chExt cx="130690" cy="220114"/>
            </a:xfrm>
          </p:grpSpPr>
          <p:sp>
            <p:nvSpPr>
              <p:cNvPr id="149" name="Google Shape;1240;p24">
                <a:extLst>
                  <a:ext uri="{FF2B5EF4-FFF2-40B4-BE49-F238E27FC236}">
                    <a16:creationId xmlns:a16="http://schemas.microsoft.com/office/drawing/2014/main" id="{C5BB1D2B-7FFD-4855-83D0-24891C13EF2C}"/>
                  </a:ext>
                </a:extLst>
              </p:cNvPr>
              <p:cNvSpPr/>
              <p:nvPr/>
            </p:nvSpPr>
            <p:spPr>
              <a:xfrm>
                <a:off x="4668570" y="1453193"/>
                <a:ext cx="21797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60" extrusionOk="0">
                    <a:moveTo>
                      <a:pt x="132" y="78"/>
                    </a:moveTo>
                    <a:cubicBezTo>
                      <a:pt x="150" y="78"/>
                      <a:pt x="156" y="84"/>
                      <a:pt x="156" y="96"/>
                    </a:cubicBezTo>
                    <a:lnTo>
                      <a:pt x="156" y="365"/>
                    </a:lnTo>
                    <a:cubicBezTo>
                      <a:pt x="156" y="376"/>
                      <a:pt x="150" y="388"/>
                      <a:pt x="132" y="388"/>
                    </a:cubicBezTo>
                    <a:lnTo>
                      <a:pt x="102" y="388"/>
                    </a:lnTo>
                    <a:cubicBezTo>
                      <a:pt x="84" y="388"/>
                      <a:pt x="78" y="376"/>
                      <a:pt x="78" y="365"/>
                    </a:cubicBezTo>
                    <a:lnTo>
                      <a:pt x="78" y="96"/>
                    </a:lnTo>
                    <a:cubicBezTo>
                      <a:pt x="78" y="84"/>
                      <a:pt x="84" y="78"/>
                      <a:pt x="102" y="78"/>
                    </a:cubicBezTo>
                    <a:close/>
                    <a:moveTo>
                      <a:pt x="84" y="1"/>
                    </a:moveTo>
                    <a:cubicBezTo>
                      <a:pt x="30" y="1"/>
                      <a:pt x="1" y="31"/>
                      <a:pt x="1" y="84"/>
                    </a:cubicBezTo>
                    <a:lnTo>
                      <a:pt x="1" y="376"/>
                    </a:lnTo>
                    <a:cubicBezTo>
                      <a:pt x="1" y="430"/>
                      <a:pt x="30" y="460"/>
                      <a:pt x="84" y="460"/>
                    </a:cubicBezTo>
                    <a:lnTo>
                      <a:pt x="150" y="460"/>
                    </a:lnTo>
                    <a:cubicBezTo>
                      <a:pt x="203" y="460"/>
                      <a:pt x="233" y="430"/>
                      <a:pt x="233" y="376"/>
                    </a:cubicBezTo>
                    <a:lnTo>
                      <a:pt x="233" y="84"/>
                    </a:lnTo>
                    <a:cubicBezTo>
                      <a:pt x="233" y="31"/>
                      <a:pt x="203" y="1"/>
                      <a:pt x="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241;p24">
                <a:extLst>
                  <a:ext uri="{FF2B5EF4-FFF2-40B4-BE49-F238E27FC236}">
                    <a16:creationId xmlns:a16="http://schemas.microsoft.com/office/drawing/2014/main" id="{4BC8FB5B-841A-4A5A-B76F-C9C176AAFEDA}"/>
                  </a:ext>
                </a:extLst>
              </p:cNvPr>
              <p:cNvSpPr/>
              <p:nvPr/>
            </p:nvSpPr>
            <p:spPr>
              <a:xfrm>
                <a:off x="4700800" y="1453193"/>
                <a:ext cx="21238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60" extrusionOk="0">
                    <a:moveTo>
                      <a:pt x="132" y="78"/>
                    </a:moveTo>
                    <a:cubicBezTo>
                      <a:pt x="144" y="78"/>
                      <a:pt x="156" y="84"/>
                      <a:pt x="156" y="96"/>
                    </a:cubicBezTo>
                    <a:lnTo>
                      <a:pt x="156" y="365"/>
                    </a:lnTo>
                    <a:cubicBezTo>
                      <a:pt x="156" y="376"/>
                      <a:pt x="144" y="388"/>
                      <a:pt x="132" y="388"/>
                    </a:cubicBezTo>
                    <a:lnTo>
                      <a:pt x="96" y="388"/>
                    </a:lnTo>
                    <a:cubicBezTo>
                      <a:pt x="84" y="388"/>
                      <a:pt x="72" y="376"/>
                      <a:pt x="72" y="365"/>
                    </a:cubicBezTo>
                    <a:lnTo>
                      <a:pt x="72" y="96"/>
                    </a:lnTo>
                    <a:cubicBezTo>
                      <a:pt x="72" y="84"/>
                      <a:pt x="84" y="78"/>
                      <a:pt x="96" y="78"/>
                    </a:cubicBezTo>
                    <a:close/>
                    <a:moveTo>
                      <a:pt x="78" y="1"/>
                    </a:moveTo>
                    <a:cubicBezTo>
                      <a:pt x="24" y="1"/>
                      <a:pt x="1" y="31"/>
                      <a:pt x="1" y="84"/>
                    </a:cubicBezTo>
                    <a:lnTo>
                      <a:pt x="1" y="376"/>
                    </a:lnTo>
                    <a:cubicBezTo>
                      <a:pt x="1" y="430"/>
                      <a:pt x="24" y="460"/>
                      <a:pt x="78" y="460"/>
                    </a:cubicBezTo>
                    <a:lnTo>
                      <a:pt x="144" y="460"/>
                    </a:lnTo>
                    <a:cubicBezTo>
                      <a:pt x="197" y="460"/>
                      <a:pt x="227" y="430"/>
                      <a:pt x="227" y="376"/>
                    </a:cubicBezTo>
                    <a:lnTo>
                      <a:pt x="227" y="84"/>
                    </a:lnTo>
                    <a:cubicBezTo>
                      <a:pt x="227" y="31"/>
                      <a:pt x="197" y="1"/>
                      <a:pt x="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242;p24">
                <a:extLst>
                  <a:ext uri="{FF2B5EF4-FFF2-40B4-BE49-F238E27FC236}">
                    <a16:creationId xmlns:a16="http://schemas.microsoft.com/office/drawing/2014/main" id="{0741F42F-E188-4761-BCBA-F6B6BC2D7E27}"/>
                  </a:ext>
                </a:extLst>
              </p:cNvPr>
              <p:cNvSpPr/>
              <p:nvPr/>
            </p:nvSpPr>
            <p:spPr>
              <a:xfrm>
                <a:off x="4731912" y="1453193"/>
                <a:ext cx="11737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60" extrusionOk="0">
                    <a:moveTo>
                      <a:pt x="120" y="1"/>
                    </a:moveTo>
                    <a:lnTo>
                      <a:pt x="12" y="19"/>
                    </a:lnTo>
                    <a:cubicBezTo>
                      <a:pt x="6" y="19"/>
                      <a:pt x="1" y="19"/>
                      <a:pt x="1" y="31"/>
                    </a:cubicBezTo>
                    <a:lnTo>
                      <a:pt x="1" y="84"/>
                    </a:lnTo>
                    <a:cubicBezTo>
                      <a:pt x="1" y="90"/>
                      <a:pt x="6" y="96"/>
                      <a:pt x="12" y="96"/>
                    </a:cubicBezTo>
                    <a:lnTo>
                      <a:pt x="48" y="90"/>
                    </a:lnTo>
                    <a:lnTo>
                      <a:pt x="48" y="448"/>
                    </a:lnTo>
                    <a:cubicBezTo>
                      <a:pt x="48" y="454"/>
                      <a:pt x="54" y="460"/>
                      <a:pt x="60" y="460"/>
                    </a:cubicBezTo>
                    <a:lnTo>
                      <a:pt x="120" y="460"/>
                    </a:lnTo>
                    <a:cubicBezTo>
                      <a:pt x="126" y="460"/>
                      <a:pt x="126" y="454"/>
                      <a:pt x="126" y="448"/>
                    </a:cubicBezTo>
                    <a:lnTo>
                      <a:pt x="126" y="13"/>
                    </a:lnTo>
                    <a:cubicBezTo>
                      <a:pt x="126" y="7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243;p24">
                <a:extLst>
                  <a:ext uri="{FF2B5EF4-FFF2-40B4-BE49-F238E27FC236}">
                    <a16:creationId xmlns:a16="http://schemas.microsoft.com/office/drawing/2014/main" id="{BCAC76DC-53CC-41E7-B09F-1590C3ED24BC}"/>
                  </a:ext>
                </a:extLst>
              </p:cNvPr>
              <p:cNvSpPr/>
              <p:nvPr/>
            </p:nvSpPr>
            <p:spPr>
              <a:xfrm>
                <a:off x="4754734" y="1453193"/>
                <a:ext cx="11737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60" extrusionOk="0">
                    <a:moveTo>
                      <a:pt x="119" y="1"/>
                    </a:moveTo>
                    <a:lnTo>
                      <a:pt x="12" y="19"/>
                    </a:lnTo>
                    <a:cubicBezTo>
                      <a:pt x="6" y="19"/>
                      <a:pt x="0" y="19"/>
                      <a:pt x="0" y="31"/>
                    </a:cubicBezTo>
                    <a:lnTo>
                      <a:pt x="0" y="84"/>
                    </a:lnTo>
                    <a:cubicBezTo>
                      <a:pt x="0" y="90"/>
                      <a:pt x="6" y="96"/>
                      <a:pt x="12" y="96"/>
                    </a:cubicBezTo>
                    <a:lnTo>
                      <a:pt x="48" y="90"/>
                    </a:lnTo>
                    <a:lnTo>
                      <a:pt x="48" y="448"/>
                    </a:lnTo>
                    <a:cubicBezTo>
                      <a:pt x="48" y="454"/>
                      <a:pt x="54" y="460"/>
                      <a:pt x="60" y="460"/>
                    </a:cubicBezTo>
                    <a:lnTo>
                      <a:pt x="119" y="460"/>
                    </a:lnTo>
                    <a:cubicBezTo>
                      <a:pt x="125" y="460"/>
                      <a:pt x="125" y="454"/>
                      <a:pt x="125" y="448"/>
                    </a:cubicBezTo>
                    <a:lnTo>
                      <a:pt x="125" y="13"/>
                    </a:lnTo>
                    <a:cubicBezTo>
                      <a:pt x="125" y="7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244;p24">
                <a:extLst>
                  <a:ext uri="{FF2B5EF4-FFF2-40B4-BE49-F238E27FC236}">
                    <a16:creationId xmlns:a16="http://schemas.microsoft.com/office/drawing/2014/main" id="{3EB983DD-B115-457A-A2FF-1B4ADBE35B00}"/>
                  </a:ext>
                </a:extLst>
              </p:cNvPr>
              <p:cNvSpPr/>
              <p:nvPr/>
            </p:nvSpPr>
            <p:spPr>
              <a:xfrm>
                <a:off x="4777462" y="1453193"/>
                <a:ext cx="21797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60" extrusionOk="0">
                    <a:moveTo>
                      <a:pt x="138" y="78"/>
                    </a:moveTo>
                    <a:cubicBezTo>
                      <a:pt x="150" y="78"/>
                      <a:pt x="156" y="84"/>
                      <a:pt x="156" y="96"/>
                    </a:cubicBezTo>
                    <a:lnTo>
                      <a:pt x="156" y="365"/>
                    </a:lnTo>
                    <a:cubicBezTo>
                      <a:pt x="156" y="376"/>
                      <a:pt x="150" y="388"/>
                      <a:pt x="138" y="388"/>
                    </a:cubicBezTo>
                    <a:lnTo>
                      <a:pt x="102" y="388"/>
                    </a:lnTo>
                    <a:cubicBezTo>
                      <a:pt x="90" y="388"/>
                      <a:pt x="78" y="376"/>
                      <a:pt x="78" y="365"/>
                    </a:cubicBezTo>
                    <a:lnTo>
                      <a:pt x="78" y="96"/>
                    </a:lnTo>
                    <a:cubicBezTo>
                      <a:pt x="78" y="84"/>
                      <a:pt x="90" y="78"/>
                      <a:pt x="102" y="78"/>
                    </a:cubicBezTo>
                    <a:close/>
                    <a:moveTo>
                      <a:pt x="84" y="1"/>
                    </a:moveTo>
                    <a:cubicBezTo>
                      <a:pt x="30" y="1"/>
                      <a:pt x="1" y="31"/>
                      <a:pt x="1" y="84"/>
                    </a:cubicBezTo>
                    <a:lnTo>
                      <a:pt x="1" y="376"/>
                    </a:lnTo>
                    <a:cubicBezTo>
                      <a:pt x="1" y="430"/>
                      <a:pt x="30" y="460"/>
                      <a:pt x="84" y="460"/>
                    </a:cubicBezTo>
                    <a:lnTo>
                      <a:pt x="150" y="460"/>
                    </a:lnTo>
                    <a:cubicBezTo>
                      <a:pt x="203" y="460"/>
                      <a:pt x="233" y="430"/>
                      <a:pt x="233" y="376"/>
                    </a:cubicBezTo>
                    <a:lnTo>
                      <a:pt x="233" y="84"/>
                    </a:lnTo>
                    <a:cubicBezTo>
                      <a:pt x="233" y="31"/>
                      <a:pt x="203" y="1"/>
                      <a:pt x="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245;p24">
                <a:extLst>
                  <a:ext uri="{FF2B5EF4-FFF2-40B4-BE49-F238E27FC236}">
                    <a16:creationId xmlns:a16="http://schemas.microsoft.com/office/drawing/2014/main" id="{C3D1F545-CE72-44E4-9AA0-B4505DDB6251}"/>
                  </a:ext>
                </a:extLst>
              </p:cNvPr>
              <p:cNvSpPr/>
              <p:nvPr/>
            </p:nvSpPr>
            <p:spPr>
              <a:xfrm>
                <a:off x="4673041" y="1512623"/>
                <a:ext cx="11737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5" extrusionOk="0">
                    <a:moveTo>
                      <a:pt x="120" y="1"/>
                    </a:moveTo>
                    <a:lnTo>
                      <a:pt x="12" y="13"/>
                    </a:lnTo>
                    <a:cubicBezTo>
                      <a:pt x="6" y="13"/>
                      <a:pt x="0" y="19"/>
                      <a:pt x="0" y="25"/>
                    </a:cubicBezTo>
                    <a:lnTo>
                      <a:pt x="0" y="78"/>
                    </a:lnTo>
                    <a:cubicBezTo>
                      <a:pt x="0" y="90"/>
                      <a:pt x="6" y="90"/>
                      <a:pt x="12" y="90"/>
                    </a:cubicBezTo>
                    <a:lnTo>
                      <a:pt x="48" y="84"/>
                    </a:lnTo>
                    <a:lnTo>
                      <a:pt x="48" y="448"/>
                    </a:lnTo>
                    <a:cubicBezTo>
                      <a:pt x="48" y="454"/>
                      <a:pt x="54" y="454"/>
                      <a:pt x="60" y="454"/>
                    </a:cubicBezTo>
                    <a:lnTo>
                      <a:pt x="120" y="454"/>
                    </a:lnTo>
                    <a:cubicBezTo>
                      <a:pt x="126" y="454"/>
                      <a:pt x="126" y="454"/>
                      <a:pt x="126" y="448"/>
                    </a:cubicBezTo>
                    <a:lnTo>
                      <a:pt x="126" y="7"/>
                    </a:lnTo>
                    <a:cubicBezTo>
                      <a:pt x="126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246;p24">
                <a:extLst>
                  <a:ext uri="{FF2B5EF4-FFF2-40B4-BE49-F238E27FC236}">
                    <a16:creationId xmlns:a16="http://schemas.microsoft.com/office/drawing/2014/main" id="{63C4F503-B446-4B7F-B5A7-E68CF0E7C4C3}"/>
                  </a:ext>
                </a:extLst>
              </p:cNvPr>
              <p:cNvSpPr/>
              <p:nvPr/>
            </p:nvSpPr>
            <p:spPr>
              <a:xfrm>
                <a:off x="4695770" y="1512623"/>
                <a:ext cx="11830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55" extrusionOk="0">
                    <a:moveTo>
                      <a:pt x="120" y="1"/>
                    </a:moveTo>
                    <a:lnTo>
                      <a:pt x="13" y="13"/>
                    </a:lnTo>
                    <a:cubicBezTo>
                      <a:pt x="7" y="13"/>
                      <a:pt x="1" y="19"/>
                      <a:pt x="1" y="25"/>
                    </a:cubicBezTo>
                    <a:lnTo>
                      <a:pt x="1" y="78"/>
                    </a:lnTo>
                    <a:cubicBezTo>
                      <a:pt x="1" y="90"/>
                      <a:pt x="7" y="90"/>
                      <a:pt x="13" y="90"/>
                    </a:cubicBezTo>
                    <a:lnTo>
                      <a:pt x="49" y="84"/>
                    </a:lnTo>
                    <a:lnTo>
                      <a:pt x="49" y="448"/>
                    </a:lnTo>
                    <a:cubicBezTo>
                      <a:pt x="49" y="454"/>
                      <a:pt x="55" y="454"/>
                      <a:pt x="60" y="454"/>
                    </a:cubicBezTo>
                    <a:lnTo>
                      <a:pt x="120" y="454"/>
                    </a:lnTo>
                    <a:cubicBezTo>
                      <a:pt x="126" y="454"/>
                      <a:pt x="126" y="454"/>
                      <a:pt x="126" y="448"/>
                    </a:cubicBezTo>
                    <a:lnTo>
                      <a:pt x="126" y="7"/>
                    </a:lnTo>
                    <a:cubicBezTo>
                      <a:pt x="126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247;p24">
                <a:extLst>
                  <a:ext uri="{FF2B5EF4-FFF2-40B4-BE49-F238E27FC236}">
                    <a16:creationId xmlns:a16="http://schemas.microsoft.com/office/drawing/2014/main" id="{924A1F31-A09B-4886-BE99-988490C3AADA}"/>
                  </a:ext>
                </a:extLst>
              </p:cNvPr>
              <p:cNvSpPr/>
              <p:nvPr/>
            </p:nvSpPr>
            <p:spPr>
              <a:xfrm>
                <a:off x="4719150" y="1512623"/>
                <a:ext cx="21145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5" extrusionOk="0">
                    <a:moveTo>
                      <a:pt x="132" y="72"/>
                    </a:moveTo>
                    <a:cubicBezTo>
                      <a:pt x="143" y="72"/>
                      <a:pt x="155" y="78"/>
                      <a:pt x="155" y="96"/>
                    </a:cubicBezTo>
                    <a:lnTo>
                      <a:pt x="155" y="359"/>
                    </a:lnTo>
                    <a:cubicBezTo>
                      <a:pt x="155" y="377"/>
                      <a:pt x="143" y="383"/>
                      <a:pt x="132" y="383"/>
                    </a:cubicBezTo>
                    <a:lnTo>
                      <a:pt x="96" y="383"/>
                    </a:lnTo>
                    <a:cubicBezTo>
                      <a:pt x="84" y="383"/>
                      <a:pt x="72" y="377"/>
                      <a:pt x="72" y="359"/>
                    </a:cubicBezTo>
                    <a:lnTo>
                      <a:pt x="72" y="96"/>
                    </a:lnTo>
                    <a:cubicBezTo>
                      <a:pt x="72" y="78"/>
                      <a:pt x="84" y="72"/>
                      <a:pt x="96" y="72"/>
                    </a:cubicBezTo>
                    <a:close/>
                    <a:moveTo>
                      <a:pt x="78" y="1"/>
                    </a:moveTo>
                    <a:cubicBezTo>
                      <a:pt x="24" y="1"/>
                      <a:pt x="0" y="25"/>
                      <a:pt x="0" y="78"/>
                    </a:cubicBezTo>
                    <a:lnTo>
                      <a:pt x="0" y="377"/>
                    </a:lnTo>
                    <a:cubicBezTo>
                      <a:pt x="0" y="430"/>
                      <a:pt x="24" y="454"/>
                      <a:pt x="78" y="454"/>
                    </a:cubicBezTo>
                    <a:lnTo>
                      <a:pt x="143" y="454"/>
                    </a:lnTo>
                    <a:cubicBezTo>
                      <a:pt x="197" y="454"/>
                      <a:pt x="227" y="430"/>
                      <a:pt x="227" y="377"/>
                    </a:cubicBezTo>
                    <a:lnTo>
                      <a:pt x="227" y="78"/>
                    </a:lnTo>
                    <a:cubicBezTo>
                      <a:pt x="227" y="25"/>
                      <a:pt x="197" y="1"/>
                      <a:pt x="1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248;p24">
                <a:extLst>
                  <a:ext uri="{FF2B5EF4-FFF2-40B4-BE49-F238E27FC236}">
                    <a16:creationId xmlns:a16="http://schemas.microsoft.com/office/drawing/2014/main" id="{52790846-6E89-49F4-8E0A-FBDEBC47F54E}"/>
                  </a:ext>
                </a:extLst>
              </p:cNvPr>
              <p:cNvSpPr/>
              <p:nvPr/>
            </p:nvSpPr>
            <p:spPr>
              <a:xfrm>
                <a:off x="4750263" y="1512623"/>
                <a:ext cx="11737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5" extrusionOk="0">
                    <a:moveTo>
                      <a:pt x="120" y="1"/>
                    </a:moveTo>
                    <a:lnTo>
                      <a:pt x="12" y="13"/>
                    </a:lnTo>
                    <a:cubicBezTo>
                      <a:pt x="6" y="13"/>
                      <a:pt x="0" y="19"/>
                      <a:pt x="0" y="25"/>
                    </a:cubicBezTo>
                    <a:lnTo>
                      <a:pt x="0" y="78"/>
                    </a:lnTo>
                    <a:cubicBezTo>
                      <a:pt x="0" y="90"/>
                      <a:pt x="6" y="90"/>
                      <a:pt x="12" y="90"/>
                    </a:cubicBezTo>
                    <a:lnTo>
                      <a:pt x="48" y="84"/>
                    </a:lnTo>
                    <a:lnTo>
                      <a:pt x="48" y="448"/>
                    </a:lnTo>
                    <a:cubicBezTo>
                      <a:pt x="48" y="454"/>
                      <a:pt x="54" y="454"/>
                      <a:pt x="60" y="454"/>
                    </a:cubicBezTo>
                    <a:lnTo>
                      <a:pt x="120" y="454"/>
                    </a:lnTo>
                    <a:cubicBezTo>
                      <a:pt x="126" y="454"/>
                      <a:pt x="126" y="454"/>
                      <a:pt x="126" y="448"/>
                    </a:cubicBezTo>
                    <a:lnTo>
                      <a:pt x="126" y="7"/>
                    </a:lnTo>
                    <a:cubicBezTo>
                      <a:pt x="126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249;p24">
                <a:extLst>
                  <a:ext uri="{FF2B5EF4-FFF2-40B4-BE49-F238E27FC236}">
                    <a16:creationId xmlns:a16="http://schemas.microsoft.com/office/drawing/2014/main" id="{5489D53A-BD8C-4DBA-855E-34D8A5CA842F}"/>
                  </a:ext>
                </a:extLst>
              </p:cNvPr>
              <p:cNvSpPr/>
              <p:nvPr/>
            </p:nvSpPr>
            <p:spPr>
              <a:xfrm>
                <a:off x="4772991" y="1512623"/>
                <a:ext cx="21797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55" extrusionOk="0">
                    <a:moveTo>
                      <a:pt x="132" y="72"/>
                    </a:moveTo>
                    <a:cubicBezTo>
                      <a:pt x="150" y="72"/>
                      <a:pt x="156" y="78"/>
                      <a:pt x="156" y="96"/>
                    </a:cubicBezTo>
                    <a:lnTo>
                      <a:pt x="156" y="359"/>
                    </a:lnTo>
                    <a:cubicBezTo>
                      <a:pt x="156" y="377"/>
                      <a:pt x="150" y="383"/>
                      <a:pt x="132" y="383"/>
                    </a:cubicBezTo>
                    <a:lnTo>
                      <a:pt x="102" y="383"/>
                    </a:lnTo>
                    <a:cubicBezTo>
                      <a:pt x="84" y="383"/>
                      <a:pt x="78" y="377"/>
                      <a:pt x="78" y="359"/>
                    </a:cubicBezTo>
                    <a:lnTo>
                      <a:pt x="78" y="96"/>
                    </a:lnTo>
                    <a:cubicBezTo>
                      <a:pt x="78" y="78"/>
                      <a:pt x="84" y="72"/>
                      <a:pt x="102" y="72"/>
                    </a:cubicBezTo>
                    <a:close/>
                    <a:moveTo>
                      <a:pt x="84" y="1"/>
                    </a:moveTo>
                    <a:cubicBezTo>
                      <a:pt x="31" y="1"/>
                      <a:pt x="1" y="25"/>
                      <a:pt x="1" y="78"/>
                    </a:cubicBezTo>
                    <a:lnTo>
                      <a:pt x="1" y="377"/>
                    </a:lnTo>
                    <a:cubicBezTo>
                      <a:pt x="1" y="430"/>
                      <a:pt x="31" y="454"/>
                      <a:pt x="84" y="454"/>
                    </a:cubicBezTo>
                    <a:lnTo>
                      <a:pt x="150" y="454"/>
                    </a:lnTo>
                    <a:cubicBezTo>
                      <a:pt x="204" y="454"/>
                      <a:pt x="234" y="430"/>
                      <a:pt x="234" y="377"/>
                    </a:cubicBezTo>
                    <a:lnTo>
                      <a:pt x="234" y="78"/>
                    </a:lnTo>
                    <a:cubicBezTo>
                      <a:pt x="234" y="25"/>
                      <a:pt x="204" y="1"/>
                      <a:pt x="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250;p24">
                <a:extLst>
                  <a:ext uri="{FF2B5EF4-FFF2-40B4-BE49-F238E27FC236}">
                    <a16:creationId xmlns:a16="http://schemas.microsoft.com/office/drawing/2014/main" id="{CAE47A62-A1A2-4349-A2A4-8580D337747B}"/>
                  </a:ext>
                </a:extLst>
              </p:cNvPr>
              <p:cNvSpPr/>
              <p:nvPr/>
            </p:nvSpPr>
            <p:spPr>
              <a:xfrm>
                <a:off x="4673041" y="1571587"/>
                <a:ext cx="2170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60" extrusionOk="0">
                    <a:moveTo>
                      <a:pt x="131" y="72"/>
                    </a:moveTo>
                    <a:cubicBezTo>
                      <a:pt x="149" y="72"/>
                      <a:pt x="155" y="84"/>
                      <a:pt x="155" y="96"/>
                    </a:cubicBezTo>
                    <a:lnTo>
                      <a:pt x="155" y="364"/>
                    </a:lnTo>
                    <a:cubicBezTo>
                      <a:pt x="155" y="376"/>
                      <a:pt x="149" y="382"/>
                      <a:pt x="131" y="382"/>
                    </a:cubicBezTo>
                    <a:lnTo>
                      <a:pt x="102" y="382"/>
                    </a:lnTo>
                    <a:cubicBezTo>
                      <a:pt x="84" y="382"/>
                      <a:pt x="78" y="376"/>
                      <a:pt x="78" y="364"/>
                    </a:cubicBezTo>
                    <a:lnTo>
                      <a:pt x="78" y="96"/>
                    </a:lnTo>
                    <a:cubicBezTo>
                      <a:pt x="78" y="84"/>
                      <a:pt x="84" y="72"/>
                      <a:pt x="102" y="72"/>
                    </a:cubicBezTo>
                    <a:close/>
                    <a:moveTo>
                      <a:pt x="84" y="0"/>
                    </a:moveTo>
                    <a:cubicBezTo>
                      <a:pt x="30" y="0"/>
                      <a:pt x="0" y="30"/>
                      <a:pt x="0" y="84"/>
                    </a:cubicBezTo>
                    <a:lnTo>
                      <a:pt x="0" y="376"/>
                    </a:lnTo>
                    <a:cubicBezTo>
                      <a:pt x="0" y="430"/>
                      <a:pt x="30" y="459"/>
                      <a:pt x="84" y="459"/>
                    </a:cubicBezTo>
                    <a:lnTo>
                      <a:pt x="149" y="459"/>
                    </a:lnTo>
                    <a:cubicBezTo>
                      <a:pt x="203" y="459"/>
                      <a:pt x="233" y="430"/>
                      <a:pt x="233" y="376"/>
                    </a:cubicBezTo>
                    <a:lnTo>
                      <a:pt x="233" y="84"/>
                    </a:lnTo>
                    <a:cubicBezTo>
                      <a:pt x="233" y="30"/>
                      <a:pt x="203" y="0"/>
                      <a:pt x="1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251;p24">
                <a:extLst>
                  <a:ext uri="{FF2B5EF4-FFF2-40B4-BE49-F238E27FC236}">
                    <a16:creationId xmlns:a16="http://schemas.microsoft.com/office/drawing/2014/main" id="{3667DFCA-8B8D-4864-BE2E-8B88BF36B8E1}"/>
                  </a:ext>
                </a:extLst>
              </p:cNvPr>
              <p:cNvSpPr/>
              <p:nvPr/>
            </p:nvSpPr>
            <p:spPr>
              <a:xfrm>
                <a:off x="4705271" y="1571587"/>
                <a:ext cx="21145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60" extrusionOk="0">
                    <a:moveTo>
                      <a:pt x="131" y="72"/>
                    </a:moveTo>
                    <a:cubicBezTo>
                      <a:pt x="143" y="72"/>
                      <a:pt x="155" y="84"/>
                      <a:pt x="155" y="96"/>
                    </a:cubicBezTo>
                    <a:lnTo>
                      <a:pt x="155" y="364"/>
                    </a:lnTo>
                    <a:cubicBezTo>
                      <a:pt x="155" y="376"/>
                      <a:pt x="143" y="382"/>
                      <a:pt x="131" y="382"/>
                    </a:cubicBezTo>
                    <a:lnTo>
                      <a:pt x="96" y="382"/>
                    </a:lnTo>
                    <a:cubicBezTo>
                      <a:pt x="84" y="382"/>
                      <a:pt x="78" y="376"/>
                      <a:pt x="78" y="364"/>
                    </a:cubicBezTo>
                    <a:lnTo>
                      <a:pt x="78" y="96"/>
                    </a:lnTo>
                    <a:cubicBezTo>
                      <a:pt x="78" y="84"/>
                      <a:pt x="84" y="72"/>
                      <a:pt x="96" y="72"/>
                    </a:cubicBezTo>
                    <a:close/>
                    <a:moveTo>
                      <a:pt x="84" y="0"/>
                    </a:moveTo>
                    <a:cubicBezTo>
                      <a:pt x="30" y="0"/>
                      <a:pt x="0" y="30"/>
                      <a:pt x="0" y="84"/>
                    </a:cubicBezTo>
                    <a:lnTo>
                      <a:pt x="0" y="376"/>
                    </a:lnTo>
                    <a:cubicBezTo>
                      <a:pt x="0" y="430"/>
                      <a:pt x="30" y="459"/>
                      <a:pt x="84" y="459"/>
                    </a:cubicBezTo>
                    <a:lnTo>
                      <a:pt x="143" y="459"/>
                    </a:lnTo>
                    <a:cubicBezTo>
                      <a:pt x="197" y="459"/>
                      <a:pt x="227" y="430"/>
                      <a:pt x="227" y="376"/>
                    </a:cubicBezTo>
                    <a:lnTo>
                      <a:pt x="227" y="84"/>
                    </a:lnTo>
                    <a:cubicBezTo>
                      <a:pt x="227" y="30"/>
                      <a:pt x="197" y="0"/>
                      <a:pt x="1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252;p24">
                <a:extLst>
                  <a:ext uri="{FF2B5EF4-FFF2-40B4-BE49-F238E27FC236}">
                    <a16:creationId xmlns:a16="http://schemas.microsoft.com/office/drawing/2014/main" id="{60E11C70-3DDD-4487-B877-A5DF83DE0D04}"/>
                  </a:ext>
                </a:extLst>
              </p:cNvPr>
              <p:cNvSpPr/>
              <p:nvPr/>
            </p:nvSpPr>
            <p:spPr>
              <a:xfrm>
                <a:off x="4736383" y="1571587"/>
                <a:ext cx="11737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60" extrusionOk="0">
                    <a:moveTo>
                      <a:pt x="120" y="0"/>
                    </a:moveTo>
                    <a:lnTo>
                      <a:pt x="12" y="18"/>
                    </a:lnTo>
                    <a:cubicBezTo>
                      <a:pt x="6" y="18"/>
                      <a:pt x="0" y="18"/>
                      <a:pt x="0" y="30"/>
                    </a:cubicBezTo>
                    <a:lnTo>
                      <a:pt x="0" y="84"/>
                    </a:lnTo>
                    <a:cubicBezTo>
                      <a:pt x="0" y="88"/>
                      <a:pt x="3" y="92"/>
                      <a:pt x="7" y="92"/>
                    </a:cubicBezTo>
                    <a:cubicBezTo>
                      <a:pt x="9" y="92"/>
                      <a:pt x="10" y="91"/>
                      <a:pt x="12" y="90"/>
                    </a:cubicBezTo>
                    <a:lnTo>
                      <a:pt x="48" y="90"/>
                    </a:lnTo>
                    <a:lnTo>
                      <a:pt x="48" y="448"/>
                    </a:lnTo>
                    <a:cubicBezTo>
                      <a:pt x="48" y="454"/>
                      <a:pt x="54" y="459"/>
                      <a:pt x="60" y="459"/>
                    </a:cubicBezTo>
                    <a:lnTo>
                      <a:pt x="120" y="459"/>
                    </a:lnTo>
                    <a:cubicBezTo>
                      <a:pt x="126" y="459"/>
                      <a:pt x="126" y="454"/>
                      <a:pt x="126" y="448"/>
                    </a:cubicBezTo>
                    <a:lnTo>
                      <a:pt x="126" y="12"/>
                    </a:lnTo>
                    <a:cubicBezTo>
                      <a:pt x="126" y="6"/>
                      <a:pt x="126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253;p24">
                <a:extLst>
                  <a:ext uri="{FF2B5EF4-FFF2-40B4-BE49-F238E27FC236}">
                    <a16:creationId xmlns:a16="http://schemas.microsoft.com/office/drawing/2014/main" id="{626C521C-326C-404F-8FF4-B460D0E0AD3D}"/>
                  </a:ext>
                </a:extLst>
              </p:cNvPr>
              <p:cNvSpPr/>
              <p:nvPr/>
            </p:nvSpPr>
            <p:spPr>
              <a:xfrm>
                <a:off x="4759112" y="1571587"/>
                <a:ext cx="12389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460" extrusionOk="0">
                    <a:moveTo>
                      <a:pt x="120" y="0"/>
                    </a:moveTo>
                    <a:lnTo>
                      <a:pt x="13" y="18"/>
                    </a:lnTo>
                    <a:cubicBezTo>
                      <a:pt x="7" y="18"/>
                      <a:pt x="1" y="18"/>
                      <a:pt x="1" y="30"/>
                    </a:cubicBezTo>
                    <a:lnTo>
                      <a:pt x="1" y="84"/>
                    </a:lnTo>
                    <a:cubicBezTo>
                      <a:pt x="1" y="88"/>
                      <a:pt x="4" y="92"/>
                      <a:pt x="10" y="92"/>
                    </a:cubicBezTo>
                    <a:cubicBezTo>
                      <a:pt x="12" y="92"/>
                      <a:pt x="15" y="91"/>
                      <a:pt x="19" y="90"/>
                    </a:cubicBezTo>
                    <a:lnTo>
                      <a:pt x="49" y="90"/>
                    </a:lnTo>
                    <a:lnTo>
                      <a:pt x="49" y="448"/>
                    </a:lnTo>
                    <a:cubicBezTo>
                      <a:pt x="49" y="454"/>
                      <a:pt x="54" y="459"/>
                      <a:pt x="60" y="459"/>
                    </a:cubicBezTo>
                    <a:lnTo>
                      <a:pt x="120" y="459"/>
                    </a:lnTo>
                    <a:cubicBezTo>
                      <a:pt x="126" y="459"/>
                      <a:pt x="132" y="454"/>
                      <a:pt x="132" y="448"/>
                    </a:cubicBezTo>
                    <a:lnTo>
                      <a:pt x="132" y="12"/>
                    </a:lnTo>
                    <a:cubicBezTo>
                      <a:pt x="132" y="6"/>
                      <a:pt x="126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254;p24">
                <a:extLst>
                  <a:ext uri="{FF2B5EF4-FFF2-40B4-BE49-F238E27FC236}">
                    <a16:creationId xmlns:a16="http://schemas.microsoft.com/office/drawing/2014/main" id="{A7ACC0CF-E47F-4841-852D-0090B79E5F98}"/>
                  </a:ext>
                </a:extLst>
              </p:cNvPr>
              <p:cNvSpPr/>
              <p:nvPr/>
            </p:nvSpPr>
            <p:spPr>
              <a:xfrm>
                <a:off x="4782492" y="1571587"/>
                <a:ext cx="11737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60" extrusionOk="0">
                    <a:moveTo>
                      <a:pt x="114" y="0"/>
                    </a:moveTo>
                    <a:lnTo>
                      <a:pt x="6" y="18"/>
                    </a:lnTo>
                    <a:cubicBezTo>
                      <a:pt x="0" y="18"/>
                      <a:pt x="0" y="18"/>
                      <a:pt x="0" y="30"/>
                    </a:cubicBezTo>
                    <a:lnTo>
                      <a:pt x="0" y="84"/>
                    </a:lnTo>
                    <a:cubicBezTo>
                      <a:pt x="0" y="88"/>
                      <a:pt x="0" y="92"/>
                      <a:pt x="5" y="92"/>
                    </a:cubicBezTo>
                    <a:cubicBezTo>
                      <a:pt x="6" y="92"/>
                      <a:pt x="9" y="91"/>
                      <a:pt x="12" y="90"/>
                    </a:cubicBezTo>
                    <a:lnTo>
                      <a:pt x="48" y="90"/>
                    </a:lnTo>
                    <a:lnTo>
                      <a:pt x="48" y="448"/>
                    </a:lnTo>
                    <a:cubicBezTo>
                      <a:pt x="48" y="454"/>
                      <a:pt x="48" y="459"/>
                      <a:pt x="54" y="459"/>
                    </a:cubicBezTo>
                    <a:lnTo>
                      <a:pt x="114" y="459"/>
                    </a:lnTo>
                    <a:cubicBezTo>
                      <a:pt x="120" y="459"/>
                      <a:pt x="126" y="454"/>
                      <a:pt x="126" y="448"/>
                    </a:cubicBezTo>
                    <a:lnTo>
                      <a:pt x="126" y="12"/>
                    </a:lnTo>
                    <a:cubicBezTo>
                      <a:pt x="126" y="6"/>
                      <a:pt x="120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255;p24">
                <a:extLst>
                  <a:ext uri="{FF2B5EF4-FFF2-40B4-BE49-F238E27FC236}">
                    <a16:creationId xmlns:a16="http://schemas.microsoft.com/office/drawing/2014/main" id="{89977535-C3C9-41A5-848C-5901248C1C03}"/>
                  </a:ext>
                </a:extLst>
              </p:cNvPr>
              <p:cNvSpPr/>
              <p:nvPr/>
            </p:nvSpPr>
            <p:spPr>
              <a:xfrm>
                <a:off x="4673041" y="1631016"/>
                <a:ext cx="11737" cy="4229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4" extrusionOk="0">
                    <a:moveTo>
                      <a:pt x="120" y="0"/>
                    </a:moveTo>
                    <a:lnTo>
                      <a:pt x="12" y="12"/>
                    </a:lnTo>
                    <a:cubicBezTo>
                      <a:pt x="6" y="12"/>
                      <a:pt x="0" y="18"/>
                      <a:pt x="0" y="24"/>
                    </a:cubicBezTo>
                    <a:lnTo>
                      <a:pt x="0" y="78"/>
                    </a:lnTo>
                    <a:cubicBezTo>
                      <a:pt x="0" y="84"/>
                      <a:pt x="6" y="90"/>
                      <a:pt x="12" y="90"/>
                    </a:cubicBezTo>
                    <a:lnTo>
                      <a:pt x="48" y="84"/>
                    </a:lnTo>
                    <a:lnTo>
                      <a:pt x="48" y="448"/>
                    </a:lnTo>
                    <a:cubicBezTo>
                      <a:pt x="48" y="454"/>
                      <a:pt x="54" y="454"/>
                      <a:pt x="60" y="454"/>
                    </a:cubicBezTo>
                    <a:lnTo>
                      <a:pt x="120" y="454"/>
                    </a:lnTo>
                    <a:cubicBezTo>
                      <a:pt x="126" y="454"/>
                      <a:pt x="126" y="454"/>
                      <a:pt x="126" y="448"/>
                    </a:cubicBezTo>
                    <a:lnTo>
                      <a:pt x="126" y="6"/>
                    </a:lnTo>
                    <a:cubicBezTo>
                      <a:pt x="126" y="0"/>
                      <a:pt x="126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256;p24">
                <a:extLst>
                  <a:ext uri="{FF2B5EF4-FFF2-40B4-BE49-F238E27FC236}">
                    <a16:creationId xmlns:a16="http://schemas.microsoft.com/office/drawing/2014/main" id="{E96E820F-1EF4-4082-B13E-9470157D926B}"/>
                  </a:ext>
                </a:extLst>
              </p:cNvPr>
              <p:cNvSpPr/>
              <p:nvPr/>
            </p:nvSpPr>
            <p:spPr>
              <a:xfrm>
                <a:off x="4695770" y="1631016"/>
                <a:ext cx="21797" cy="4229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54" extrusionOk="0">
                    <a:moveTo>
                      <a:pt x="138" y="72"/>
                    </a:moveTo>
                    <a:cubicBezTo>
                      <a:pt x="150" y="72"/>
                      <a:pt x="156" y="78"/>
                      <a:pt x="156" y="96"/>
                    </a:cubicBezTo>
                    <a:lnTo>
                      <a:pt x="156" y="358"/>
                    </a:lnTo>
                    <a:cubicBezTo>
                      <a:pt x="156" y="376"/>
                      <a:pt x="150" y="382"/>
                      <a:pt x="138" y="382"/>
                    </a:cubicBezTo>
                    <a:lnTo>
                      <a:pt x="102" y="382"/>
                    </a:lnTo>
                    <a:cubicBezTo>
                      <a:pt x="90" y="382"/>
                      <a:pt x="78" y="376"/>
                      <a:pt x="78" y="358"/>
                    </a:cubicBezTo>
                    <a:lnTo>
                      <a:pt x="78" y="96"/>
                    </a:lnTo>
                    <a:cubicBezTo>
                      <a:pt x="78" y="78"/>
                      <a:pt x="90" y="72"/>
                      <a:pt x="102" y="72"/>
                    </a:cubicBezTo>
                    <a:close/>
                    <a:moveTo>
                      <a:pt x="84" y="0"/>
                    </a:moveTo>
                    <a:cubicBezTo>
                      <a:pt x="31" y="0"/>
                      <a:pt x="1" y="24"/>
                      <a:pt x="1" y="78"/>
                    </a:cubicBezTo>
                    <a:lnTo>
                      <a:pt x="1" y="370"/>
                    </a:lnTo>
                    <a:cubicBezTo>
                      <a:pt x="1" y="424"/>
                      <a:pt x="31" y="454"/>
                      <a:pt x="84" y="454"/>
                    </a:cubicBezTo>
                    <a:lnTo>
                      <a:pt x="150" y="454"/>
                    </a:lnTo>
                    <a:cubicBezTo>
                      <a:pt x="204" y="454"/>
                      <a:pt x="233" y="424"/>
                      <a:pt x="233" y="370"/>
                    </a:cubicBezTo>
                    <a:lnTo>
                      <a:pt x="233" y="78"/>
                    </a:lnTo>
                    <a:cubicBezTo>
                      <a:pt x="233" y="24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257;p24">
                <a:extLst>
                  <a:ext uri="{FF2B5EF4-FFF2-40B4-BE49-F238E27FC236}">
                    <a16:creationId xmlns:a16="http://schemas.microsoft.com/office/drawing/2014/main" id="{0E667678-9B24-4BC5-9874-587725B1A12C}"/>
                  </a:ext>
                </a:extLst>
              </p:cNvPr>
              <p:cNvSpPr/>
              <p:nvPr/>
            </p:nvSpPr>
            <p:spPr>
              <a:xfrm>
                <a:off x="4727441" y="1631016"/>
                <a:ext cx="11830" cy="4229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54" extrusionOk="0">
                    <a:moveTo>
                      <a:pt x="114" y="0"/>
                    </a:moveTo>
                    <a:lnTo>
                      <a:pt x="13" y="12"/>
                    </a:lnTo>
                    <a:cubicBezTo>
                      <a:pt x="7" y="12"/>
                      <a:pt x="1" y="18"/>
                      <a:pt x="1" y="24"/>
                    </a:cubicBezTo>
                    <a:lnTo>
                      <a:pt x="1" y="78"/>
                    </a:lnTo>
                    <a:cubicBezTo>
                      <a:pt x="1" y="84"/>
                      <a:pt x="7" y="90"/>
                      <a:pt x="13" y="90"/>
                    </a:cubicBezTo>
                    <a:lnTo>
                      <a:pt x="49" y="84"/>
                    </a:lnTo>
                    <a:lnTo>
                      <a:pt x="49" y="448"/>
                    </a:lnTo>
                    <a:cubicBezTo>
                      <a:pt x="49" y="454"/>
                      <a:pt x="49" y="454"/>
                      <a:pt x="54" y="454"/>
                    </a:cubicBezTo>
                    <a:lnTo>
                      <a:pt x="114" y="454"/>
                    </a:lnTo>
                    <a:cubicBezTo>
                      <a:pt x="120" y="454"/>
                      <a:pt x="126" y="454"/>
                      <a:pt x="126" y="448"/>
                    </a:cubicBezTo>
                    <a:lnTo>
                      <a:pt x="126" y="6"/>
                    </a:lnTo>
                    <a:cubicBezTo>
                      <a:pt x="126" y="0"/>
                      <a:pt x="120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258;p24">
                <a:extLst>
                  <a:ext uri="{FF2B5EF4-FFF2-40B4-BE49-F238E27FC236}">
                    <a16:creationId xmlns:a16="http://schemas.microsoft.com/office/drawing/2014/main" id="{3D05D9A7-707B-4160-B8C3-61B05E9982CC}"/>
                  </a:ext>
                </a:extLst>
              </p:cNvPr>
              <p:cNvSpPr/>
              <p:nvPr/>
            </p:nvSpPr>
            <p:spPr>
              <a:xfrm>
                <a:off x="4750263" y="1631016"/>
                <a:ext cx="11737" cy="4229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4" extrusionOk="0">
                    <a:moveTo>
                      <a:pt x="120" y="0"/>
                    </a:moveTo>
                    <a:lnTo>
                      <a:pt x="12" y="12"/>
                    </a:lnTo>
                    <a:cubicBezTo>
                      <a:pt x="6" y="12"/>
                      <a:pt x="0" y="18"/>
                      <a:pt x="0" y="24"/>
                    </a:cubicBezTo>
                    <a:lnTo>
                      <a:pt x="0" y="78"/>
                    </a:lnTo>
                    <a:cubicBezTo>
                      <a:pt x="0" y="84"/>
                      <a:pt x="6" y="90"/>
                      <a:pt x="12" y="90"/>
                    </a:cubicBezTo>
                    <a:lnTo>
                      <a:pt x="48" y="84"/>
                    </a:lnTo>
                    <a:lnTo>
                      <a:pt x="48" y="448"/>
                    </a:lnTo>
                    <a:cubicBezTo>
                      <a:pt x="48" y="454"/>
                      <a:pt x="54" y="454"/>
                      <a:pt x="60" y="454"/>
                    </a:cubicBezTo>
                    <a:lnTo>
                      <a:pt x="120" y="454"/>
                    </a:lnTo>
                    <a:cubicBezTo>
                      <a:pt x="126" y="454"/>
                      <a:pt x="126" y="454"/>
                      <a:pt x="126" y="448"/>
                    </a:cubicBezTo>
                    <a:lnTo>
                      <a:pt x="126" y="6"/>
                    </a:lnTo>
                    <a:cubicBezTo>
                      <a:pt x="126" y="0"/>
                      <a:pt x="126" y="0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259;p24">
                <a:extLst>
                  <a:ext uri="{FF2B5EF4-FFF2-40B4-BE49-F238E27FC236}">
                    <a16:creationId xmlns:a16="http://schemas.microsoft.com/office/drawing/2014/main" id="{A239A8E5-45D7-4ED8-9202-7927940D46FF}"/>
                  </a:ext>
                </a:extLst>
              </p:cNvPr>
              <p:cNvSpPr/>
              <p:nvPr/>
            </p:nvSpPr>
            <p:spPr>
              <a:xfrm>
                <a:off x="4772991" y="1631016"/>
                <a:ext cx="21797" cy="4229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54" extrusionOk="0">
                    <a:moveTo>
                      <a:pt x="132" y="72"/>
                    </a:moveTo>
                    <a:cubicBezTo>
                      <a:pt x="150" y="72"/>
                      <a:pt x="156" y="78"/>
                      <a:pt x="156" y="96"/>
                    </a:cubicBezTo>
                    <a:lnTo>
                      <a:pt x="156" y="358"/>
                    </a:lnTo>
                    <a:cubicBezTo>
                      <a:pt x="156" y="376"/>
                      <a:pt x="150" y="382"/>
                      <a:pt x="132" y="382"/>
                    </a:cubicBezTo>
                    <a:lnTo>
                      <a:pt x="102" y="382"/>
                    </a:lnTo>
                    <a:cubicBezTo>
                      <a:pt x="84" y="382"/>
                      <a:pt x="78" y="376"/>
                      <a:pt x="78" y="358"/>
                    </a:cubicBezTo>
                    <a:lnTo>
                      <a:pt x="78" y="96"/>
                    </a:lnTo>
                    <a:cubicBezTo>
                      <a:pt x="78" y="78"/>
                      <a:pt x="84" y="72"/>
                      <a:pt x="102" y="72"/>
                    </a:cubicBezTo>
                    <a:close/>
                    <a:moveTo>
                      <a:pt x="84" y="0"/>
                    </a:moveTo>
                    <a:cubicBezTo>
                      <a:pt x="31" y="0"/>
                      <a:pt x="1" y="24"/>
                      <a:pt x="1" y="78"/>
                    </a:cubicBezTo>
                    <a:lnTo>
                      <a:pt x="1" y="370"/>
                    </a:lnTo>
                    <a:cubicBezTo>
                      <a:pt x="1" y="424"/>
                      <a:pt x="31" y="454"/>
                      <a:pt x="84" y="454"/>
                    </a:cubicBezTo>
                    <a:lnTo>
                      <a:pt x="150" y="454"/>
                    </a:lnTo>
                    <a:cubicBezTo>
                      <a:pt x="204" y="454"/>
                      <a:pt x="234" y="424"/>
                      <a:pt x="234" y="370"/>
                    </a:cubicBezTo>
                    <a:lnTo>
                      <a:pt x="234" y="78"/>
                    </a:lnTo>
                    <a:cubicBezTo>
                      <a:pt x="234" y="24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Kotak Teks 174">
            <a:extLst>
              <a:ext uri="{FF2B5EF4-FFF2-40B4-BE49-F238E27FC236}">
                <a16:creationId xmlns:a16="http://schemas.microsoft.com/office/drawing/2014/main" id="{B7EF5356-7DCE-4FF4-AEE8-E870EF00737D}"/>
              </a:ext>
            </a:extLst>
          </p:cNvPr>
          <p:cNvSpPr txBox="1"/>
          <p:nvPr/>
        </p:nvSpPr>
        <p:spPr>
          <a:xfrm>
            <a:off x="-42533" y="1563280"/>
            <a:ext cx="3281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dirty="0"/>
              <a:t>Perdarahan (1)</a:t>
            </a:r>
          </a:p>
          <a:p>
            <a:pPr algn="r"/>
            <a:r>
              <a:rPr lang="id-ID" dirty="0"/>
              <a:t>Gangguan Hipertensi/ </a:t>
            </a:r>
            <a:r>
              <a:rPr lang="id-ID" dirty="0" err="1"/>
              <a:t>Preeklampsi</a:t>
            </a:r>
            <a:r>
              <a:rPr lang="id-ID" dirty="0"/>
              <a:t> (1)</a:t>
            </a:r>
          </a:p>
          <a:p>
            <a:pPr algn="r"/>
            <a:r>
              <a:rPr lang="id-ID" dirty="0"/>
              <a:t>Covid-19 &amp; Emboli Air Ketuban (2)</a:t>
            </a:r>
          </a:p>
          <a:p>
            <a:pPr algn="r"/>
            <a:r>
              <a:rPr lang="id-ID" dirty="0"/>
              <a:t>Tuberkulosis dan Demam (2)</a:t>
            </a:r>
          </a:p>
        </p:txBody>
      </p:sp>
      <p:sp>
        <p:nvSpPr>
          <p:cNvPr id="176" name="Google Shape;1173;p24">
            <a:extLst>
              <a:ext uri="{FF2B5EF4-FFF2-40B4-BE49-F238E27FC236}">
                <a16:creationId xmlns:a16="http://schemas.microsoft.com/office/drawing/2014/main" id="{F0736B8F-3789-4453-B589-49ABB195CF51}"/>
              </a:ext>
            </a:extLst>
          </p:cNvPr>
          <p:cNvSpPr txBox="1"/>
          <p:nvPr/>
        </p:nvSpPr>
        <p:spPr>
          <a:xfrm>
            <a:off x="908242" y="1360812"/>
            <a:ext cx="2317026" cy="30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KEMATIAN IBU</a:t>
            </a:r>
            <a:endParaRPr lang="en-US" sz="1000" b="1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158;p24">
            <a:extLst>
              <a:ext uri="{FF2B5EF4-FFF2-40B4-BE49-F238E27FC236}">
                <a16:creationId xmlns:a16="http://schemas.microsoft.com/office/drawing/2014/main" id="{743BD74F-7FB9-419D-B90F-86380362F0F1}"/>
              </a:ext>
            </a:extLst>
          </p:cNvPr>
          <p:cNvSpPr txBox="1"/>
          <p:nvPr/>
        </p:nvSpPr>
        <p:spPr>
          <a:xfrm flipH="1">
            <a:off x="3976730" y="2064714"/>
            <a:ext cx="939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-ID" sz="18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2022</a:t>
            </a:r>
            <a:endParaRPr sz="18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" name="Kotak Teks 177">
            <a:extLst>
              <a:ext uri="{FF2B5EF4-FFF2-40B4-BE49-F238E27FC236}">
                <a16:creationId xmlns:a16="http://schemas.microsoft.com/office/drawing/2014/main" id="{E650CFEC-EA4E-4863-A8D4-C8AEA0D083B5}"/>
              </a:ext>
            </a:extLst>
          </p:cNvPr>
          <p:cNvSpPr txBox="1"/>
          <p:nvPr/>
        </p:nvSpPr>
        <p:spPr>
          <a:xfrm>
            <a:off x="-292593" y="3839289"/>
            <a:ext cx="3520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1200" dirty="0"/>
              <a:t>BBLR &amp; </a:t>
            </a:r>
            <a:r>
              <a:rPr lang="id-ID" sz="1200" dirty="0" err="1"/>
              <a:t>Prematuritas</a:t>
            </a:r>
            <a:r>
              <a:rPr lang="id-ID" sz="1200" dirty="0"/>
              <a:t> (23)</a:t>
            </a:r>
          </a:p>
          <a:p>
            <a:pPr algn="r"/>
            <a:r>
              <a:rPr lang="id-ID" sz="1200" dirty="0"/>
              <a:t>Asfiksia (8)</a:t>
            </a:r>
          </a:p>
          <a:p>
            <a:pPr algn="r"/>
            <a:r>
              <a:rPr lang="id-ID" sz="1200" dirty="0"/>
              <a:t>Kelainan </a:t>
            </a:r>
            <a:r>
              <a:rPr lang="id-ID" sz="1200" dirty="0" err="1"/>
              <a:t>Cardiovaskuler</a:t>
            </a:r>
            <a:r>
              <a:rPr lang="id-ID" sz="1200" dirty="0"/>
              <a:t> &amp; Respirator (2)</a:t>
            </a:r>
          </a:p>
          <a:p>
            <a:pPr algn="r"/>
            <a:r>
              <a:rPr lang="id-ID" sz="1200" dirty="0"/>
              <a:t>Kelainan Kongenital (13)</a:t>
            </a:r>
          </a:p>
          <a:p>
            <a:pPr algn="r"/>
            <a:r>
              <a:rPr lang="id-ID" sz="1200" dirty="0"/>
              <a:t>Infeksi(1)</a:t>
            </a:r>
          </a:p>
          <a:p>
            <a:pPr algn="r"/>
            <a:r>
              <a:rPr lang="id-ID" sz="1200" dirty="0"/>
              <a:t>Lain-lain (4)</a:t>
            </a:r>
          </a:p>
        </p:txBody>
      </p:sp>
      <p:sp>
        <p:nvSpPr>
          <p:cNvPr id="179" name="Google Shape;1173;p24">
            <a:extLst>
              <a:ext uri="{FF2B5EF4-FFF2-40B4-BE49-F238E27FC236}">
                <a16:creationId xmlns:a16="http://schemas.microsoft.com/office/drawing/2014/main" id="{2080071B-10DB-47CE-95EA-48D48DDD67D7}"/>
              </a:ext>
            </a:extLst>
          </p:cNvPr>
          <p:cNvSpPr txBox="1"/>
          <p:nvPr/>
        </p:nvSpPr>
        <p:spPr>
          <a:xfrm>
            <a:off x="345423" y="3649521"/>
            <a:ext cx="2881717" cy="27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51 KEMATIAN NEONATAL</a:t>
            </a:r>
            <a:endParaRPr lang="en-US" sz="1000" b="1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173;p24">
            <a:extLst>
              <a:ext uri="{FF2B5EF4-FFF2-40B4-BE49-F238E27FC236}">
                <a16:creationId xmlns:a16="http://schemas.microsoft.com/office/drawing/2014/main" id="{51D6B449-37F7-4EB0-BC32-FF854875EC2A}"/>
              </a:ext>
            </a:extLst>
          </p:cNvPr>
          <p:cNvSpPr txBox="1"/>
          <p:nvPr/>
        </p:nvSpPr>
        <p:spPr>
          <a:xfrm>
            <a:off x="5623646" y="1317458"/>
            <a:ext cx="2661537" cy="45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83 KEMATIAN BAYI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Neonatal (51) &amp; </a:t>
            </a:r>
            <a:r>
              <a:rPr lang="id-ID" sz="1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Post</a:t>
            </a:r>
            <a:r>
              <a:rPr lang="id-ID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Neonatal (32)</a:t>
            </a:r>
            <a:endParaRPr lang="en-US"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173;p24">
            <a:extLst>
              <a:ext uri="{FF2B5EF4-FFF2-40B4-BE49-F238E27FC236}">
                <a16:creationId xmlns:a16="http://schemas.microsoft.com/office/drawing/2014/main" id="{000F2A61-F34E-42E6-B2F6-A24461FAFA9B}"/>
              </a:ext>
            </a:extLst>
          </p:cNvPr>
          <p:cNvSpPr txBox="1"/>
          <p:nvPr/>
        </p:nvSpPr>
        <p:spPr>
          <a:xfrm>
            <a:off x="5396829" y="2309159"/>
            <a:ext cx="1438374" cy="40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PENYEBAB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KEMATIAN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POST NEONATAL</a:t>
            </a:r>
            <a:endParaRPr lang="en-US" sz="800" b="1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173;p24">
            <a:extLst>
              <a:ext uri="{FF2B5EF4-FFF2-40B4-BE49-F238E27FC236}">
                <a16:creationId xmlns:a16="http://schemas.microsoft.com/office/drawing/2014/main" id="{101FE43F-EC07-4807-920F-500EE09FDB54}"/>
              </a:ext>
            </a:extLst>
          </p:cNvPr>
          <p:cNvSpPr txBox="1"/>
          <p:nvPr/>
        </p:nvSpPr>
        <p:spPr>
          <a:xfrm>
            <a:off x="6721686" y="2330343"/>
            <a:ext cx="2590800" cy="21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Demam Berdarah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(1) Meningitis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(4) Kelainan Kongenital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(8) Pneumonia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(2) Diare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(8) Kelainan </a:t>
            </a:r>
            <a:r>
              <a:rPr lang="id-ID" sz="1200" dirty="0" err="1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Koninmgetal</a:t>
            </a: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Jantung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(8) Lain-lain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84" name="Google Shape;1173;p24">
            <a:extLst>
              <a:ext uri="{FF2B5EF4-FFF2-40B4-BE49-F238E27FC236}">
                <a16:creationId xmlns:a16="http://schemas.microsoft.com/office/drawing/2014/main" id="{62E59D4C-6C0F-4DC1-A5A8-1760B2955655}"/>
              </a:ext>
            </a:extLst>
          </p:cNvPr>
          <p:cNvSpPr txBox="1"/>
          <p:nvPr/>
        </p:nvSpPr>
        <p:spPr>
          <a:xfrm>
            <a:off x="5571795" y="4044396"/>
            <a:ext cx="2661537" cy="45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18 KEMATIAN BALITA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Pneumonia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(1) Kelainan Kongenital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(4) Demam Berdarah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(1) Kelainan </a:t>
            </a:r>
            <a:r>
              <a:rPr lang="id-ID" sz="1200" dirty="0" err="1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Koninmgetal</a:t>
            </a: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Jantung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(3) Kelainan </a:t>
            </a:r>
            <a:r>
              <a:rPr lang="id-ID" sz="1200" dirty="0" err="1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Koninmgetal</a:t>
            </a: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Lainnya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id-ID" sz="12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(8) Lain-lain</a:t>
            </a: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805BF102-97EA-4C48-8E2D-8E0689B4D461}"/>
              </a:ext>
            </a:extLst>
          </p:cNvPr>
          <p:cNvSpPr/>
          <p:nvPr/>
        </p:nvSpPr>
        <p:spPr>
          <a:xfrm>
            <a:off x="0" y="5092699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08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2EE9D040-BC37-4846-8CA2-AA7CED0C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672735"/>
            <a:ext cx="3878783" cy="2655471"/>
          </a:xfrm>
          <a:prstGeom prst="rect">
            <a:avLst/>
          </a:prstGeom>
        </p:spPr>
      </p:pic>
      <p:sp>
        <p:nvSpPr>
          <p:cNvPr id="75" name="Google Shape;1173;p24">
            <a:extLst>
              <a:ext uri="{FF2B5EF4-FFF2-40B4-BE49-F238E27FC236}">
                <a16:creationId xmlns:a16="http://schemas.microsoft.com/office/drawing/2014/main" id="{9F197B82-7679-4517-97AB-09572AFF393C}"/>
              </a:ext>
            </a:extLst>
          </p:cNvPr>
          <p:cNvSpPr txBox="1"/>
          <p:nvPr/>
        </p:nvSpPr>
        <p:spPr>
          <a:xfrm>
            <a:off x="3916883" y="438639"/>
            <a:ext cx="4959007" cy="426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7800" lvl="0" indent="-1778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ELAYANAN KESEHATAN IBU HAMIL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Cakupan </a:t>
            </a:r>
            <a:r>
              <a:rPr lang="id-ID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K-4 12.145 (100%)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Pemberian Tablet Tambah Darah (TTD) pada Ibu Hamil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Pemberian TTD 12.145 (100%)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Kesehatan Ibu Bersalin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Persalinan ditolong NAKES 11.557 (100%)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Kesehatan Ibu Nifas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KF Lengkap 11.312 (97,9%)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Ibu Nifas mendapat  Vitamin A 11.556 (99,99%)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Komplikasi Kebidanan 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2.633 (108,4%)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177800" lvl="0" indent="-1778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Kontrasepsi</a:t>
            </a: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r>
              <a:rPr lang="id-ID" dirty="0">
                <a:effectLst/>
                <a:latin typeface="Arial" panose="020B0604020202020204" pitchFamily="34" charset="0"/>
              </a:rPr>
              <a:t>Pasangan Usia Subur (PUS) 4T pada KB aktif </a:t>
            </a:r>
            <a:r>
              <a:rPr lang="fr-FR" dirty="0">
                <a:effectLst/>
                <a:latin typeface="Arial" panose="020B0604020202020204" pitchFamily="34" charset="0"/>
              </a:rPr>
              <a:t>1.643 </a:t>
            </a:r>
            <a:r>
              <a:rPr lang="fr-FR" dirty="0" err="1">
                <a:effectLst/>
                <a:latin typeface="Arial" panose="020B0604020202020204" pitchFamily="34" charset="0"/>
              </a:rPr>
              <a:t>atau</a:t>
            </a:r>
            <a:r>
              <a:rPr lang="fr-FR" dirty="0">
                <a:effectLst/>
                <a:latin typeface="Arial" panose="020B0604020202020204" pitchFamily="34" charset="0"/>
              </a:rPr>
              <a:t> 2,9 % dari 56.130 PUS 4T</a:t>
            </a:r>
            <a:endParaRPr lang="id-ID" b="1" u="sng" dirty="0">
              <a:solidFill>
                <a:schemeClr val="tx1"/>
              </a:solidFill>
              <a:latin typeface="Roboto"/>
              <a:ea typeface="Roboto"/>
            </a:endParaRPr>
          </a:p>
        </p:txBody>
      </p:sp>
      <p:sp>
        <p:nvSpPr>
          <p:cNvPr id="7" name="Google Shape;1219;p24">
            <a:extLst>
              <a:ext uri="{FF2B5EF4-FFF2-40B4-BE49-F238E27FC236}">
                <a16:creationId xmlns:a16="http://schemas.microsoft.com/office/drawing/2014/main" id="{1A74567B-1F5D-479B-BA7E-4696270F7874}"/>
              </a:ext>
            </a:extLst>
          </p:cNvPr>
          <p:cNvSpPr txBox="1">
            <a:spLocks/>
          </p:cNvSpPr>
          <p:nvPr/>
        </p:nvSpPr>
        <p:spPr>
          <a:xfrm>
            <a:off x="0" y="974142"/>
            <a:ext cx="3987800" cy="5715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/>
              <a:t>KESEHATAN IBU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2EE9D040-BC37-4846-8CA2-AA7CED0C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84" y="1244013"/>
            <a:ext cx="3878783" cy="2655471"/>
          </a:xfrm>
          <a:prstGeom prst="rect">
            <a:avLst/>
          </a:prstGeom>
        </p:spPr>
      </p:pic>
      <p:sp>
        <p:nvSpPr>
          <p:cNvPr id="75" name="Google Shape;1173;p24">
            <a:extLst>
              <a:ext uri="{FF2B5EF4-FFF2-40B4-BE49-F238E27FC236}">
                <a16:creationId xmlns:a16="http://schemas.microsoft.com/office/drawing/2014/main" id="{9F197B82-7679-4517-97AB-09572AFF393C}"/>
              </a:ext>
            </a:extLst>
          </p:cNvPr>
          <p:cNvSpPr txBox="1"/>
          <p:nvPr/>
        </p:nvSpPr>
        <p:spPr>
          <a:xfrm>
            <a:off x="114300" y="235439"/>
            <a:ext cx="5219700" cy="47048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7800" lvl="0" indent="-1778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u="sng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Pelayanan</a:t>
            </a:r>
            <a:r>
              <a:rPr lang="en-US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Kesehatan </a:t>
            </a:r>
            <a:r>
              <a:rPr lang="en-US" sz="1600" b="1" u="sng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Neonata</a:t>
            </a: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</a:p>
          <a:p>
            <a:pPr marL="266700" lvl="0" indent="-8890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Cakupan KN1 </a:t>
            </a: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11.455</a:t>
            </a:r>
            <a:r>
              <a:rPr lang="id-ID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(</a:t>
            </a: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99,41%</a:t>
            </a:r>
            <a:r>
              <a:rPr lang="id-ID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)</a:t>
            </a:r>
          </a:p>
          <a:p>
            <a:pPr marL="266700" lvl="0" indent="-8890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</a:t>
            </a:r>
            <a:r>
              <a:rPr lang="id-ID" dirty="0">
                <a:effectLst/>
                <a:latin typeface="Arial" panose="020B0604020202020204" pitchFamily="34" charset="0"/>
              </a:rPr>
              <a:t>KN Lengkap 11.411 (99,03 %) </a:t>
            </a:r>
            <a:endParaRPr lang="id-ID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lvl="0" rtl="0">
              <a:spcBef>
                <a:spcPts val="0"/>
              </a:spcBef>
              <a:spcAft>
                <a:spcPts val="0"/>
              </a:spcAft>
            </a:pPr>
            <a:endParaRPr lang="id-ID"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Kesehatan Bayi</a:t>
            </a:r>
          </a:p>
          <a:p>
            <a:pPr marL="266700" indent="-88900">
              <a:buFont typeface="Courier New" panose="02070309020205020404" pitchFamily="49" charset="0"/>
              <a:buChar char="o"/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Pelayanan Kesehatan Bayi 11.128 (96,9 %)</a:t>
            </a:r>
          </a:p>
          <a:p>
            <a:pPr marL="266700" indent="-88900">
              <a:buFont typeface="Courier New" panose="02070309020205020404" pitchFamily="49" charset="0"/>
              <a:buChar char="o"/>
            </a:pPr>
            <a:r>
              <a:rPr lang="id-ID" dirty="0">
                <a:effectLst/>
                <a:latin typeface="Arial" panose="020B0604020202020204" pitchFamily="34" charset="0"/>
              </a:rPr>
              <a:t>Bayi yang mendapat IMD</a:t>
            </a:r>
            <a:r>
              <a:rPr lang="id-ID" dirty="0">
                <a:solidFill>
                  <a:schemeClr val="tx1"/>
                </a:solidFill>
                <a:effectLst/>
                <a:latin typeface="Roboto"/>
                <a:ea typeface="Roboto"/>
              </a:rPr>
              <a:t> 7.615 (</a:t>
            </a:r>
            <a:r>
              <a:rPr lang="id-ID" dirty="0">
                <a:effectLst/>
                <a:latin typeface="Arial" panose="020B0604020202020204" pitchFamily="34" charset="0"/>
              </a:rPr>
              <a:t>66,1%)</a:t>
            </a:r>
            <a:endParaRPr lang="id-ID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266700" indent="-88900">
              <a:buFont typeface="Courier New" panose="02070309020205020404" pitchFamily="49" charset="0"/>
              <a:buChar char="o"/>
            </a:pPr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id-ID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Kesehatan Balita</a:t>
            </a:r>
          </a:p>
          <a:p>
            <a:pPr marL="266700" indent="-107950">
              <a:buFont typeface="Courier New" panose="02070309020205020404" pitchFamily="49" charset="0"/>
              <a:buChar char="o"/>
            </a:pPr>
            <a:r>
              <a:rPr lang="id-ID" dirty="0">
                <a:effectLst/>
                <a:latin typeface="Arial" panose="020B0604020202020204" pitchFamily="34" charset="0"/>
              </a:rPr>
              <a:t>Mempunyai Buku KIA 57.615 balita</a:t>
            </a:r>
          </a:p>
          <a:p>
            <a:pPr marL="266700" indent="-107950">
              <a:buFont typeface="Courier New" panose="02070309020205020404" pitchFamily="49" charset="0"/>
              <a:buChar char="o"/>
            </a:pPr>
            <a:r>
              <a:rPr lang="id-ID" dirty="0">
                <a:latin typeface="Arial" panose="020B0604020202020204" pitchFamily="34" charset="0"/>
              </a:rPr>
              <a:t>D</a:t>
            </a:r>
            <a:r>
              <a:rPr lang="id-ID" dirty="0">
                <a:effectLst/>
                <a:latin typeface="Arial" panose="020B0604020202020204" pitchFamily="34" charset="0"/>
              </a:rPr>
              <a:t>ilayani MTBS 24.784 balita</a:t>
            </a:r>
          </a:p>
          <a:p>
            <a:pPr marL="266700" indent="-107950">
              <a:buFont typeface="Courier New" panose="02070309020205020404" pitchFamily="49" charset="0"/>
              <a:buChar char="o"/>
            </a:pPr>
            <a:r>
              <a:rPr lang="id-ID" dirty="0">
                <a:effectLst/>
                <a:latin typeface="Arial" panose="020B0604020202020204" pitchFamily="34" charset="0"/>
              </a:rPr>
              <a:t>Dipantau perkembangan 2 kali/Tahun 53.439 (92,75 %)</a:t>
            </a:r>
          </a:p>
          <a:p>
            <a:pPr marL="266700" indent="-107950">
              <a:buFont typeface="Courier New" panose="02070309020205020404" pitchFamily="49" charset="0"/>
              <a:buChar char="o"/>
            </a:pPr>
            <a:r>
              <a:rPr lang="id-ID" dirty="0">
                <a:effectLst/>
                <a:latin typeface="Arial" panose="020B0604020202020204" pitchFamily="34" charset="0"/>
              </a:rPr>
              <a:t>Dipantau tahapan perkembangan menggunakan </a:t>
            </a:r>
            <a:r>
              <a:rPr lang="id-ID" dirty="0" err="1">
                <a:effectLst/>
                <a:latin typeface="Arial" panose="020B0604020202020204" pitchFamily="34" charset="0"/>
              </a:rPr>
              <a:t>instrument</a:t>
            </a:r>
            <a:r>
              <a:rPr lang="id-ID" dirty="0">
                <a:effectLst/>
                <a:latin typeface="Arial" panose="020B0604020202020204" pitchFamily="34" charset="0"/>
              </a:rPr>
              <a:t> SDIDTK dalam 1 Tahun 21.449 (46,53 %)</a:t>
            </a:r>
          </a:p>
          <a:p>
            <a:endParaRPr lang="id-ID" sz="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fi-FI" sz="1600" b="1" u="sng" dirty="0">
                <a:solidFill>
                  <a:schemeClr val="tx1"/>
                </a:solidFill>
                <a:latin typeface="Roboto"/>
                <a:ea typeface="Roboto"/>
              </a:rPr>
              <a:t>Pelayanan Kesehatan Anak Usia Sekolah</a:t>
            </a:r>
            <a:endParaRPr lang="id-ID" sz="1600" b="1" u="sng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266700" indent="-88900">
              <a:buFont typeface="Courier New" panose="02070309020205020404" pitchFamily="49" charset="0"/>
              <a:buChar char="o"/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pelayanan kesehatan pendidikan dasar </a:t>
            </a:r>
            <a:br>
              <a:rPr lang="id-ID" dirty="0">
                <a:solidFill>
                  <a:schemeClr val="tx1"/>
                </a:solidFill>
                <a:latin typeface="Roboto"/>
                <a:ea typeface="Roboto"/>
              </a:rPr>
            </a:b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(kelas 1-9) 50.771 (47,8%)</a:t>
            </a:r>
          </a:p>
          <a:p>
            <a:pPr marL="266700" indent="-88900">
              <a:buFont typeface="Courier New" panose="02070309020205020404" pitchFamily="49" charset="0"/>
              <a:buChar char="o"/>
            </a:pPr>
            <a:r>
              <a:rPr lang="id-ID" dirty="0">
                <a:solidFill>
                  <a:schemeClr val="tx1"/>
                </a:solidFill>
                <a:latin typeface="Roboto"/>
                <a:ea typeface="Roboto"/>
              </a:rPr>
              <a:t>Cakupan pelayanan kesehatan peserta didik Tahun 2022: kelas 1 SD/MI 12.830 (100%), </a:t>
            </a:r>
            <a:r>
              <a:rPr lang="id-ID" dirty="0">
                <a:effectLst/>
                <a:latin typeface="Arial" panose="020B0604020202020204" pitchFamily="34" charset="0"/>
              </a:rPr>
              <a:t>kelas 7 SMP/MTS 13.139 (100%), kelas 10 SMA/MA 7.637 (94,6%)</a:t>
            </a:r>
            <a:endParaRPr lang="id-ID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266700" indent="-88900">
              <a:buFont typeface="Courier New" panose="02070309020205020404" pitchFamily="49" charset="0"/>
              <a:buChar char="o"/>
            </a:pPr>
            <a:r>
              <a:rPr lang="id-ID" dirty="0">
                <a:solidFill>
                  <a:schemeClr val="tx1"/>
                </a:solidFill>
                <a:effectLst/>
                <a:latin typeface="Roboto"/>
                <a:ea typeface="Roboto"/>
              </a:rPr>
              <a:t>Sekolah melaksanakan Sikat Gigi Masal 581 SD/MI (100%)</a:t>
            </a:r>
          </a:p>
        </p:txBody>
      </p:sp>
      <p:sp>
        <p:nvSpPr>
          <p:cNvPr id="76" name="Google Shape;1219;p24">
            <a:extLst>
              <a:ext uri="{FF2B5EF4-FFF2-40B4-BE49-F238E27FC236}">
                <a16:creationId xmlns:a16="http://schemas.microsoft.com/office/drawing/2014/main" id="{7F17938B-105F-43F3-8400-50513D1D7A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1901" y="565639"/>
            <a:ext cx="3987799" cy="571593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KESEHATAN ANAK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57777947"/>
      </p:ext>
    </p:extLst>
  </p:cSld>
  <p:clrMapOvr>
    <a:masterClrMapping/>
  </p:clrMapOvr>
</p:sld>
</file>

<file path=ppt/theme/theme1.xml><?xml version="1.0" encoding="utf-8"?>
<a:theme xmlns:a="http://schemas.openxmlformats.org/drawingml/2006/main" name="Privacy &amp; Big Data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115F8A"/>
      </a:accent1>
      <a:accent2>
        <a:srgbClr val="01B8AC"/>
      </a:accent2>
      <a:accent3>
        <a:srgbClr val="5CCFEE"/>
      </a:accent3>
      <a:accent4>
        <a:srgbClr val="FDCD51"/>
      </a:accent4>
      <a:accent5>
        <a:srgbClr val="115F8A"/>
      </a:accent5>
      <a:accent6>
        <a:srgbClr val="01B8A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2297</Words>
  <Application>Microsoft Office PowerPoint</Application>
  <PresentationFormat>On-screen Show (16:9)</PresentationFormat>
  <Paragraphs>461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Fira Sans Extra Condensed SemiBold</vt:lpstr>
      <vt:lpstr>Wingdings</vt:lpstr>
      <vt:lpstr>Roboto</vt:lpstr>
      <vt:lpstr>Arial Narrow</vt:lpstr>
      <vt:lpstr>Courier New</vt:lpstr>
      <vt:lpstr>Angsana New</vt:lpstr>
      <vt:lpstr>Arial Black</vt:lpstr>
      <vt:lpstr>Fira Sans Extra Condensed</vt:lpstr>
      <vt:lpstr>Arial</vt:lpstr>
      <vt:lpstr>Privacy &amp; Big Data Infographics by Slidesgo</vt:lpstr>
      <vt:lpstr>GAMBARAN SITUASI KESEHATAN KABUPATEN KARANGANYAR TAHUN 2022</vt:lpstr>
      <vt:lpstr>SITUASI KESEHATAN KABUPATEN KARANGANYAR TAHUN 2022</vt:lpstr>
      <vt:lpstr>SARANA KESEHATAN TAHUN 2022</vt:lpstr>
      <vt:lpstr>PowerPoint Presentation</vt:lpstr>
      <vt:lpstr>SDMK SUMBER DAYA MANUSIA KESEHATAN TAHUN 2022</vt:lpstr>
      <vt:lpstr>PEMBIAYAAN KESEHATAN</vt:lpstr>
      <vt:lpstr>KESEHATAN KELUARGA</vt:lpstr>
      <vt:lpstr>PowerPoint Presentation</vt:lpstr>
      <vt:lpstr>KESEHATAN ANAK</vt:lpstr>
      <vt:lpstr>PowerPoint Presentation</vt:lpstr>
      <vt:lpstr>KESEHATAN USIA LANJUT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GAMBARAN SITUASI KESEHATAN KABUPATEN KARANGANYAR TAHUN 2022</dc:title>
  <dc:creator>user</dc:creator>
  <cp:lastModifiedBy>user</cp:lastModifiedBy>
  <cp:revision>71</cp:revision>
  <dcterms:modified xsi:type="dcterms:W3CDTF">2023-05-22T02:04:13Z</dcterms:modified>
</cp:coreProperties>
</file>