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3"/>
  </p:handoutMasterIdLst>
  <p:sldIdLst>
    <p:sldId id="258" r:id="rId2"/>
    <p:sldId id="305" r:id="rId3"/>
    <p:sldId id="259" r:id="rId4"/>
    <p:sldId id="260" r:id="rId5"/>
    <p:sldId id="261" r:id="rId6"/>
    <p:sldId id="262" r:id="rId7"/>
    <p:sldId id="263" r:id="rId8"/>
    <p:sldId id="264" r:id="rId9"/>
    <p:sldId id="265" r:id="rId10"/>
    <p:sldId id="266" r:id="rId11"/>
    <p:sldId id="267" r:id="rId12"/>
    <p:sldId id="301" r:id="rId13"/>
    <p:sldId id="273" r:id="rId14"/>
    <p:sldId id="294" r:id="rId15"/>
    <p:sldId id="306" r:id="rId16"/>
    <p:sldId id="307" r:id="rId17"/>
    <p:sldId id="308" r:id="rId18"/>
    <p:sldId id="309" r:id="rId19"/>
    <p:sldId id="310" r:id="rId20"/>
    <p:sldId id="311" r:id="rId21"/>
    <p:sldId id="312" r:id="rId22"/>
  </p:sldIdLst>
  <p:sldSz cx="9144000" cy="6858000" type="screen4x3"/>
  <p:notesSz cx="673576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897" autoAdjust="0"/>
    <p:restoredTop sz="94660"/>
  </p:normalViewPr>
  <p:slideViewPr>
    <p:cSldViewPr>
      <p:cViewPr varScale="1">
        <p:scale>
          <a:sx n="89" d="100"/>
          <a:sy n="89" d="100"/>
        </p:scale>
        <p:origin x="-1434" y="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8830" cy="493633"/>
          </a:xfrm>
          <a:prstGeom prst="rect">
            <a:avLst/>
          </a:prstGeom>
        </p:spPr>
        <p:txBody>
          <a:bodyPr vert="horz" lIns="84390" tIns="42195" rIns="84390" bIns="42195" rtlCol="0"/>
          <a:lstStyle>
            <a:lvl1pPr algn="l">
              <a:defRPr sz="1100"/>
            </a:lvl1pPr>
          </a:lstStyle>
          <a:p>
            <a:endParaRPr lang="en-US"/>
          </a:p>
        </p:txBody>
      </p:sp>
      <p:sp>
        <p:nvSpPr>
          <p:cNvPr id="3" name="Date Placeholder 2"/>
          <p:cNvSpPr>
            <a:spLocks noGrp="1"/>
          </p:cNvSpPr>
          <p:nvPr>
            <p:ph type="dt" sz="quarter" idx="1"/>
          </p:nvPr>
        </p:nvSpPr>
        <p:spPr>
          <a:xfrm>
            <a:off x="3815375" y="1"/>
            <a:ext cx="2918830" cy="493633"/>
          </a:xfrm>
          <a:prstGeom prst="rect">
            <a:avLst/>
          </a:prstGeom>
        </p:spPr>
        <p:txBody>
          <a:bodyPr vert="horz" lIns="84390" tIns="42195" rIns="84390" bIns="42195" rtlCol="0"/>
          <a:lstStyle>
            <a:lvl1pPr algn="r">
              <a:defRPr sz="1100"/>
            </a:lvl1pPr>
          </a:lstStyle>
          <a:p>
            <a:fld id="{104A67C6-AF4D-47EE-803F-62BBDF175116}" type="datetimeFigureOut">
              <a:rPr lang="en-US" smtClean="0"/>
              <a:pPr/>
              <a:t>2/21/2019</a:t>
            </a:fld>
            <a:endParaRPr lang="en-US"/>
          </a:p>
        </p:txBody>
      </p:sp>
      <p:sp>
        <p:nvSpPr>
          <p:cNvPr id="4" name="Footer Placeholder 3"/>
          <p:cNvSpPr>
            <a:spLocks noGrp="1"/>
          </p:cNvSpPr>
          <p:nvPr>
            <p:ph type="ftr" sz="quarter" idx="2"/>
          </p:nvPr>
        </p:nvSpPr>
        <p:spPr>
          <a:xfrm>
            <a:off x="1" y="9377316"/>
            <a:ext cx="2918830" cy="493633"/>
          </a:xfrm>
          <a:prstGeom prst="rect">
            <a:avLst/>
          </a:prstGeom>
        </p:spPr>
        <p:txBody>
          <a:bodyPr vert="horz" lIns="84390" tIns="42195" rIns="84390" bIns="42195" rtlCol="0" anchor="b"/>
          <a:lstStyle>
            <a:lvl1pPr algn="l">
              <a:defRPr sz="1100"/>
            </a:lvl1pPr>
          </a:lstStyle>
          <a:p>
            <a:endParaRPr lang="en-US"/>
          </a:p>
        </p:txBody>
      </p:sp>
      <p:sp>
        <p:nvSpPr>
          <p:cNvPr id="5" name="Slide Number Placeholder 4"/>
          <p:cNvSpPr>
            <a:spLocks noGrp="1"/>
          </p:cNvSpPr>
          <p:nvPr>
            <p:ph type="sldNum" sz="quarter" idx="3"/>
          </p:nvPr>
        </p:nvSpPr>
        <p:spPr>
          <a:xfrm>
            <a:off x="3815375" y="9377316"/>
            <a:ext cx="2918830" cy="493633"/>
          </a:xfrm>
          <a:prstGeom prst="rect">
            <a:avLst/>
          </a:prstGeom>
        </p:spPr>
        <p:txBody>
          <a:bodyPr vert="horz" lIns="84390" tIns="42195" rIns="84390" bIns="42195" rtlCol="0" anchor="b"/>
          <a:lstStyle>
            <a:lvl1pPr algn="r">
              <a:defRPr sz="1100"/>
            </a:lvl1pPr>
          </a:lstStyle>
          <a:p>
            <a:fld id="{AB81EEC6-0C01-4179-978E-2EDFEE0C4B5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0E09BC5-8F96-4865-A89A-026C0608C3C5}" type="datetimeFigureOut">
              <a:rPr lang="en-US" smtClean="0"/>
              <a:pPr/>
              <a:t>2/21/2019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81821ED-3018-44F1-9FB7-DF6C61539FB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E09BC5-8F96-4865-A89A-026C0608C3C5}" type="datetimeFigureOut">
              <a:rPr lang="en-US" smtClean="0"/>
              <a:pPr/>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821ED-3018-44F1-9FB7-DF6C61539F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E09BC5-8F96-4865-A89A-026C0608C3C5}" type="datetimeFigureOut">
              <a:rPr lang="en-US" smtClean="0"/>
              <a:pPr/>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821ED-3018-44F1-9FB7-DF6C61539F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E09BC5-8F96-4865-A89A-026C0608C3C5}" type="datetimeFigureOut">
              <a:rPr lang="en-US" smtClean="0"/>
              <a:pPr/>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821ED-3018-44F1-9FB7-DF6C61539F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0E09BC5-8F96-4865-A89A-026C0608C3C5}" type="datetimeFigureOut">
              <a:rPr lang="en-US" smtClean="0"/>
              <a:pPr/>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821ED-3018-44F1-9FB7-DF6C61539FB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E09BC5-8F96-4865-A89A-026C0608C3C5}" type="datetimeFigureOut">
              <a:rPr lang="en-US" smtClean="0"/>
              <a:pPr/>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821ED-3018-44F1-9FB7-DF6C61539F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0E09BC5-8F96-4865-A89A-026C0608C3C5}" type="datetimeFigureOut">
              <a:rPr lang="en-US" smtClean="0"/>
              <a:pPr/>
              <a:t>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821ED-3018-44F1-9FB7-DF6C61539F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0E09BC5-8F96-4865-A89A-026C0608C3C5}" type="datetimeFigureOut">
              <a:rPr lang="en-US" smtClean="0"/>
              <a:pPr/>
              <a:t>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821ED-3018-44F1-9FB7-DF6C61539F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09BC5-8F96-4865-A89A-026C0608C3C5}" type="datetimeFigureOut">
              <a:rPr lang="en-US" smtClean="0"/>
              <a:pPr/>
              <a:t>2/21/2019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1821ED-3018-44F1-9FB7-DF6C61539F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E09BC5-8F96-4865-A89A-026C0608C3C5}" type="datetimeFigureOut">
              <a:rPr lang="en-US" smtClean="0"/>
              <a:pPr/>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821ED-3018-44F1-9FB7-DF6C61539F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E09BC5-8F96-4865-A89A-026C0608C3C5}" type="datetimeFigureOut">
              <a:rPr lang="en-US" smtClean="0"/>
              <a:pPr/>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81821ED-3018-44F1-9FB7-DF6C61539FB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0E09BC5-8F96-4865-A89A-026C0608C3C5}" type="datetimeFigureOut">
              <a:rPr lang="en-US" smtClean="0"/>
              <a:pPr/>
              <a:t>2/21/2019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81821ED-3018-44F1-9FB7-DF6C61539FB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09600"/>
            <a:ext cx="8458200" cy="1143000"/>
          </a:xfrm>
        </p:spPr>
        <p:txBody>
          <a:bodyPr>
            <a:noAutofit/>
          </a:bodyPr>
          <a:lstStyle/>
          <a:p>
            <a:pPr algn="ctr"/>
            <a:r>
              <a:rPr lang="en-US" sz="3200" dirty="0" smtClean="0">
                <a:solidFill>
                  <a:schemeClr val="tx2">
                    <a:lumMod val="75000"/>
                  </a:schemeClr>
                </a:solidFill>
                <a:latin typeface="Cooper Black" pitchFamily="18" charset="0"/>
              </a:rPr>
              <a:t/>
            </a:r>
            <a:br>
              <a:rPr lang="en-US" sz="3200" dirty="0" smtClean="0">
                <a:solidFill>
                  <a:schemeClr val="tx2">
                    <a:lumMod val="75000"/>
                  </a:schemeClr>
                </a:solidFill>
                <a:latin typeface="Cooper Black" pitchFamily="18" charset="0"/>
              </a:rPr>
            </a:br>
            <a:r>
              <a:rPr lang="en-US" sz="4000" dirty="0" smtClean="0">
                <a:solidFill>
                  <a:schemeClr val="tx2">
                    <a:lumMod val="75000"/>
                  </a:schemeClr>
                </a:solidFill>
                <a:latin typeface="Cooper Black" pitchFamily="18" charset="0"/>
              </a:rPr>
              <a:t/>
            </a:r>
            <a:br>
              <a:rPr lang="en-US" sz="4000" dirty="0" smtClean="0">
                <a:solidFill>
                  <a:schemeClr val="tx2">
                    <a:lumMod val="75000"/>
                  </a:schemeClr>
                </a:solidFill>
                <a:latin typeface="Cooper Black" pitchFamily="18" charset="0"/>
              </a:rPr>
            </a:br>
            <a:r>
              <a:rPr lang="en-US" sz="2800" dirty="0" smtClean="0">
                <a:latin typeface="Cooper Black" pitchFamily="18" charset="0"/>
              </a:rPr>
              <a:t>OPTIMALISASI </a:t>
            </a:r>
            <a:r>
              <a:rPr lang="id-ID" sz="2800" dirty="0" smtClean="0">
                <a:latin typeface="Cooper Black" pitchFamily="18" charset="0"/>
              </a:rPr>
              <a:t> </a:t>
            </a:r>
            <a:r>
              <a:rPr lang="en-US" sz="2800" dirty="0" smtClean="0">
                <a:latin typeface="Cooper Black" pitchFamily="18" charset="0"/>
              </a:rPr>
              <a:t>PEMANFAATAN PEKARANGAN MELALUI KEGIATAN </a:t>
            </a:r>
            <a:br>
              <a:rPr lang="en-US" sz="2800" dirty="0" smtClean="0">
                <a:latin typeface="Cooper Black" pitchFamily="18" charset="0"/>
              </a:rPr>
            </a:br>
            <a:r>
              <a:rPr lang="en-US" sz="2800" dirty="0" smtClean="0">
                <a:latin typeface="Cooper Black" pitchFamily="18" charset="0"/>
              </a:rPr>
              <a:t>KAWASAN RUMAH PANGAN LESTARI (KRPL)</a:t>
            </a:r>
            <a:endParaRPr lang="en-US" sz="4800" dirty="0">
              <a:latin typeface="Cooper Black" pitchFamily="18" charset="0"/>
            </a:endParaRPr>
          </a:p>
        </p:txBody>
      </p:sp>
      <p:pic>
        <p:nvPicPr>
          <p:cNvPr id="10" name="Content Placeholder 9" descr="IMG_20170911_101502.jpg"/>
          <p:cNvPicPr>
            <a:picLocks noGrp="1" noChangeAspect="1"/>
          </p:cNvPicPr>
          <p:nvPr>
            <p:ph idx="1"/>
          </p:nvPr>
        </p:nvPicPr>
        <p:blipFill>
          <a:blip r:embed="rId2" cstate="print"/>
          <a:stretch>
            <a:fillRect/>
          </a:stretch>
        </p:blipFill>
        <p:spPr>
          <a:xfrm>
            <a:off x="1346200" y="1828800"/>
            <a:ext cx="6197600" cy="4648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ctr"/>
            <a:r>
              <a:rPr lang="en-US" b="1" dirty="0" err="1" smtClean="0"/>
              <a:t>Kawasan</a:t>
            </a:r>
            <a:r>
              <a:rPr lang="en-US" b="1" dirty="0" smtClean="0"/>
              <a:t> </a:t>
            </a:r>
            <a:r>
              <a:rPr lang="en-US" b="1" dirty="0" err="1" smtClean="0"/>
              <a:t>Rumah</a:t>
            </a:r>
            <a:r>
              <a:rPr lang="en-US" b="1" dirty="0" smtClean="0"/>
              <a:t> </a:t>
            </a:r>
            <a:r>
              <a:rPr lang="en-US" b="1" dirty="0" err="1" smtClean="0"/>
              <a:t>Pangan</a:t>
            </a:r>
            <a:r>
              <a:rPr lang="en-US" b="1" dirty="0" smtClean="0"/>
              <a:t> Lestari (KRPL)</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sz="2800" dirty="0" err="1" smtClean="0">
                <a:latin typeface="Tahoma" pitchFamily="34" charset="0"/>
                <a:cs typeface="Tahoma" pitchFamily="34" charset="0"/>
              </a:rPr>
              <a:t>Diwujudkan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dalam</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satu</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Rukun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Tetangga</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atau</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Rukun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Warga</a:t>
            </a:r>
            <a:r>
              <a:rPr lang="en-US" sz="2800" dirty="0" smtClean="0">
                <a:latin typeface="Tahoma" pitchFamily="34" charset="0"/>
                <a:cs typeface="Tahoma" pitchFamily="34" charset="0"/>
              </a:rPr>
              <a:t> / </a:t>
            </a:r>
            <a:r>
              <a:rPr lang="en-US" sz="2800" dirty="0" err="1" smtClean="0">
                <a:latin typeface="Tahoma" pitchFamily="34" charset="0"/>
                <a:cs typeface="Tahoma" pitchFamily="34" charset="0"/>
              </a:rPr>
              <a:t>Dusun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Kampung</a:t>
            </a:r>
            <a:r>
              <a:rPr lang="en-US" sz="2800" dirty="0" smtClean="0">
                <a:latin typeface="Tahoma" pitchFamily="34" charset="0"/>
                <a:cs typeface="Tahoma" pitchFamily="34" charset="0"/>
              </a:rPr>
              <a:t>) yang </a:t>
            </a:r>
            <a:r>
              <a:rPr lang="en-US" sz="2800" dirty="0" err="1" smtClean="0">
                <a:latin typeface="Tahoma" pitchFamily="34" charset="0"/>
                <a:cs typeface="Tahoma" pitchFamily="34" charset="0"/>
              </a:rPr>
              <a:t>telah</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menerapkan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prinsip</a:t>
            </a:r>
            <a:r>
              <a:rPr lang="en-US" sz="2800" dirty="0" smtClean="0">
                <a:latin typeface="Tahoma" pitchFamily="34" charset="0"/>
                <a:cs typeface="Tahoma" pitchFamily="34" charset="0"/>
              </a:rPr>
              <a:t> RPL </a:t>
            </a:r>
            <a:r>
              <a:rPr lang="en-US" sz="2800" dirty="0" err="1" smtClean="0">
                <a:latin typeface="Tahoma" pitchFamily="34" charset="0"/>
                <a:cs typeface="Tahoma" pitchFamily="34" charset="0"/>
              </a:rPr>
              <a:t>dengan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menambahkan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intensifikasi</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pemanfaatan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pagar</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hidup</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jalan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desa</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dan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fasilitas</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umum</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lainnya</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sekolah</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rumah</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ibadah</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dll</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lahan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terbuka</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hijau</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serta</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mengembangkan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pengolahan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dan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pemasaran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hasil</a:t>
            </a:r>
            <a:endParaRPr lang="en-US" sz="28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err="1" smtClean="0"/>
              <a:t>Kawasan</a:t>
            </a:r>
            <a:r>
              <a:rPr lang="en-US" b="1" dirty="0" smtClean="0"/>
              <a:t> </a:t>
            </a:r>
            <a:r>
              <a:rPr lang="en-US" b="1" dirty="0" err="1" smtClean="0"/>
              <a:t>Rumah</a:t>
            </a:r>
            <a:r>
              <a:rPr lang="en-US" b="1" dirty="0" smtClean="0"/>
              <a:t> </a:t>
            </a:r>
            <a:r>
              <a:rPr lang="en-US" b="1" dirty="0" err="1" smtClean="0"/>
              <a:t>Pangan</a:t>
            </a:r>
            <a:r>
              <a:rPr lang="en-US" b="1" dirty="0" smtClean="0"/>
              <a:t> Lestari (KRPL)</a:t>
            </a:r>
            <a:endParaRPr lang="en-US" dirty="0"/>
          </a:p>
        </p:txBody>
      </p:sp>
      <p:sp>
        <p:nvSpPr>
          <p:cNvPr id="3" name="Content Placeholder 2"/>
          <p:cNvSpPr>
            <a:spLocks noGrp="1"/>
          </p:cNvSpPr>
          <p:nvPr>
            <p:ph idx="1"/>
          </p:nvPr>
        </p:nvSpPr>
        <p:spPr/>
        <p:txBody>
          <a:bodyPr/>
          <a:lstStyle/>
          <a:p>
            <a:r>
              <a:rPr lang="en-US" sz="2800" dirty="0" err="1" smtClean="0">
                <a:latin typeface="Tahoma" pitchFamily="34" charset="0"/>
                <a:cs typeface="Tahoma" pitchFamily="34" charset="0"/>
              </a:rPr>
              <a:t>Suatu</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kawasan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harus</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menentukan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komoditas</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pilihan</a:t>
            </a:r>
            <a:r>
              <a:rPr lang="en-US" sz="2800" dirty="0" smtClean="0">
                <a:latin typeface="Tahoma" pitchFamily="34" charset="0"/>
                <a:cs typeface="Tahoma" pitchFamily="34" charset="0"/>
              </a:rPr>
              <a:t> yang </a:t>
            </a:r>
            <a:r>
              <a:rPr lang="en-US" sz="2800" dirty="0" err="1" smtClean="0">
                <a:latin typeface="Tahoma" pitchFamily="34" charset="0"/>
                <a:cs typeface="Tahoma" pitchFamily="34" charset="0"/>
              </a:rPr>
              <a:t>dapat</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dikembangkan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secara</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komersial</a:t>
            </a:r>
            <a:endParaRPr lang="en-US" sz="2800" dirty="0" smtClean="0">
              <a:latin typeface="Tahoma" pitchFamily="34" charset="0"/>
              <a:cs typeface="Tahoma" pitchFamily="34" charset="0"/>
            </a:endParaRPr>
          </a:p>
          <a:p>
            <a:pPr lvl="0"/>
            <a:r>
              <a:rPr lang="en-US" sz="2800" dirty="0" err="1" smtClean="0">
                <a:latin typeface="Tahoma" pitchFamily="34" charset="0"/>
                <a:cs typeface="Tahoma" pitchFamily="34" charset="0"/>
              </a:rPr>
              <a:t>Untuk</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me</a:t>
            </a:r>
            <a:r>
              <a:rPr kumimoji="0" lang="en-US" sz="2800" kern="1200" dirty="0" err="1" smtClean="0">
                <a:solidFill>
                  <a:schemeClr val="tx1"/>
                </a:solidFill>
                <a:latin typeface="Tahoma" pitchFamily="34" charset="0"/>
                <a:cs typeface="Tahoma" pitchFamily="34" charset="0"/>
              </a:rPr>
              <a:t>njamin</a:t>
            </a:r>
            <a:r>
              <a:rPr kumimoji="0" lang="en-US" sz="2800" kern="1200" dirty="0" smtClean="0">
                <a:solidFill>
                  <a:schemeClr val="tx1"/>
                </a:solidFill>
                <a:latin typeface="Tahoma" pitchFamily="34" charset="0"/>
                <a:cs typeface="Tahoma" pitchFamily="34" charset="0"/>
              </a:rPr>
              <a:t> </a:t>
            </a:r>
            <a:r>
              <a:rPr kumimoji="0" lang="en-US" sz="2800" kern="1200" dirty="0" err="1" smtClean="0">
                <a:solidFill>
                  <a:schemeClr val="tx1"/>
                </a:solidFill>
                <a:latin typeface="Tahoma" pitchFamily="34" charset="0"/>
                <a:cs typeface="Tahoma" pitchFamily="34" charset="0"/>
              </a:rPr>
              <a:t>k</a:t>
            </a:r>
            <a:r>
              <a:rPr lang="en-US" sz="2800" dirty="0" err="1" smtClean="0">
                <a:latin typeface="Tahoma" pitchFamily="34" charset="0"/>
                <a:cs typeface="Tahoma" pitchFamily="34" charset="0"/>
              </a:rPr>
              <a:t>eberlanjutan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usaha</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pemanfaatan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pekarangan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kawasan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juga</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harus</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dilengkapi</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dengan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kebun</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benih</a:t>
            </a:r>
            <a:r>
              <a:rPr lang="en-US" sz="2800" dirty="0" smtClean="0">
                <a:latin typeface="Tahoma" pitchFamily="34" charset="0"/>
                <a:cs typeface="Tahoma" pitchFamily="34" charset="0"/>
              </a:rPr>
              <a:t> / </a:t>
            </a:r>
            <a:r>
              <a:rPr lang="en-US" sz="2800" dirty="0" err="1" smtClean="0">
                <a:latin typeface="Tahoma" pitchFamily="34" charset="0"/>
                <a:cs typeface="Tahoma" pitchFamily="34" charset="0"/>
              </a:rPr>
              <a:t>bibit</a:t>
            </a:r>
            <a:r>
              <a:rPr lang="en-US" sz="2800" dirty="0" smtClean="0">
                <a:latin typeface="Tahoma" pitchFamily="34" charset="0"/>
                <a:cs typeface="Tahoma" pitchFamily="34" charset="0"/>
              </a:rPr>
              <a:t> yang </a:t>
            </a:r>
            <a:r>
              <a:rPr lang="en-US" sz="2800" dirty="0" err="1" smtClean="0">
                <a:latin typeface="Tahoma" pitchFamily="34" charset="0"/>
                <a:cs typeface="Tahoma" pitchFamily="34" charset="0"/>
              </a:rPr>
              <a:t>dikelola</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oleh</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masyarakat</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secara</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partisipatif</a:t>
            </a:r>
            <a:r>
              <a:rPr lang="en-US" sz="2800" dirty="0" smtClean="0">
                <a:latin typeface="Tahoma" pitchFamily="34" charset="0"/>
                <a:cs typeface="Tahoma" pitchFamily="34" charset="0"/>
              </a:rPr>
              <a:t>.</a:t>
            </a:r>
            <a:endParaRPr lang="en-US"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Autofit/>
          </a:bodyPr>
          <a:lstStyle/>
          <a:p>
            <a:pPr algn="ctr"/>
            <a:r>
              <a:rPr lang="en-US" sz="4000" dirty="0" smtClean="0">
                <a:latin typeface="Arial Black" pitchFamily="34" charset="0"/>
              </a:rPr>
              <a:t>SIAPA YANG DAPAT MELAKSANAKAN KRPL?</a:t>
            </a:r>
            <a:endParaRPr lang="en-US" sz="4000" dirty="0">
              <a:latin typeface="Arial Black" pitchFamily="34" charset="0"/>
            </a:endParaRPr>
          </a:p>
        </p:txBody>
      </p:sp>
      <p:sp>
        <p:nvSpPr>
          <p:cNvPr id="3" name="Content Placeholder 2"/>
          <p:cNvSpPr>
            <a:spLocks noGrp="1"/>
          </p:cNvSpPr>
          <p:nvPr>
            <p:ph idx="1"/>
          </p:nvPr>
        </p:nvSpPr>
        <p:spPr>
          <a:xfrm>
            <a:off x="457200" y="1447800"/>
            <a:ext cx="8229600" cy="4876800"/>
          </a:xfrm>
        </p:spPr>
        <p:txBody>
          <a:bodyPr>
            <a:normAutofit fontScale="40000" lnSpcReduction="20000"/>
          </a:bodyPr>
          <a:lstStyle/>
          <a:p>
            <a:r>
              <a:rPr lang="en-US" sz="5000" dirty="0" smtClean="0">
                <a:latin typeface="Arial Black" pitchFamily="34" charset="0"/>
              </a:rPr>
              <a:t>Kegiatan KRPL dapat dilaksanakan oleh :</a:t>
            </a:r>
          </a:p>
          <a:p>
            <a:pPr lvl="0"/>
            <a:r>
              <a:rPr lang="en-US" sz="6000" dirty="0" err="1" smtClean="0">
                <a:solidFill>
                  <a:srgbClr val="FF0000"/>
                </a:solidFill>
                <a:latin typeface="Arial Black" pitchFamily="34" charset="0"/>
              </a:rPr>
              <a:t>Kelompok</a:t>
            </a:r>
            <a:r>
              <a:rPr lang="en-US" sz="6000" dirty="0" smtClean="0">
                <a:solidFill>
                  <a:srgbClr val="FF0000"/>
                </a:solidFill>
                <a:latin typeface="Arial Black" pitchFamily="34" charset="0"/>
              </a:rPr>
              <a:t> </a:t>
            </a:r>
            <a:r>
              <a:rPr lang="en-US" sz="6000" dirty="0" err="1" smtClean="0">
                <a:solidFill>
                  <a:srgbClr val="FF0000"/>
                </a:solidFill>
                <a:latin typeface="Arial Black" pitchFamily="34" charset="0"/>
              </a:rPr>
              <a:t>Wanita</a:t>
            </a:r>
            <a:r>
              <a:rPr lang="id-ID" sz="6000" dirty="0" smtClean="0">
                <a:solidFill>
                  <a:srgbClr val="FF0000"/>
                </a:solidFill>
                <a:latin typeface="Arial Black" pitchFamily="34" charset="0"/>
              </a:rPr>
              <a:t> Tani </a:t>
            </a:r>
            <a:r>
              <a:rPr lang="en-US" sz="5000" dirty="0" smtClean="0">
                <a:latin typeface="Arial Black" pitchFamily="34" charset="0"/>
              </a:rPr>
              <a:t>yang beranggotakan minimal 15 (limabelas) rumah tangga dan berdomisili berdekatan dalam satu kawasan, sehingga dapat membentuk kawasan pekarangan dengan konsep KRPL;</a:t>
            </a:r>
          </a:p>
          <a:p>
            <a:pPr lvl="0"/>
            <a:r>
              <a:rPr lang="en-US" sz="5000" dirty="0" smtClean="0">
                <a:latin typeface="Arial Black" pitchFamily="34" charset="0"/>
              </a:rPr>
              <a:t>Memiliki kelembagaan yang sah dan struktur organisasi / kepengurusan yang jelas dan diketahui kepala desa / lurah;</a:t>
            </a:r>
          </a:p>
          <a:p>
            <a:pPr lvl="0"/>
            <a:r>
              <a:rPr lang="en-US" sz="5000" dirty="0" smtClean="0">
                <a:latin typeface="Arial Black" pitchFamily="34" charset="0"/>
              </a:rPr>
              <a:t>Mampu menyediakan lahan untuk kebun bibit (bukan menyewa) dan memeliharanya untuk kepentingan anggota kelompok dan masyarakat desa lainnya;</a:t>
            </a:r>
          </a:p>
          <a:p>
            <a:pPr lvl="0"/>
            <a:r>
              <a:rPr lang="en-US" sz="5000" dirty="0" smtClean="0">
                <a:latin typeface="Arial Black" pitchFamily="34" charset="0"/>
              </a:rPr>
              <a:t>Setiap anggota wajib mengembangkan pemanfaatan pekarangan dengan menanam tanaman sumber pangan (sayur, buah, umbi) ataupun memelihara ternak kecil dan ikan;</a:t>
            </a:r>
          </a:p>
          <a:p>
            <a:pPr lvl="0"/>
            <a:r>
              <a:rPr lang="en-US" sz="5000" dirty="0" smtClean="0">
                <a:latin typeface="Arial Black" pitchFamily="34" charset="0"/>
              </a:rPr>
              <a:t>Mampu mengelola keuangan kelompok dan melaksanakan kegiatan secara berkesinambungan.</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endParaRPr lang="en-US" dirty="0"/>
          </a:p>
        </p:txBody>
      </p:sp>
      <p:sp>
        <p:nvSpPr>
          <p:cNvPr id="3" name="Content Placeholder 2"/>
          <p:cNvSpPr>
            <a:spLocks noGrp="1"/>
          </p:cNvSpPr>
          <p:nvPr>
            <p:ph idx="1"/>
          </p:nvPr>
        </p:nvSpPr>
        <p:spPr>
          <a:xfrm>
            <a:off x="457200" y="1447800"/>
            <a:ext cx="8229600" cy="4876800"/>
          </a:xfrm>
        </p:spPr>
        <p:txBody>
          <a:bodyPr/>
          <a:lstStyle/>
          <a:p>
            <a:r>
              <a:rPr lang="en-US" dirty="0" err="1" smtClean="0">
                <a:solidFill>
                  <a:schemeClr val="accent1">
                    <a:lumMod val="75000"/>
                  </a:schemeClr>
                </a:solidFill>
                <a:latin typeface="Arial Black" pitchFamily="34" charset="0"/>
              </a:rPr>
              <a:t>Setiap</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tahun</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di</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Dinas</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Pertanian</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dan</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Pangan</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terdapat</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alokasi</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Kegiatan</a:t>
            </a:r>
            <a:r>
              <a:rPr lang="en-US" dirty="0" smtClean="0">
                <a:solidFill>
                  <a:schemeClr val="accent1">
                    <a:lumMod val="75000"/>
                  </a:schemeClr>
                </a:solidFill>
                <a:latin typeface="Arial Black" pitchFamily="34" charset="0"/>
              </a:rPr>
              <a:t> KRPL</a:t>
            </a:r>
          </a:p>
          <a:p>
            <a:r>
              <a:rPr lang="en-US" dirty="0" err="1" smtClean="0">
                <a:solidFill>
                  <a:schemeClr val="accent1">
                    <a:lumMod val="75000"/>
                  </a:schemeClr>
                </a:solidFill>
                <a:latin typeface="Arial Black" pitchFamily="34" charset="0"/>
              </a:rPr>
              <a:t>Bagi</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Kelompok</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Wanita</a:t>
            </a:r>
            <a:r>
              <a:rPr lang="en-US" dirty="0" smtClean="0">
                <a:solidFill>
                  <a:schemeClr val="accent1">
                    <a:lumMod val="75000"/>
                  </a:schemeClr>
                </a:solidFill>
                <a:latin typeface="Arial Black" pitchFamily="34" charset="0"/>
              </a:rPr>
              <a:t> yang </a:t>
            </a:r>
            <a:r>
              <a:rPr lang="en-US" dirty="0" err="1" smtClean="0">
                <a:solidFill>
                  <a:schemeClr val="accent1">
                    <a:lumMod val="75000"/>
                  </a:schemeClr>
                </a:solidFill>
                <a:latin typeface="Arial Black" pitchFamily="34" charset="0"/>
              </a:rPr>
              <a:t>serius</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dan</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berminat</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melaksanakan</a:t>
            </a:r>
            <a:r>
              <a:rPr lang="en-US" dirty="0" smtClean="0">
                <a:solidFill>
                  <a:schemeClr val="accent1">
                    <a:lumMod val="75000"/>
                  </a:schemeClr>
                </a:solidFill>
                <a:latin typeface="Arial Black" pitchFamily="34" charset="0"/>
              </a:rPr>
              <a:t> KRPL </a:t>
            </a:r>
            <a:r>
              <a:rPr lang="en-US" dirty="0" err="1" smtClean="0">
                <a:solidFill>
                  <a:schemeClr val="accent1">
                    <a:lumMod val="75000"/>
                  </a:schemeClr>
                </a:solidFill>
                <a:latin typeface="Arial Black" pitchFamily="34" charset="0"/>
              </a:rPr>
              <a:t>dapat</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menghubungi</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ke</a:t>
            </a:r>
            <a:r>
              <a:rPr lang="en-US" dirty="0" smtClean="0">
                <a:solidFill>
                  <a:schemeClr val="accent1">
                    <a:lumMod val="75000"/>
                  </a:schemeClr>
                </a:solidFill>
                <a:latin typeface="Arial Black" pitchFamily="34" charset="0"/>
              </a:rPr>
              <a:t> </a:t>
            </a:r>
          </a:p>
          <a:p>
            <a:r>
              <a:rPr lang="en-US" dirty="0" err="1" smtClean="0">
                <a:solidFill>
                  <a:schemeClr val="accent1">
                    <a:lumMod val="75000"/>
                  </a:schemeClr>
                </a:solidFill>
                <a:latin typeface="Arial Black" pitchFamily="34" charset="0"/>
              </a:rPr>
              <a:t>Dinas</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Pertanian</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dan</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Pangan</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Kabupaten</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Karanganyar</a:t>
            </a:r>
            <a:r>
              <a:rPr lang="en-US" dirty="0" smtClean="0">
                <a:solidFill>
                  <a:schemeClr val="accent1">
                    <a:lumMod val="75000"/>
                  </a:schemeClr>
                </a:solidFill>
                <a:latin typeface="Arial Black" pitchFamily="34" charset="0"/>
              </a:rPr>
              <a:t> c/q </a:t>
            </a:r>
            <a:r>
              <a:rPr lang="en-US" dirty="0" err="1" smtClean="0">
                <a:solidFill>
                  <a:schemeClr val="accent1">
                    <a:lumMod val="75000"/>
                  </a:schemeClr>
                </a:solidFill>
                <a:latin typeface="Arial Black" pitchFamily="34" charset="0"/>
              </a:rPr>
              <a:t>Bidang</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Pangan</a:t>
            </a:r>
            <a:r>
              <a:rPr lang="en-US" dirty="0" smtClean="0">
                <a:solidFill>
                  <a:schemeClr val="accent1">
                    <a:lumMod val="75000"/>
                  </a:schemeClr>
                </a:solidFill>
                <a:latin typeface="Arial Black" pitchFamily="34" charset="0"/>
              </a:rPr>
              <a:t>, Jl. KH </a:t>
            </a:r>
            <a:r>
              <a:rPr lang="en-US" dirty="0" err="1" smtClean="0">
                <a:solidFill>
                  <a:schemeClr val="accent1">
                    <a:lumMod val="75000"/>
                  </a:schemeClr>
                </a:solidFill>
                <a:latin typeface="Arial Black" pitchFamily="34" charset="0"/>
              </a:rPr>
              <a:t>Samanhudi</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Cangakan</a:t>
            </a:r>
            <a:r>
              <a:rPr lang="en-US" dirty="0" smtClean="0">
                <a:solidFill>
                  <a:schemeClr val="accent1">
                    <a:lumMod val="75000"/>
                  </a:schemeClr>
                </a:solidFill>
                <a:latin typeface="Arial Black" pitchFamily="34" charset="0"/>
              </a:rPr>
              <a:t>, </a:t>
            </a:r>
            <a:r>
              <a:rPr lang="en-US" dirty="0" err="1" smtClean="0">
                <a:solidFill>
                  <a:schemeClr val="accent1">
                    <a:lumMod val="75000"/>
                  </a:schemeClr>
                </a:solidFill>
                <a:latin typeface="Arial Black" pitchFamily="34" charset="0"/>
              </a:rPr>
              <a:t>Karanganyar</a:t>
            </a:r>
            <a:endParaRPr lang="en-US" dirty="0" smtClean="0">
              <a:solidFill>
                <a:schemeClr val="accent1">
                  <a:lumMod val="75000"/>
                </a:schemeClr>
              </a:solidFill>
              <a:latin typeface="Arial Black" pitchFamily="34" charset="0"/>
            </a:endParaRPr>
          </a:p>
          <a:p>
            <a:endParaRPr lang="en-US" dirty="0">
              <a:solidFill>
                <a:schemeClr val="accent1">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1143000"/>
          </a:xfrm>
        </p:spPr>
        <p:txBody>
          <a:bodyPr>
            <a:noAutofit/>
          </a:bodyPr>
          <a:lstStyle/>
          <a:p>
            <a:pPr algn="ctr"/>
            <a:r>
              <a:rPr lang="en-US" sz="3200" dirty="0" smtClean="0">
                <a:solidFill>
                  <a:schemeClr val="accent6">
                    <a:lumMod val="50000"/>
                  </a:schemeClr>
                </a:solidFill>
                <a:latin typeface="Arial Black" pitchFamily="34" charset="0"/>
              </a:rPr>
              <a:t>OPTIMALISASI PEMANFAATAN PEKARANGAN DI KARANGANYAR MELALUI KRPL</a:t>
            </a:r>
            <a:endParaRPr lang="en-US" sz="3200" dirty="0">
              <a:solidFill>
                <a:schemeClr val="accent6">
                  <a:lumMod val="50000"/>
                </a:schemeClr>
              </a:solidFill>
              <a:latin typeface="Arial Black" pitchFamily="34" charset="0"/>
            </a:endParaRPr>
          </a:p>
        </p:txBody>
      </p:sp>
      <p:pic>
        <p:nvPicPr>
          <p:cNvPr id="1026" name="Picture 2" descr="E:\SOSIALISASI KRPL\KRPL NEW\IMG_20170911_101502.jpg"/>
          <p:cNvPicPr>
            <a:picLocks noGrp="1" noChangeAspect="1" noChangeArrowheads="1"/>
          </p:cNvPicPr>
          <p:nvPr>
            <p:ph idx="1"/>
          </p:nvPr>
        </p:nvPicPr>
        <p:blipFill>
          <a:blip r:embed="rId2" cstate="print"/>
          <a:srcRect/>
          <a:stretch>
            <a:fillRect/>
          </a:stretch>
        </p:blipFill>
        <p:spPr bwMode="auto">
          <a:xfrm>
            <a:off x="1402292" y="1752601"/>
            <a:ext cx="6096000" cy="4572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1143000"/>
          </a:xfrm>
        </p:spPr>
        <p:txBody>
          <a:bodyPr>
            <a:noAutofit/>
          </a:bodyPr>
          <a:lstStyle/>
          <a:p>
            <a:pPr algn="ctr"/>
            <a:r>
              <a:rPr lang="en-US" sz="3200" dirty="0" smtClean="0">
                <a:solidFill>
                  <a:schemeClr val="accent6">
                    <a:lumMod val="50000"/>
                  </a:schemeClr>
                </a:solidFill>
                <a:latin typeface="Arial Black" pitchFamily="34" charset="0"/>
              </a:rPr>
              <a:t>OPTIMALISASI PEMANFAATAN PEKARANGAN DI KARANGANYAR MELALUI KRPL</a:t>
            </a:r>
            <a:endParaRPr lang="en-US" sz="3200" dirty="0">
              <a:solidFill>
                <a:schemeClr val="accent6">
                  <a:lumMod val="50000"/>
                </a:schemeClr>
              </a:solidFill>
              <a:latin typeface="Arial Black" pitchFamily="34" charset="0"/>
            </a:endParaRPr>
          </a:p>
        </p:txBody>
      </p:sp>
      <p:pic>
        <p:nvPicPr>
          <p:cNvPr id="2050" name="Picture 2" descr="E:\SOSIALISASI KRPL\KRPL NEW\IMG_20170911_102633.jpg"/>
          <p:cNvPicPr>
            <a:picLocks noGrp="1" noChangeAspect="1" noChangeArrowheads="1"/>
          </p:cNvPicPr>
          <p:nvPr>
            <p:ph idx="1"/>
          </p:nvPr>
        </p:nvPicPr>
        <p:blipFill>
          <a:blip r:embed="rId2" cstate="print"/>
          <a:srcRect/>
          <a:stretch>
            <a:fillRect/>
          </a:stretch>
        </p:blipFill>
        <p:spPr bwMode="auto">
          <a:xfrm>
            <a:off x="1447800" y="1676400"/>
            <a:ext cx="6202891" cy="465216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1143000"/>
          </a:xfrm>
        </p:spPr>
        <p:txBody>
          <a:bodyPr>
            <a:noAutofit/>
          </a:bodyPr>
          <a:lstStyle/>
          <a:p>
            <a:pPr algn="ctr"/>
            <a:r>
              <a:rPr lang="en-US" sz="3200" dirty="0" smtClean="0">
                <a:solidFill>
                  <a:schemeClr val="accent6">
                    <a:lumMod val="50000"/>
                  </a:schemeClr>
                </a:solidFill>
                <a:latin typeface="Arial Black" pitchFamily="34" charset="0"/>
              </a:rPr>
              <a:t>OPTIMALISASI PEMANFAATAN PEKARANGAN DI KARANGANYAR MELALUI KRPL</a:t>
            </a:r>
            <a:endParaRPr lang="en-US" sz="3200" dirty="0">
              <a:solidFill>
                <a:schemeClr val="accent6">
                  <a:lumMod val="50000"/>
                </a:schemeClr>
              </a:solidFill>
              <a:latin typeface="Arial Black" pitchFamily="34" charset="0"/>
            </a:endParaRPr>
          </a:p>
        </p:txBody>
      </p:sp>
      <p:pic>
        <p:nvPicPr>
          <p:cNvPr id="3074" name="Picture 2" descr="E:\SOSIALISASI KRPL\KRPL NEW\IMG-20170927-WA0043.jpg"/>
          <p:cNvPicPr>
            <a:picLocks noGrp="1" noChangeAspect="1" noChangeArrowheads="1"/>
          </p:cNvPicPr>
          <p:nvPr>
            <p:ph idx="1"/>
          </p:nvPr>
        </p:nvPicPr>
        <p:blipFill>
          <a:blip r:embed="rId2"/>
          <a:srcRect/>
          <a:stretch>
            <a:fillRect/>
          </a:stretch>
        </p:blipFill>
        <p:spPr bwMode="auto">
          <a:xfrm>
            <a:off x="1600200" y="1752600"/>
            <a:ext cx="6050491" cy="453786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1143000"/>
          </a:xfrm>
        </p:spPr>
        <p:txBody>
          <a:bodyPr>
            <a:noAutofit/>
          </a:bodyPr>
          <a:lstStyle/>
          <a:p>
            <a:pPr algn="ctr"/>
            <a:r>
              <a:rPr lang="en-US" sz="3200" dirty="0" smtClean="0">
                <a:solidFill>
                  <a:schemeClr val="accent6">
                    <a:lumMod val="50000"/>
                  </a:schemeClr>
                </a:solidFill>
                <a:latin typeface="Arial Black" pitchFamily="34" charset="0"/>
              </a:rPr>
              <a:t>OPTIMALISASI PEMANFAATAN PEKARANGAN DI KARANGANYAR MELALUI KRPL</a:t>
            </a:r>
            <a:endParaRPr lang="en-US" sz="3200" dirty="0">
              <a:solidFill>
                <a:schemeClr val="accent6">
                  <a:lumMod val="50000"/>
                </a:schemeClr>
              </a:solidFill>
              <a:latin typeface="Arial Black" pitchFamily="34" charset="0"/>
            </a:endParaRPr>
          </a:p>
        </p:txBody>
      </p:sp>
      <p:pic>
        <p:nvPicPr>
          <p:cNvPr id="4098" name="Picture 2" descr="E:\SOSIALISASI KRPL\KRPL NEW\IMG-20170927-WA0046.jpg"/>
          <p:cNvPicPr>
            <a:picLocks noGrp="1" noChangeAspect="1" noChangeArrowheads="1"/>
          </p:cNvPicPr>
          <p:nvPr>
            <p:ph idx="1"/>
          </p:nvPr>
        </p:nvPicPr>
        <p:blipFill>
          <a:blip r:embed="rId2"/>
          <a:srcRect/>
          <a:stretch>
            <a:fillRect/>
          </a:stretch>
        </p:blipFill>
        <p:spPr bwMode="auto">
          <a:xfrm>
            <a:off x="1503892" y="1828801"/>
            <a:ext cx="5994400" cy="4495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1143000"/>
          </a:xfrm>
        </p:spPr>
        <p:txBody>
          <a:bodyPr>
            <a:noAutofit/>
          </a:bodyPr>
          <a:lstStyle/>
          <a:p>
            <a:pPr algn="ctr"/>
            <a:r>
              <a:rPr lang="en-US" sz="3200" dirty="0" smtClean="0">
                <a:solidFill>
                  <a:schemeClr val="accent6">
                    <a:lumMod val="50000"/>
                  </a:schemeClr>
                </a:solidFill>
                <a:latin typeface="Arial Black" pitchFamily="34" charset="0"/>
              </a:rPr>
              <a:t>OPTIMALISASI PEMANFAATAN PEKARANGAN DI KARANGANYAR MELALUI KRPL</a:t>
            </a:r>
            <a:endParaRPr lang="en-US" sz="3200" dirty="0">
              <a:solidFill>
                <a:schemeClr val="accent6">
                  <a:lumMod val="50000"/>
                </a:schemeClr>
              </a:solidFill>
              <a:latin typeface="Arial Black" pitchFamily="34" charset="0"/>
            </a:endParaRPr>
          </a:p>
        </p:txBody>
      </p:sp>
      <p:pic>
        <p:nvPicPr>
          <p:cNvPr id="5122" name="Picture 2" descr="E:\SOSIALISASI KRPL\KRPL NEW\IMG-20170927-WA0098.jpg"/>
          <p:cNvPicPr>
            <a:picLocks noGrp="1" noChangeAspect="1" noChangeArrowheads="1"/>
          </p:cNvPicPr>
          <p:nvPr>
            <p:ph idx="1"/>
          </p:nvPr>
        </p:nvPicPr>
        <p:blipFill>
          <a:blip r:embed="rId2"/>
          <a:srcRect/>
          <a:stretch>
            <a:fillRect/>
          </a:stretch>
        </p:blipFill>
        <p:spPr bwMode="auto">
          <a:xfrm>
            <a:off x="1402292" y="1752601"/>
            <a:ext cx="6096000" cy="4572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1143000"/>
          </a:xfrm>
        </p:spPr>
        <p:txBody>
          <a:bodyPr>
            <a:noAutofit/>
          </a:bodyPr>
          <a:lstStyle/>
          <a:p>
            <a:pPr algn="ctr"/>
            <a:r>
              <a:rPr lang="en-US" sz="3200" dirty="0" smtClean="0">
                <a:solidFill>
                  <a:schemeClr val="accent6">
                    <a:lumMod val="50000"/>
                  </a:schemeClr>
                </a:solidFill>
                <a:latin typeface="Arial Black" pitchFamily="34" charset="0"/>
              </a:rPr>
              <a:t>OPTIMALISASI PEMANFAATAN PEKARANGAN DI KARANGANYAR MELALUI KRPL</a:t>
            </a:r>
            <a:endParaRPr lang="en-US" sz="3200" dirty="0">
              <a:solidFill>
                <a:schemeClr val="accent6">
                  <a:lumMod val="50000"/>
                </a:schemeClr>
              </a:solidFill>
              <a:latin typeface="Arial Black" pitchFamily="34" charset="0"/>
            </a:endParaRPr>
          </a:p>
        </p:txBody>
      </p:sp>
      <p:pic>
        <p:nvPicPr>
          <p:cNvPr id="6146" name="Picture 2" descr="E:\SOSIALISASI KRPL\KRPL NEW\IMG-20170927-WA0122.jpg"/>
          <p:cNvPicPr>
            <a:picLocks noGrp="1" noChangeAspect="1" noChangeArrowheads="1"/>
          </p:cNvPicPr>
          <p:nvPr>
            <p:ph idx="1"/>
          </p:nvPr>
        </p:nvPicPr>
        <p:blipFill>
          <a:blip r:embed="rId2"/>
          <a:srcRect/>
          <a:stretch>
            <a:fillRect/>
          </a:stretch>
        </p:blipFill>
        <p:spPr bwMode="auto">
          <a:xfrm>
            <a:off x="1524000" y="1676400"/>
            <a:ext cx="6126691" cy="459501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3600" dirty="0" smtClean="0">
                <a:solidFill>
                  <a:schemeClr val="accent5">
                    <a:lumMod val="75000"/>
                  </a:schemeClr>
                </a:solidFill>
                <a:latin typeface="Arial Black" pitchFamily="34" charset="0"/>
              </a:rPr>
              <a:t>LATAR BELAKANG</a:t>
            </a:r>
            <a:endParaRPr lang="en-US" sz="3600" dirty="0">
              <a:solidFill>
                <a:schemeClr val="accent5">
                  <a:lumMod val="75000"/>
                </a:schemeClr>
              </a:solidFill>
              <a:latin typeface="Arial Black" pitchFamily="34" charset="0"/>
            </a:endParaRPr>
          </a:p>
        </p:txBody>
      </p:sp>
      <p:sp>
        <p:nvSpPr>
          <p:cNvPr id="3" name="Content Placeholder 2"/>
          <p:cNvSpPr>
            <a:spLocks noGrp="1"/>
          </p:cNvSpPr>
          <p:nvPr>
            <p:ph idx="1"/>
          </p:nvPr>
        </p:nvSpPr>
        <p:spPr>
          <a:xfrm>
            <a:off x="457200" y="1676400"/>
            <a:ext cx="8229600" cy="4389120"/>
          </a:xfrm>
        </p:spPr>
        <p:txBody>
          <a:bodyPr/>
          <a:lstStyle/>
          <a:p>
            <a:pPr>
              <a:lnSpc>
                <a:spcPct val="150000"/>
              </a:lnSpc>
            </a:pPr>
            <a:r>
              <a:rPr lang="en-US" dirty="0" smtClean="0">
                <a:latin typeface="Arial Black" pitchFamily="34" charset="0"/>
              </a:rPr>
              <a:t>MERUPAKAN JAWABAN DI MANA SISTEM PRODUKSI PANGAN DALAM RANGKA </a:t>
            </a:r>
            <a:r>
              <a:rPr lang="en-US" sz="2800" dirty="0" smtClean="0">
                <a:solidFill>
                  <a:srgbClr val="FF0000"/>
                </a:solidFill>
                <a:latin typeface="Arial Black" pitchFamily="34" charset="0"/>
              </a:rPr>
              <a:t>MEWUJUDKAN KETAHANAN PANGAN </a:t>
            </a:r>
            <a:r>
              <a:rPr lang="en-US" dirty="0" smtClean="0">
                <a:latin typeface="Arial Black" pitchFamily="34" charset="0"/>
              </a:rPr>
              <a:t>SELAMA INI TERFOKUS PADA LAHAN SAWAH DAN TEGALAN, SEHINGGA LAHAN </a:t>
            </a:r>
            <a:r>
              <a:rPr lang="en-US" dirty="0" smtClean="0">
                <a:solidFill>
                  <a:srgbClr val="FF0000"/>
                </a:solidFill>
                <a:latin typeface="Arial Black" pitchFamily="34" charset="0"/>
              </a:rPr>
              <a:t>PEKARANGAN</a:t>
            </a:r>
            <a:r>
              <a:rPr lang="en-US" dirty="0" smtClean="0">
                <a:latin typeface="Arial Black" pitchFamily="34" charset="0"/>
              </a:rPr>
              <a:t> SAMPAI SAAT INI </a:t>
            </a:r>
            <a:r>
              <a:rPr lang="en-US" dirty="0" smtClean="0">
                <a:solidFill>
                  <a:srgbClr val="FF0000"/>
                </a:solidFill>
                <a:latin typeface="Arial Black" pitchFamily="34" charset="0"/>
              </a:rPr>
              <a:t>BELUM </a:t>
            </a:r>
            <a:r>
              <a:rPr lang="en-US" dirty="0" smtClean="0">
                <a:latin typeface="Arial Black" pitchFamily="34" charset="0"/>
              </a:rPr>
              <a:t>TERGARAP SECARA </a:t>
            </a:r>
            <a:r>
              <a:rPr lang="en-US" dirty="0" smtClean="0">
                <a:solidFill>
                  <a:srgbClr val="FF0000"/>
                </a:solidFill>
                <a:latin typeface="Arial Black" pitchFamily="34" charset="0"/>
              </a:rPr>
              <a:t>OPTIMAL</a:t>
            </a:r>
            <a:endParaRPr lang="en-US"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noAutofit/>
          </a:bodyPr>
          <a:lstStyle/>
          <a:p>
            <a:pPr algn="ctr"/>
            <a:r>
              <a:rPr lang="en-US" sz="3200" dirty="0" smtClean="0">
                <a:solidFill>
                  <a:schemeClr val="accent6">
                    <a:lumMod val="50000"/>
                  </a:schemeClr>
                </a:solidFill>
                <a:latin typeface="Arial Black" pitchFamily="34" charset="0"/>
              </a:rPr>
              <a:t>OPTIMALISASI PEMANFAATAN PEKARANGAN DI KARANGANYAR MELALUI KRPL</a:t>
            </a:r>
            <a:endParaRPr lang="en-US" sz="2800" dirty="0"/>
          </a:p>
        </p:txBody>
      </p:sp>
      <p:pic>
        <p:nvPicPr>
          <p:cNvPr id="7170" name="Picture 2" descr="E:\SOSIALISASI KRPL\KRPL NEW\IMG-20170927-WA0093.jpg"/>
          <p:cNvPicPr>
            <a:picLocks noGrp="1" noChangeAspect="1" noChangeArrowheads="1"/>
          </p:cNvPicPr>
          <p:nvPr>
            <p:ph sz="half" idx="1"/>
          </p:nvPr>
        </p:nvPicPr>
        <p:blipFill>
          <a:blip r:embed="rId2"/>
          <a:srcRect/>
          <a:stretch>
            <a:fillRect/>
          </a:stretch>
        </p:blipFill>
        <p:spPr bwMode="auto">
          <a:xfrm>
            <a:off x="750689" y="1752600"/>
            <a:ext cx="3451622" cy="4602163"/>
          </a:xfrm>
          <a:prstGeom prst="rect">
            <a:avLst/>
          </a:prstGeom>
          <a:noFill/>
        </p:spPr>
      </p:pic>
      <p:pic>
        <p:nvPicPr>
          <p:cNvPr id="7171" name="Picture 3" descr="E:\SOSIALISASI KRPL\KRPL NEW\IMG-20170927-WA0091.jpg"/>
          <p:cNvPicPr>
            <a:picLocks noGrp="1" noChangeAspect="1" noChangeArrowheads="1"/>
          </p:cNvPicPr>
          <p:nvPr>
            <p:ph sz="half" idx="2"/>
          </p:nvPr>
        </p:nvPicPr>
        <p:blipFill>
          <a:blip r:embed="rId3"/>
          <a:srcRect/>
          <a:stretch>
            <a:fillRect/>
          </a:stretch>
        </p:blipFill>
        <p:spPr bwMode="auto">
          <a:xfrm>
            <a:off x="4941689" y="1752600"/>
            <a:ext cx="3451622" cy="46021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143000"/>
          </a:xfrm>
        </p:spPr>
        <p:txBody>
          <a:bodyPr>
            <a:normAutofit/>
          </a:bodyPr>
          <a:lstStyle/>
          <a:p>
            <a:pPr algn="ctr"/>
            <a:r>
              <a:rPr lang="en-US" dirty="0" smtClean="0">
                <a:latin typeface="Arial Black" pitchFamily="34" charset="0"/>
              </a:rPr>
              <a:t>TERIMA KASIH ….</a:t>
            </a:r>
            <a:endParaRPr lang="en-US" dirty="0">
              <a:latin typeface="Arial Black" pitchFamily="34" charset="0"/>
            </a:endParaRPr>
          </a:p>
        </p:txBody>
      </p:sp>
      <p:pic>
        <p:nvPicPr>
          <p:cNvPr id="7" name="Picture 2" descr="C:\Users\Dell\Pictures\Optimalisasi Pemanfaatan Pekarangan.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4600" y="1295400"/>
            <a:ext cx="3604069"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itchFamily="34" charset="0"/>
              </a:rPr>
              <a:t>LATAR BELAKANG</a:t>
            </a:r>
            <a:endParaRPr lang="en-US" dirty="0">
              <a:latin typeface="Arial Black" pitchFamily="34" charset="0"/>
            </a:endParaRPr>
          </a:p>
        </p:txBody>
      </p:sp>
      <p:sp>
        <p:nvSpPr>
          <p:cNvPr id="3" name="Content Placeholder 2"/>
          <p:cNvSpPr>
            <a:spLocks noGrp="1"/>
          </p:cNvSpPr>
          <p:nvPr>
            <p:ph idx="1"/>
          </p:nvPr>
        </p:nvSpPr>
        <p:spPr/>
        <p:txBody>
          <a:bodyPr/>
          <a:lstStyle/>
          <a:p>
            <a:r>
              <a:rPr lang="en-US" dirty="0" err="1" smtClean="0">
                <a:latin typeface="Tahoma" pitchFamily="34" charset="0"/>
                <a:cs typeface="Tahoma" pitchFamily="34" charset="0"/>
              </a:rPr>
              <a:t>Potensi</a:t>
            </a:r>
            <a:r>
              <a:rPr lang="en-US" dirty="0" smtClean="0">
                <a:latin typeface="Tahoma" pitchFamily="34" charset="0"/>
                <a:cs typeface="Tahoma" pitchFamily="34" charset="0"/>
              </a:rPr>
              <a:t> </a:t>
            </a:r>
            <a:r>
              <a:rPr lang="en-US" dirty="0" err="1" smtClean="0">
                <a:latin typeface="Tahoma" pitchFamily="34" charset="0"/>
                <a:cs typeface="Tahoma" pitchFamily="34" charset="0"/>
              </a:rPr>
              <a:t>lahan</a:t>
            </a:r>
            <a:r>
              <a:rPr lang="en-US" dirty="0" smtClean="0">
                <a:latin typeface="Tahoma" pitchFamily="34" charset="0"/>
                <a:cs typeface="Tahoma" pitchFamily="34" charset="0"/>
              </a:rPr>
              <a:t> </a:t>
            </a:r>
            <a:r>
              <a:rPr lang="en-US" dirty="0" err="1" smtClean="0">
                <a:latin typeface="Tahoma" pitchFamily="34" charset="0"/>
                <a:cs typeface="Tahoma" pitchFamily="34" charset="0"/>
              </a:rPr>
              <a:t>pekarangan</a:t>
            </a:r>
            <a:r>
              <a:rPr lang="en-US" dirty="0" smtClean="0">
                <a:latin typeface="Tahoma" pitchFamily="34" charset="0"/>
                <a:cs typeface="Tahoma" pitchFamily="34" charset="0"/>
              </a:rPr>
              <a:t> </a:t>
            </a:r>
            <a:r>
              <a:rPr lang="en-US" dirty="0" err="1" smtClean="0">
                <a:latin typeface="Tahoma" pitchFamily="34" charset="0"/>
                <a:cs typeface="Tahoma" pitchFamily="34" charset="0"/>
              </a:rPr>
              <a:t>di</a:t>
            </a:r>
            <a:r>
              <a:rPr lang="en-US" dirty="0" smtClean="0">
                <a:latin typeface="Tahoma" pitchFamily="34" charset="0"/>
                <a:cs typeface="Tahoma" pitchFamily="34" charset="0"/>
              </a:rPr>
              <a:t> Indonesia </a:t>
            </a:r>
            <a:r>
              <a:rPr lang="en-US" dirty="0" err="1" smtClean="0">
                <a:latin typeface="Tahoma" pitchFamily="34" charset="0"/>
                <a:cs typeface="Tahoma" pitchFamily="34" charset="0"/>
              </a:rPr>
              <a:t>mencapai</a:t>
            </a:r>
            <a:r>
              <a:rPr lang="en-US" dirty="0" smtClean="0">
                <a:latin typeface="Tahoma" pitchFamily="34" charset="0"/>
                <a:cs typeface="Tahoma" pitchFamily="34" charset="0"/>
              </a:rPr>
              <a:t> 10,3 </a:t>
            </a:r>
            <a:r>
              <a:rPr lang="en-US" dirty="0" err="1" smtClean="0">
                <a:latin typeface="Tahoma" pitchFamily="34" charset="0"/>
                <a:cs typeface="Tahoma" pitchFamily="34" charset="0"/>
              </a:rPr>
              <a:t>juta</a:t>
            </a:r>
            <a:r>
              <a:rPr lang="en-US" dirty="0" smtClean="0">
                <a:latin typeface="Tahoma" pitchFamily="34" charset="0"/>
                <a:cs typeface="Tahoma" pitchFamily="34" charset="0"/>
              </a:rPr>
              <a:t> </a:t>
            </a:r>
            <a:r>
              <a:rPr lang="en-US" dirty="0" err="1" smtClean="0">
                <a:latin typeface="Tahoma" pitchFamily="34" charset="0"/>
                <a:cs typeface="Tahoma" pitchFamily="34" charset="0"/>
              </a:rPr>
              <a:t>hektar</a:t>
            </a:r>
            <a:r>
              <a:rPr lang="en-US" dirty="0" smtClean="0">
                <a:latin typeface="Tahoma" pitchFamily="34" charset="0"/>
                <a:cs typeface="Tahoma" pitchFamily="34" charset="0"/>
              </a:rPr>
              <a:t>; 14 </a:t>
            </a:r>
            <a:r>
              <a:rPr lang="en-US" dirty="0" err="1" smtClean="0">
                <a:latin typeface="Tahoma" pitchFamily="34" charset="0"/>
                <a:cs typeface="Tahoma" pitchFamily="34" charset="0"/>
              </a:rPr>
              <a:t>persen</a:t>
            </a:r>
            <a:r>
              <a:rPr lang="en-US" dirty="0" smtClean="0">
                <a:latin typeface="Tahoma" pitchFamily="34" charset="0"/>
                <a:cs typeface="Tahoma" pitchFamily="34" charset="0"/>
              </a:rPr>
              <a:t> </a:t>
            </a:r>
            <a:r>
              <a:rPr lang="en-US" dirty="0" err="1" smtClean="0">
                <a:latin typeface="Tahoma" pitchFamily="34" charset="0"/>
                <a:cs typeface="Tahoma" pitchFamily="34" charset="0"/>
              </a:rPr>
              <a:t>dari</a:t>
            </a:r>
            <a:r>
              <a:rPr lang="en-US" dirty="0" smtClean="0">
                <a:latin typeface="Tahoma" pitchFamily="34" charset="0"/>
                <a:cs typeface="Tahoma" pitchFamily="34" charset="0"/>
              </a:rPr>
              <a:t> </a:t>
            </a:r>
            <a:r>
              <a:rPr lang="en-US" dirty="0" err="1" smtClean="0">
                <a:latin typeface="Tahoma" pitchFamily="34" charset="0"/>
                <a:cs typeface="Tahoma" pitchFamily="34" charset="0"/>
              </a:rPr>
              <a:t>luas</a:t>
            </a:r>
            <a:r>
              <a:rPr lang="en-US" dirty="0" smtClean="0">
                <a:latin typeface="Tahoma" pitchFamily="34" charset="0"/>
                <a:cs typeface="Tahoma" pitchFamily="34" charset="0"/>
              </a:rPr>
              <a:t> </a:t>
            </a:r>
            <a:r>
              <a:rPr lang="en-US" dirty="0" err="1" smtClean="0">
                <a:latin typeface="Tahoma" pitchFamily="34" charset="0"/>
                <a:cs typeface="Tahoma" pitchFamily="34" charset="0"/>
              </a:rPr>
              <a:t>lahan</a:t>
            </a:r>
            <a:r>
              <a:rPr lang="en-US" dirty="0" smtClean="0">
                <a:latin typeface="Tahoma" pitchFamily="34" charset="0"/>
                <a:cs typeface="Tahoma" pitchFamily="34" charset="0"/>
              </a:rPr>
              <a:t> </a:t>
            </a:r>
            <a:r>
              <a:rPr lang="en-US" dirty="0" err="1" smtClean="0">
                <a:latin typeface="Tahoma" pitchFamily="34" charset="0"/>
                <a:cs typeface="Tahoma" pitchFamily="34" charset="0"/>
              </a:rPr>
              <a:t>pertanian</a:t>
            </a:r>
            <a:endParaRPr lang="en-US" dirty="0" smtClean="0">
              <a:latin typeface="Tahoma" pitchFamily="34" charset="0"/>
              <a:cs typeface="Tahoma" pitchFamily="34" charset="0"/>
            </a:endParaRPr>
          </a:p>
          <a:p>
            <a:r>
              <a:rPr lang="en-US" dirty="0" smtClean="0">
                <a:latin typeface="Tahoma" pitchFamily="34" charset="0"/>
                <a:cs typeface="Tahoma" pitchFamily="34" charset="0"/>
              </a:rPr>
              <a:t>Potensi yang besar ini dapat dimanfaatkan sebagai salah satu sumber penyedia bahan pangan yang bernilai gizi dan memiliki nilai ekonomi tinggi</a:t>
            </a:r>
          </a:p>
          <a:p>
            <a:r>
              <a:rPr lang="en-US" dirty="0" err="1" smtClean="0">
                <a:latin typeface="Tahoma" pitchFamily="34" charset="0"/>
                <a:cs typeface="Tahoma" pitchFamily="34" charset="0"/>
              </a:rPr>
              <a:t>Tapi</a:t>
            </a:r>
            <a:r>
              <a:rPr lang="en-US" dirty="0" smtClean="0">
                <a:latin typeface="Tahoma" pitchFamily="34" charset="0"/>
                <a:cs typeface="Tahoma" pitchFamily="34" charset="0"/>
              </a:rPr>
              <a:t> </a:t>
            </a:r>
            <a:r>
              <a:rPr lang="en-US" dirty="0" err="1" smtClean="0">
                <a:latin typeface="Tahoma" pitchFamily="34" charset="0"/>
                <a:cs typeface="Tahoma" pitchFamily="34" charset="0"/>
              </a:rPr>
              <a:t>sampai</a:t>
            </a:r>
            <a:r>
              <a:rPr lang="en-US" dirty="0" smtClean="0">
                <a:latin typeface="Tahoma" pitchFamily="34" charset="0"/>
                <a:cs typeface="Tahoma" pitchFamily="34" charset="0"/>
              </a:rPr>
              <a:t> </a:t>
            </a:r>
            <a:r>
              <a:rPr lang="en-US" dirty="0" err="1" smtClean="0">
                <a:latin typeface="Tahoma" pitchFamily="34" charset="0"/>
                <a:cs typeface="Tahoma" pitchFamily="34" charset="0"/>
              </a:rPr>
              <a:t>saat</a:t>
            </a:r>
            <a:r>
              <a:rPr lang="en-US" dirty="0" smtClean="0">
                <a:latin typeface="Tahoma" pitchFamily="34" charset="0"/>
                <a:cs typeface="Tahoma" pitchFamily="34" charset="0"/>
              </a:rPr>
              <a:t> </a:t>
            </a:r>
            <a:r>
              <a:rPr lang="en-US" dirty="0" err="1" smtClean="0">
                <a:latin typeface="Tahoma" pitchFamily="34" charset="0"/>
                <a:cs typeface="Tahoma" pitchFamily="34" charset="0"/>
              </a:rPr>
              <a:t>ini</a:t>
            </a:r>
            <a:r>
              <a:rPr lang="en-US" dirty="0" smtClean="0">
                <a:latin typeface="Tahoma" pitchFamily="34" charset="0"/>
                <a:cs typeface="Tahoma" pitchFamily="34" charset="0"/>
              </a:rPr>
              <a:t>, </a:t>
            </a:r>
            <a:r>
              <a:rPr lang="en-US" dirty="0" err="1" smtClean="0">
                <a:latin typeface="Tahoma" pitchFamily="34" charset="0"/>
                <a:cs typeface="Tahoma" pitchFamily="34" charset="0"/>
              </a:rPr>
              <a:t>sebagian</a:t>
            </a:r>
            <a:r>
              <a:rPr lang="en-US" dirty="0" smtClean="0">
                <a:latin typeface="Tahoma" pitchFamily="34" charset="0"/>
                <a:cs typeface="Tahoma" pitchFamily="34" charset="0"/>
              </a:rPr>
              <a:t> </a:t>
            </a:r>
            <a:r>
              <a:rPr lang="en-US" dirty="0" err="1" smtClean="0">
                <a:latin typeface="Tahoma" pitchFamily="34" charset="0"/>
                <a:cs typeface="Tahoma" pitchFamily="34" charset="0"/>
              </a:rPr>
              <a:t>besar</a:t>
            </a:r>
            <a:r>
              <a:rPr lang="en-US" dirty="0" smtClean="0">
                <a:latin typeface="Tahoma" pitchFamily="34" charset="0"/>
                <a:cs typeface="Tahoma" pitchFamily="34" charset="0"/>
              </a:rPr>
              <a:t> </a:t>
            </a:r>
            <a:r>
              <a:rPr lang="en-US" dirty="0" err="1" smtClean="0">
                <a:latin typeface="Tahoma" pitchFamily="34" charset="0"/>
                <a:cs typeface="Tahoma" pitchFamily="34" charset="0"/>
              </a:rPr>
              <a:t>lahan</a:t>
            </a:r>
            <a:r>
              <a:rPr lang="en-US" dirty="0" smtClean="0">
                <a:latin typeface="Tahoma" pitchFamily="34" charset="0"/>
                <a:cs typeface="Tahoma" pitchFamily="34" charset="0"/>
              </a:rPr>
              <a:t> </a:t>
            </a:r>
            <a:r>
              <a:rPr lang="en-US" dirty="0" err="1" smtClean="0">
                <a:latin typeface="Tahoma" pitchFamily="34" charset="0"/>
                <a:cs typeface="Tahoma" pitchFamily="34" charset="0"/>
              </a:rPr>
              <a:t>pekarangan</a:t>
            </a:r>
            <a:r>
              <a:rPr lang="en-US" dirty="0" smtClean="0">
                <a:latin typeface="Tahoma" pitchFamily="34" charset="0"/>
                <a:cs typeface="Tahoma" pitchFamily="34" charset="0"/>
              </a:rPr>
              <a:t> </a:t>
            </a:r>
            <a:r>
              <a:rPr lang="en-US" dirty="0" err="1" smtClean="0">
                <a:latin typeface="Tahoma" pitchFamily="34" charset="0"/>
                <a:cs typeface="Tahoma" pitchFamily="34" charset="0"/>
              </a:rPr>
              <a:t>masih</a:t>
            </a:r>
            <a:r>
              <a:rPr lang="en-US" dirty="0" smtClean="0">
                <a:latin typeface="Tahoma" pitchFamily="34" charset="0"/>
                <a:cs typeface="Tahoma" pitchFamily="34" charset="0"/>
              </a:rPr>
              <a:t> </a:t>
            </a:r>
            <a:r>
              <a:rPr lang="en-US" dirty="0" err="1" smtClean="0">
                <a:latin typeface="Tahoma" pitchFamily="34" charset="0"/>
                <a:cs typeface="Tahoma" pitchFamily="34" charset="0"/>
              </a:rPr>
              <a:t>belum</a:t>
            </a:r>
            <a:r>
              <a:rPr lang="en-US" dirty="0" smtClean="0">
                <a:latin typeface="Tahoma" pitchFamily="34" charset="0"/>
                <a:cs typeface="Tahoma" pitchFamily="34" charset="0"/>
              </a:rPr>
              <a:t> </a:t>
            </a:r>
            <a:r>
              <a:rPr lang="en-US" dirty="0" err="1" smtClean="0">
                <a:latin typeface="Tahoma" pitchFamily="34" charset="0"/>
                <a:cs typeface="Tahoma" pitchFamily="34" charset="0"/>
              </a:rPr>
              <a:t>dimanfaatkan</a:t>
            </a:r>
            <a:r>
              <a:rPr lang="en-US" dirty="0" smtClean="0">
                <a:latin typeface="Tahoma" pitchFamily="34" charset="0"/>
                <a:cs typeface="Tahoma" pitchFamily="34" charset="0"/>
              </a:rPr>
              <a:t> </a:t>
            </a:r>
            <a:r>
              <a:rPr lang="en-US" dirty="0" err="1" smtClean="0">
                <a:latin typeface="Tahoma" pitchFamily="34" charset="0"/>
                <a:cs typeface="Tahoma" pitchFamily="34" charset="0"/>
              </a:rPr>
              <a:t>sebagai</a:t>
            </a:r>
            <a:r>
              <a:rPr lang="en-US" dirty="0" smtClean="0">
                <a:latin typeface="Tahoma" pitchFamily="34" charset="0"/>
                <a:cs typeface="Tahoma" pitchFamily="34" charset="0"/>
              </a:rPr>
              <a:t> areal </a:t>
            </a:r>
            <a:r>
              <a:rPr lang="en-US" dirty="0" err="1" smtClean="0">
                <a:latin typeface="Tahoma" pitchFamily="34" charset="0"/>
                <a:cs typeface="Tahoma" pitchFamily="34" charset="0"/>
              </a:rPr>
              <a:t>pertanaman</a:t>
            </a:r>
            <a:r>
              <a:rPr lang="en-US" dirty="0" smtClean="0">
                <a:latin typeface="Tahoma" pitchFamily="34" charset="0"/>
                <a:cs typeface="Tahoma" pitchFamily="34" charset="0"/>
              </a:rPr>
              <a:t> </a:t>
            </a:r>
            <a:r>
              <a:rPr lang="en-US" dirty="0" err="1" smtClean="0">
                <a:latin typeface="Tahoma" pitchFamily="34" charset="0"/>
                <a:cs typeface="Tahoma" pitchFamily="34" charset="0"/>
              </a:rPr>
              <a:t>aneka</a:t>
            </a:r>
            <a:r>
              <a:rPr lang="en-US" dirty="0" smtClean="0">
                <a:latin typeface="Tahoma" pitchFamily="34" charset="0"/>
                <a:cs typeface="Tahoma" pitchFamily="34" charset="0"/>
              </a:rPr>
              <a:t> </a:t>
            </a:r>
            <a:r>
              <a:rPr lang="en-US" dirty="0" err="1" smtClean="0">
                <a:latin typeface="Tahoma" pitchFamily="34" charset="0"/>
                <a:cs typeface="Tahoma" pitchFamily="34" charset="0"/>
              </a:rPr>
              <a:t>komoditas</a:t>
            </a:r>
            <a:r>
              <a:rPr lang="en-US" dirty="0" smtClean="0">
                <a:latin typeface="Tahoma" pitchFamily="34" charset="0"/>
                <a:cs typeface="Tahoma" pitchFamily="34" charset="0"/>
              </a:rPr>
              <a:t> </a:t>
            </a:r>
            <a:r>
              <a:rPr lang="en-US" dirty="0" err="1" smtClean="0">
                <a:latin typeface="Tahoma" pitchFamily="34" charset="0"/>
                <a:cs typeface="Tahoma" pitchFamily="34" charset="0"/>
              </a:rPr>
              <a:t>pertanian</a:t>
            </a:r>
            <a:r>
              <a:rPr lang="en-US" dirty="0" smtClean="0">
                <a:latin typeface="Tahoma" pitchFamily="34" charset="0"/>
                <a:cs typeface="Tahoma" pitchFamily="34" charset="0"/>
              </a:rPr>
              <a:t>, </a:t>
            </a:r>
            <a:r>
              <a:rPr lang="en-US" dirty="0" err="1" smtClean="0">
                <a:latin typeface="Tahoma" pitchFamily="34" charset="0"/>
                <a:cs typeface="Tahoma" pitchFamily="34" charset="0"/>
              </a:rPr>
              <a:t>khususnya</a:t>
            </a:r>
            <a:r>
              <a:rPr lang="en-US" dirty="0" smtClean="0">
                <a:latin typeface="Tahoma" pitchFamily="34" charset="0"/>
                <a:cs typeface="Tahoma" pitchFamily="34" charset="0"/>
              </a:rPr>
              <a:t> </a:t>
            </a:r>
            <a:r>
              <a:rPr lang="en-US" dirty="0" err="1" smtClean="0">
                <a:latin typeface="Tahoma" pitchFamily="34" charset="0"/>
                <a:cs typeface="Tahoma" pitchFamily="34" charset="0"/>
              </a:rPr>
              <a:t>komoditas</a:t>
            </a:r>
            <a:r>
              <a:rPr lang="en-US" dirty="0" smtClean="0">
                <a:latin typeface="Tahoma" pitchFamily="34" charset="0"/>
                <a:cs typeface="Tahoma" pitchFamily="34" charset="0"/>
              </a:rPr>
              <a:t> </a:t>
            </a:r>
            <a:r>
              <a:rPr lang="en-US" dirty="0" err="1" smtClean="0">
                <a:latin typeface="Tahoma" pitchFamily="34" charset="0"/>
                <a:cs typeface="Tahoma" pitchFamily="34" charset="0"/>
              </a:rPr>
              <a:t>pangan</a:t>
            </a:r>
            <a:r>
              <a:rPr lang="en-US" dirty="0" smtClean="0">
                <a:latin typeface="Tahoma" pitchFamily="34" charset="0"/>
                <a:cs typeface="Tahoma" pitchFamily="34" charset="0"/>
              </a:rPr>
              <a:t>. </a:t>
            </a:r>
          </a:p>
          <a:p>
            <a:endParaRPr lang="en-US" dirty="0"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lnSpcReduction="10000"/>
          </a:bodyPr>
          <a:lstStyle/>
          <a:p>
            <a:r>
              <a:rPr lang="en-US" dirty="0" err="1" smtClean="0">
                <a:latin typeface="Tahoma" pitchFamily="34" charset="0"/>
                <a:cs typeface="Tahoma" pitchFamily="34" charset="0"/>
              </a:rPr>
              <a:t>Kementerian</a:t>
            </a:r>
            <a:r>
              <a:rPr lang="en-US" dirty="0" smtClean="0">
                <a:latin typeface="Tahoma" pitchFamily="34" charset="0"/>
                <a:cs typeface="Tahoma" pitchFamily="34" charset="0"/>
              </a:rPr>
              <a:t> </a:t>
            </a:r>
            <a:r>
              <a:rPr lang="en-US" dirty="0" err="1" smtClean="0">
                <a:latin typeface="Tahoma" pitchFamily="34" charset="0"/>
                <a:cs typeface="Tahoma" pitchFamily="34" charset="0"/>
              </a:rPr>
              <a:t>Pertanian</a:t>
            </a:r>
            <a:r>
              <a:rPr lang="en-US" dirty="0" smtClean="0">
                <a:latin typeface="Tahoma" pitchFamily="34" charset="0"/>
                <a:cs typeface="Tahoma" pitchFamily="34" charset="0"/>
              </a:rPr>
              <a:t> </a:t>
            </a:r>
            <a:r>
              <a:rPr lang="en-US" dirty="0" err="1" smtClean="0">
                <a:latin typeface="Tahoma" pitchFamily="34" charset="0"/>
                <a:cs typeface="Tahoma" pitchFamily="34" charset="0"/>
              </a:rPr>
              <a:t>melihat</a:t>
            </a:r>
            <a:r>
              <a:rPr lang="en-US" dirty="0" smtClean="0">
                <a:latin typeface="Tahoma" pitchFamily="34" charset="0"/>
                <a:cs typeface="Tahoma" pitchFamily="34" charset="0"/>
              </a:rPr>
              <a:t> </a:t>
            </a:r>
            <a:r>
              <a:rPr lang="en-US" dirty="0" err="1" smtClean="0">
                <a:latin typeface="Tahoma" pitchFamily="34" charset="0"/>
                <a:cs typeface="Tahoma" pitchFamily="34" charset="0"/>
              </a:rPr>
              <a:t>potensi</a:t>
            </a:r>
            <a:r>
              <a:rPr lang="en-US" dirty="0" smtClean="0">
                <a:latin typeface="Tahoma" pitchFamily="34" charset="0"/>
                <a:cs typeface="Tahoma" pitchFamily="34" charset="0"/>
              </a:rPr>
              <a:t> </a:t>
            </a:r>
            <a:r>
              <a:rPr lang="en-US" dirty="0" err="1" smtClean="0">
                <a:latin typeface="Tahoma" pitchFamily="34" charset="0"/>
                <a:cs typeface="Tahoma" pitchFamily="34" charset="0"/>
              </a:rPr>
              <a:t>ini</a:t>
            </a:r>
            <a:r>
              <a:rPr lang="en-US" dirty="0" smtClean="0">
                <a:latin typeface="Tahoma" pitchFamily="34" charset="0"/>
                <a:cs typeface="Tahoma" pitchFamily="34" charset="0"/>
              </a:rPr>
              <a:t> </a:t>
            </a:r>
            <a:r>
              <a:rPr lang="en-US" dirty="0" err="1" smtClean="0">
                <a:latin typeface="Tahoma" pitchFamily="34" charset="0"/>
                <a:cs typeface="Tahoma" pitchFamily="34" charset="0"/>
              </a:rPr>
              <a:t>sebagai</a:t>
            </a:r>
            <a:r>
              <a:rPr lang="en-US" dirty="0" smtClean="0">
                <a:latin typeface="Tahoma" pitchFamily="34" charset="0"/>
                <a:cs typeface="Tahoma" pitchFamily="34" charset="0"/>
              </a:rPr>
              <a:t> </a:t>
            </a:r>
            <a:r>
              <a:rPr lang="en-US" dirty="0" err="1" smtClean="0">
                <a:latin typeface="Tahoma" pitchFamily="34" charset="0"/>
                <a:cs typeface="Tahoma" pitchFamily="34" charset="0"/>
              </a:rPr>
              <a:t>salah</a:t>
            </a:r>
            <a:r>
              <a:rPr lang="en-US" dirty="0" smtClean="0">
                <a:latin typeface="Tahoma" pitchFamily="34" charset="0"/>
                <a:cs typeface="Tahoma" pitchFamily="34" charset="0"/>
              </a:rPr>
              <a:t> </a:t>
            </a:r>
            <a:r>
              <a:rPr lang="en-US" dirty="0" err="1" smtClean="0">
                <a:latin typeface="Tahoma" pitchFamily="34" charset="0"/>
                <a:cs typeface="Tahoma" pitchFamily="34" charset="0"/>
              </a:rPr>
              <a:t>satu</a:t>
            </a:r>
            <a:r>
              <a:rPr lang="en-US" dirty="0" smtClean="0">
                <a:latin typeface="Tahoma" pitchFamily="34" charset="0"/>
                <a:cs typeface="Tahoma" pitchFamily="34" charset="0"/>
              </a:rPr>
              <a:t> </a:t>
            </a:r>
            <a:r>
              <a:rPr lang="en-US" dirty="0" err="1" smtClean="0">
                <a:latin typeface="Tahoma" pitchFamily="34" charset="0"/>
                <a:cs typeface="Tahoma" pitchFamily="34" charset="0"/>
              </a:rPr>
              <a:t>pilar</a:t>
            </a:r>
            <a:r>
              <a:rPr lang="en-US" dirty="0" smtClean="0">
                <a:latin typeface="Tahoma" pitchFamily="34" charset="0"/>
                <a:cs typeface="Tahoma" pitchFamily="34" charset="0"/>
              </a:rPr>
              <a:t> yang </a:t>
            </a:r>
            <a:r>
              <a:rPr lang="en-US" dirty="0" err="1" smtClean="0">
                <a:latin typeface="Tahoma" pitchFamily="34" charset="0"/>
                <a:cs typeface="Tahoma" pitchFamily="34" charset="0"/>
              </a:rPr>
              <a:t>dapat</a:t>
            </a:r>
            <a:r>
              <a:rPr lang="en-US" dirty="0" smtClean="0">
                <a:latin typeface="Tahoma" pitchFamily="34" charset="0"/>
                <a:cs typeface="Tahoma" pitchFamily="34" charset="0"/>
              </a:rPr>
              <a:t> </a:t>
            </a:r>
            <a:r>
              <a:rPr lang="en-US" dirty="0" err="1" smtClean="0">
                <a:latin typeface="Tahoma" pitchFamily="34" charset="0"/>
                <a:cs typeface="Tahoma" pitchFamily="34" charset="0"/>
              </a:rPr>
              <a:t>diupayakan</a:t>
            </a:r>
            <a:r>
              <a:rPr lang="en-US" dirty="0" smtClean="0">
                <a:latin typeface="Tahoma" pitchFamily="34" charset="0"/>
                <a:cs typeface="Tahoma" pitchFamily="34" charset="0"/>
              </a:rPr>
              <a:t> </a:t>
            </a:r>
            <a:r>
              <a:rPr lang="en-US" dirty="0" err="1" smtClean="0">
                <a:latin typeface="Tahoma" pitchFamily="34" charset="0"/>
                <a:cs typeface="Tahoma" pitchFamily="34" charset="0"/>
              </a:rPr>
              <a:t>untuk</a:t>
            </a:r>
            <a:r>
              <a:rPr lang="en-US" dirty="0" smtClean="0">
                <a:latin typeface="Tahoma" pitchFamily="34" charset="0"/>
                <a:cs typeface="Tahoma" pitchFamily="34" charset="0"/>
              </a:rPr>
              <a:t> </a:t>
            </a:r>
            <a:r>
              <a:rPr lang="en-US" dirty="0" err="1" smtClean="0">
                <a:latin typeface="Tahoma" pitchFamily="34" charset="0"/>
                <a:cs typeface="Tahoma" pitchFamily="34" charset="0"/>
              </a:rPr>
              <a:t>mewujudkan</a:t>
            </a:r>
            <a:r>
              <a:rPr lang="en-US" dirty="0" smtClean="0">
                <a:latin typeface="Tahoma" pitchFamily="34" charset="0"/>
                <a:cs typeface="Tahoma" pitchFamily="34" charset="0"/>
              </a:rPr>
              <a:t> </a:t>
            </a:r>
            <a:r>
              <a:rPr lang="en-US" dirty="0" err="1" smtClean="0">
                <a:latin typeface="Tahoma" pitchFamily="34" charset="0"/>
                <a:cs typeface="Tahoma" pitchFamily="34" charset="0"/>
              </a:rPr>
              <a:t>kesejahteraan</a:t>
            </a:r>
            <a:r>
              <a:rPr lang="en-US" dirty="0" smtClean="0">
                <a:latin typeface="Tahoma" pitchFamily="34" charset="0"/>
                <a:cs typeface="Tahoma" pitchFamily="34" charset="0"/>
              </a:rPr>
              <a:t> </a:t>
            </a:r>
            <a:r>
              <a:rPr lang="en-US" dirty="0" err="1" smtClean="0">
                <a:latin typeface="Tahoma" pitchFamily="34" charset="0"/>
                <a:cs typeface="Tahoma" pitchFamily="34" charset="0"/>
              </a:rPr>
              <a:t>keluarga</a:t>
            </a:r>
            <a:r>
              <a:rPr lang="en-US" dirty="0" smtClean="0">
                <a:latin typeface="Tahoma" pitchFamily="34" charset="0"/>
                <a:cs typeface="Tahoma" pitchFamily="34" charset="0"/>
              </a:rPr>
              <a:t>, </a:t>
            </a:r>
            <a:r>
              <a:rPr lang="en-US" dirty="0" err="1" smtClean="0">
                <a:latin typeface="Tahoma" pitchFamily="34" charset="0"/>
                <a:cs typeface="Tahoma" pitchFamily="34" charset="0"/>
              </a:rPr>
              <a:t>baik</a:t>
            </a:r>
            <a:r>
              <a:rPr lang="en-US" dirty="0" smtClean="0">
                <a:latin typeface="Tahoma" pitchFamily="34" charset="0"/>
                <a:cs typeface="Tahoma" pitchFamily="34" charset="0"/>
              </a:rPr>
              <a:t> </a:t>
            </a:r>
            <a:r>
              <a:rPr lang="en-US" dirty="0" err="1" smtClean="0">
                <a:latin typeface="Tahoma" pitchFamily="34" charset="0"/>
                <a:cs typeface="Tahoma" pitchFamily="34" charset="0"/>
              </a:rPr>
              <a:t>bagi</a:t>
            </a:r>
            <a:r>
              <a:rPr lang="en-US" dirty="0" smtClean="0">
                <a:latin typeface="Tahoma" pitchFamily="34" charset="0"/>
                <a:cs typeface="Tahoma" pitchFamily="34" charset="0"/>
              </a:rPr>
              <a:t> </a:t>
            </a:r>
            <a:r>
              <a:rPr lang="en-US" dirty="0" err="1" smtClean="0">
                <a:latin typeface="Tahoma" pitchFamily="34" charset="0"/>
                <a:cs typeface="Tahoma" pitchFamily="34" charset="0"/>
              </a:rPr>
              <a:t>rumah</a:t>
            </a:r>
            <a:r>
              <a:rPr lang="en-US" dirty="0" smtClean="0">
                <a:latin typeface="Tahoma" pitchFamily="34" charset="0"/>
                <a:cs typeface="Tahoma" pitchFamily="34" charset="0"/>
              </a:rPr>
              <a:t> </a:t>
            </a:r>
            <a:r>
              <a:rPr lang="en-US" dirty="0" err="1" smtClean="0">
                <a:latin typeface="Tahoma" pitchFamily="34" charset="0"/>
                <a:cs typeface="Tahoma" pitchFamily="34" charset="0"/>
              </a:rPr>
              <a:t>tangga</a:t>
            </a:r>
            <a:r>
              <a:rPr lang="en-US" dirty="0" smtClean="0">
                <a:latin typeface="Tahoma" pitchFamily="34" charset="0"/>
                <a:cs typeface="Tahoma" pitchFamily="34" charset="0"/>
              </a:rPr>
              <a:t> </a:t>
            </a:r>
            <a:r>
              <a:rPr lang="en-US" dirty="0" err="1" smtClean="0">
                <a:latin typeface="Tahoma" pitchFamily="34" charset="0"/>
                <a:cs typeface="Tahoma" pitchFamily="34" charset="0"/>
              </a:rPr>
              <a:t>di</a:t>
            </a:r>
            <a:r>
              <a:rPr lang="en-US" dirty="0" smtClean="0">
                <a:latin typeface="Tahoma" pitchFamily="34" charset="0"/>
                <a:cs typeface="Tahoma" pitchFamily="34" charset="0"/>
              </a:rPr>
              <a:t> </a:t>
            </a:r>
            <a:r>
              <a:rPr lang="en-US" dirty="0" err="1" smtClean="0">
                <a:latin typeface="Tahoma" pitchFamily="34" charset="0"/>
                <a:cs typeface="Tahoma" pitchFamily="34" charset="0"/>
              </a:rPr>
              <a:t>pedesaan</a:t>
            </a:r>
            <a:r>
              <a:rPr lang="en-US" dirty="0" smtClean="0">
                <a:latin typeface="Tahoma" pitchFamily="34" charset="0"/>
                <a:cs typeface="Tahoma" pitchFamily="34" charset="0"/>
              </a:rPr>
              <a:t> </a:t>
            </a:r>
            <a:r>
              <a:rPr lang="en-US" dirty="0" err="1" smtClean="0">
                <a:latin typeface="Tahoma" pitchFamily="34" charset="0"/>
                <a:cs typeface="Tahoma" pitchFamily="34" charset="0"/>
              </a:rPr>
              <a:t>maupun</a:t>
            </a:r>
            <a:r>
              <a:rPr lang="en-US" dirty="0" smtClean="0">
                <a:latin typeface="Tahoma" pitchFamily="34" charset="0"/>
                <a:cs typeface="Tahoma" pitchFamily="34" charset="0"/>
              </a:rPr>
              <a:t> </a:t>
            </a:r>
            <a:r>
              <a:rPr lang="en-US" dirty="0" err="1" smtClean="0">
                <a:latin typeface="Tahoma" pitchFamily="34" charset="0"/>
                <a:cs typeface="Tahoma" pitchFamily="34" charset="0"/>
              </a:rPr>
              <a:t>di</a:t>
            </a:r>
            <a:r>
              <a:rPr lang="en-US" dirty="0" smtClean="0">
                <a:latin typeface="Tahoma" pitchFamily="34" charset="0"/>
                <a:cs typeface="Tahoma" pitchFamily="34" charset="0"/>
              </a:rPr>
              <a:t> </a:t>
            </a:r>
            <a:r>
              <a:rPr lang="en-US" dirty="0" err="1" smtClean="0">
                <a:latin typeface="Tahoma" pitchFamily="34" charset="0"/>
                <a:cs typeface="Tahoma" pitchFamily="34" charset="0"/>
              </a:rPr>
              <a:t>perkotaan</a:t>
            </a:r>
            <a:r>
              <a:rPr lang="en-US" dirty="0" smtClean="0">
                <a:latin typeface="Tahoma" pitchFamily="34" charset="0"/>
                <a:cs typeface="Tahoma" pitchFamily="34" charset="0"/>
              </a:rPr>
              <a:t>. Kementerian Pertanian sejak awal tahun 2011 menyusun suatu konsep yang disebut dengan </a:t>
            </a:r>
            <a:r>
              <a:rPr lang="en-US" b="1" dirty="0" smtClean="0">
                <a:solidFill>
                  <a:srgbClr val="FF0000"/>
                </a:solidFill>
                <a:latin typeface="Tahoma" pitchFamily="34" charset="0"/>
                <a:cs typeface="Tahoma" pitchFamily="34" charset="0"/>
              </a:rPr>
              <a:t>”Kawasan Rumah Pangan Lestari (KRPL)”.</a:t>
            </a:r>
          </a:p>
          <a:p>
            <a:r>
              <a:rPr lang="en-US" dirty="0" smtClean="0">
                <a:latin typeface="Tahoma" pitchFamily="34" charset="0"/>
                <a:cs typeface="Tahoma" pitchFamily="34" charset="0"/>
              </a:rPr>
              <a:t>Prinsip dari KRPL yaitu dibangun dari kumpulan rumah tangga yang mampu mewujudkan </a:t>
            </a:r>
            <a:r>
              <a:rPr lang="en-US" sz="3000" b="1" dirty="0" smtClean="0">
                <a:solidFill>
                  <a:srgbClr val="FF0000"/>
                </a:solidFill>
                <a:latin typeface="Tahoma" pitchFamily="34" charset="0"/>
                <a:cs typeface="Tahoma" pitchFamily="34" charset="0"/>
              </a:rPr>
              <a:t>ketahanan / kemandirian pangan </a:t>
            </a:r>
            <a:r>
              <a:rPr lang="en-US" dirty="0" smtClean="0">
                <a:latin typeface="Tahoma" pitchFamily="34" charset="0"/>
                <a:cs typeface="Tahoma" pitchFamily="34" charset="0"/>
              </a:rPr>
              <a:t>melalui pemanfaatan pekarangan, dapat melakukan upaya diversifikasi pangan berbasis sumber daya lokal dan sekaligus pelestarian tanaman pangan untuk masa depan, serta tercapai pula upaya peningkatan kesejahteraan keluarga dan masyarakat.</a:t>
            </a:r>
          </a:p>
          <a:p>
            <a:endParaRPr lang="en-US" dirty="0" smtClean="0">
              <a:latin typeface="Tahoma" pitchFamily="34" charset="0"/>
              <a:cs typeface="Tahoma"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fi-FI" b="1" dirty="0" smtClean="0"/>
              <a:t>Tujuan Pengembangan KRPL</a:t>
            </a:r>
            <a:r>
              <a:rPr lang="en-US" dirty="0" smtClean="0"/>
              <a:t/>
            </a:r>
            <a:br>
              <a:rPr lang="en-US" dirty="0" smtClean="0"/>
            </a:br>
            <a:endParaRPr lang="en-US" dirty="0"/>
          </a:p>
        </p:txBody>
      </p:sp>
      <p:sp>
        <p:nvSpPr>
          <p:cNvPr id="3" name="Content Placeholder 2"/>
          <p:cNvSpPr>
            <a:spLocks noGrp="1"/>
          </p:cNvSpPr>
          <p:nvPr>
            <p:ph idx="1"/>
          </p:nvPr>
        </p:nvSpPr>
        <p:spPr>
          <a:xfrm>
            <a:off x="457200" y="1371600"/>
            <a:ext cx="8229600" cy="5105400"/>
          </a:xfrm>
        </p:spPr>
        <p:txBody>
          <a:bodyPr/>
          <a:lstStyle/>
          <a:p>
            <a:pPr marL="274320" lvl="1" indent="-274320">
              <a:buClr>
                <a:schemeClr val="accent3"/>
              </a:buClr>
              <a:buSzPct val="95000"/>
            </a:pPr>
            <a:r>
              <a:rPr lang="fi-FI" sz="2800" dirty="0" smtClean="0">
                <a:latin typeface="Tahoma" pitchFamily="34" charset="0"/>
                <a:cs typeface="Tahoma" pitchFamily="34" charset="0"/>
              </a:rPr>
              <a:t>Memenuhi kebutuhan pangan dan gizi keluarga dan masyarakat melalui optimalisasi pemanfaatan pekarangan secara lestari;</a:t>
            </a:r>
            <a:endParaRPr lang="en-US" sz="2800" dirty="0" smtClean="0">
              <a:latin typeface="Tahoma" pitchFamily="34" charset="0"/>
              <a:cs typeface="Tahoma" pitchFamily="34" charset="0"/>
            </a:endParaRPr>
          </a:p>
          <a:p>
            <a:pPr marL="274320" lvl="1" indent="-274320">
              <a:buClr>
                <a:schemeClr val="accent3"/>
              </a:buClr>
              <a:buSzPct val="95000"/>
            </a:pPr>
            <a:r>
              <a:rPr lang="fi-FI" sz="2800" dirty="0" smtClean="0">
                <a:latin typeface="Tahoma" pitchFamily="34" charset="0"/>
                <a:cs typeface="Tahoma" pitchFamily="34" charset="0"/>
              </a:rPr>
              <a:t>Meningkatkan kemampuan keluarga dan masyarakat dalam pemanfaatan lahan pekarangan di perkotaan maupun pedesaan untuk budidaya tanaman pangan, buah, sayuran dan tanaman obat keluarga (toga), pemeliharaan ternak dan ikan, pengolahan hasil serta pengolahan limbah rumah tangga menjadi kompos; </a:t>
            </a:r>
            <a:endParaRPr lang="en-US" sz="2800" dirty="0" smtClean="0">
              <a:latin typeface="Tahoma" pitchFamily="34" charset="0"/>
              <a:cs typeface="Tahoma"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t>Tujuan Pengembangan KRPL</a:t>
            </a:r>
            <a:endParaRPr lang="en-US" dirty="0"/>
          </a:p>
        </p:txBody>
      </p:sp>
      <p:sp>
        <p:nvSpPr>
          <p:cNvPr id="3" name="Content Placeholder 2"/>
          <p:cNvSpPr>
            <a:spLocks noGrp="1"/>
          </p:cNvSpPr>
          <p:nvPr>
            <p:ph idx="1"/>
          </p:nvPr>
        </p:nvSpPr>
        <p:spPr/>
        <p:txBody>
          <a:bodyPr/>
          <a:lstStyle/>
          <a:p>
            <a:pPr marL="274320" lvl="1" indent="-274320">
              <a:buClr>
                <a:schemeClr val="accent3"/>
              </a:buClr>
              <a:buSzPct val="95000"/>
            </a:pPr>
            <a:r>
              <a:rPr lang="fi-FI" sz="2800" dirty="0" smtClean="0">
                <a:latin typeface="Tahoma" pitchFamily="34" charset="0"/>
                <a:cs typeface="Tahoma" pitchFamily="34" charset="0"/>
              </a:rPr>
              <a:t>Mengembangkan</a:t>
            </a:r>
            <a:r>
              <a:rPr lang="fi-FI" dirty="0" smtClean="0">
                <a:latin typeface="Tahoma" pitchFamily="34" charset="0"/>
                <a:cs typeface="Tahoma" pitchFamily="34" charset="0"/>
              </a:rPr>
              <a:t> sumber benih/bibit untuk menjaga keberlanjutan pemanfaatan pekarangan dan melestarikan tanaman pangan lokal untuk masa depan; </a:t>
            </a:r>
            <a:endParaRPr lang="en-US" sz="2800" dirty="0" smtClean="0">
              <a:latin typeface="Tahoma" pitchFamily="34" charset="0"/>
              <a:cs typeface="Tahoma" pitchFamily="34" charset="0"/>
            </a:endParaRPr>
          </a:p>
          <a:p>
            <a:pPr marL="274320" lvl="1" indent="-274320">
              <a:buClr>
                <a:schemeClr val="accent3"/>
              </a:buClr>
              <a:buSzPct val="95000"/>
            </a:pPr>
            <a:r>
              <a:rPr lang="fi-FI" dirty="0" smtClean="0">
                <a:latin typeface="Tahoma" pitchFamily="34" charset="0"/>
                <a:cs typeface="Tahoma" pitchFamily="34" charset="0"/>
              </a:rPr>
              <a:t>Mengembangkan kegiatan ekonomi produktif keluarga sehingga mampu meningkatkan kesejahteraan keluarga dan menciptakan lingkungan hijau, bersih dan sehat secara mandiri.</a:t>
            </a:r>
            <a:endParaRPr lang="en-US" sz="2800" dirty="0" smtClean="0">
              <a:latin typeface="Tahoma" pitchFamily="34" charset="0"/>
              <a:cs typeface="Tahoma" pitchFamily="34" charset="0"/>
            </a:endParaRPr>
          </a:p>
          <a:p>
            <a:endParaRPr lang="en-US"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i-FI" b="1" dirty="0" smtClean="0">
                <a:latin typeface="Arial Black" pitchFamily="34" charset="0"/>
              </a:rPr>
              <a:t>Sasaran KRPL</a:t>
            </a:r>
            <a:endParaRPr lang="en-US" dirty="0">
              <a:latin typeface="Arial Black" pitchFamily="34" charset="0"/>
            </a:endParaRPr>
          </a:p>
        </p:txBody>
      </p:sp>
      <p:sp>
        <p:nvSpPr>
          <p:cNvPr id="3" name="Content Placeholder 2"/>
          <p:cNvSpPr>
            <a:spLocks noGrp="1"/>
          </p:cNvSpPr>
          <p:nvPr>
            <p:ph idx="1"/>
          </p:nvPr>
        </p:nvSpPr>
        <p:spPr/>
        <p:txBody>
          <a:bodyPr/>
          <a:lstStyle/>
          <a:p>
            <a:pPr lvl="0"/>
            <a:r>
              <a:rPr lang="fi-FI" sz="2800" dirty="0" smtClean="0">
                <a:latin typeface="Tahoma" pitchFamily="34" charset="0"/>
                <a:cs typeface="Tahoma" pitchFamily="34" charset="0"/>
              </a:rPr>
              <a:t>Meningkatnya kemampuan keluarga dan masyarakat secara ekonomi dan sosial dalam memenuhi kebutuhan pangan dan gizi secara lestari, menuju keluarga dan masyarakat yang sejahtera serta terwujudnya diversifikasi pangan dan pelestarian tanaman pangan lokal.</a:t>
            </a:r>
            <a:endParaRPr lang="en-US" sz="2800" dirty="0" smtClean="0">
              <a:latin typeface="Tahoma" pitchFamily="34" charset="0"/>
              <a:cs typeface="Tahoma"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i-FI" dirty="0" smtClean="0">
                <a:latin typeface="Arial Black" pitchFamily="34" charset="0"/>
              </a:rPr>
              <a:t>Rumah Pangan Lestari</a:t>
            </a:r>
            <a:endParaRPr lang="en-US" dirty="0">
              <a:latin typeface="Arial Black" pitchFamily="34" charset="0"/>
            </a:endParaRPr>
          </a:p>
        </p:txBody>
      </p:sp>
      <p:sp>
        <p:nvSpPr>
          <p:cNvPr id="3" name="Subtitle 2"/>
          <p:cNvSpPr>
            <a:spLocks noGrp="1"/>
          </p:cNvSpPr>
          <p:nvPr>
            <p:ph idx="1"/>
          </p:nvPr>
        </p:nvSpPr>
        <p:spPr/>
        <p:txBody>
          <a:bodyPr>
            <a:noAutofit/>
          </a:bodyPr>
          <a:lstStyle/>
          <a:p>
            <a:pPr algn="ctr"/>
            <a:r>
              <a:rPr lang="fi-FI" sz="3200" dirty="0" smtClean="0"/>
              <a:t>Tempat tinggal bagi keluarga atau rumah tangga yang memanfaatkan pekarangannya secara intensif melalui pengelolaan sumberdaya alam lokal secara bijaksana sehingga menjamin kesinambungan persediaannya dengan tetap memelihara dan meningkatkan kualitas, nilai dan keanekaragamannya.</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04800"/>
            <a:ext cx="8229600" cy="591312"/>
          </a:xfrm>
        </p:spPr>
        <p:txBody>
          <a:bodyPr>
            <a:normAutofit fontScale="90000"/>
          </a:bodyPr>
          <a:lstStyle/>
          <a:p>
            <a:pPr algn="ctr"/>
            <a:r>
              <a:rPr lang="fi-FI" b="1" dirty="0" smtClean="0"/>
              <a:t>Pemilihan Komoditas</a:t>
            </a:r>
            <a:endParaRPr lang="en-US" dirty="0"/>
          </a:p>
        </p:txBody>
      </p:sp>
      <p:sp>
        <p:nvSpPr>
          <p:cNvPr id="7" name="Content Placeholder 6"/>
          <p:cNvSpPr>
            <a:spLocks noGrp="1"/>
          </p:cNvSpPr>
          <p:nvPr>
            <p:ph idx="1"/>
          </p:nvPr>
        </p:nvSpPr>
        <p:spPr>
          <a:xfrm>
            <a:off x="457200" y="838200"/>
            <a:ext cx="8229600" cy="5486400"/>
          </a:xfrm>
        </p:spPr>
        <p:txBody>
          <a:bodyPr>
            <a:normAutofit/>
          </a:bodyPr>
          <a:lstStyle/>
          <a:p>
            <a:r>
              <a:rPr lang="fi-FI" dirty="0" smtClean="0"/>
              <a:t>Ditentukan dengan mempertimbangkan pemenuhan kebutuhan pangan dan gizi keluarga, diversifikasi pangan berbasis sumber pangan lokal, pelestarian sumber pangan lokal, serta pengembangannya secara komersial berbasis kawasan. Komoditas yang dapat dikembangkan antara lain : sayuran, tanaman rempah dan obat, buah (pepaya, belimbing, jambu biji, srikaya, sirsak, labu dan lainnya disesuaikan dengan lokasi setempat), serta berbagai sumber pangan lokal (ubi jalar, ubikayu, ganyong, garut, talas, suweg, gembili dll)</a:t>
            </a:r>
          </a:p>
          <a:p>
            <a:pPr lvl="0"/>
            <a:r>
              <a:rPr lang="en-US" dirty="0" err="1" smtClean="0"/>
              <a:t>Pada</a:t>
            </a:r>
            <a:r>
              <a:rPr lang="en-US" dirty="0" smtClean="0"/>
              <a:t> </a:t>
            </a:r>
            <a:r>
              <a:rPr lang="en-US" dirty="0" err="1" smtClean="0"/>
              <a:t>pekarangan</a:t>
            </a:r>
            <a:r>
              <a:rPr lang="en-US" dirty="0" smtClean="0"/>
              <a:t> yang </a:t>
            </a:r>
            <a:r>
              <a:rPr lang="en-US" dirty="0" err="1" smtClean="0"/>
              <a:t>lebih</a:t>
            </a:r>
            <a:r>
              <a:rPr lang="en-US" dirty="0" smtClean="0"/>
              <a:t> </a:t>
            </a:r>
            <a:r>
              <a:rPr lang="en-US" dirty="0" err="1" smtClean="0"/>
              <a:t>luas</a:t>
            </a:r>
            <a:r>
              <a:rPr lang="en-US" dirty="0" smtClean="0"/>
              <a:t> </a:t>
            </a:r>
            <a:r>
              <a:rPr lang="en-US" dirty="0" err="1" smtClean="0"/>
              <a:t>dapat</a:t>
            </a:r>
            <a:r>
              <a:rPr lang="en-US" dirty="0" smtClean="0"/>
              <a:t> </a:t>
            </a:r>
            <a:r>
              <a:rPr lang="en-US" dirty="0" err="1" smtClean="0"/>
              <a:t>ditambahkan</a:t>
            </a:r>
            <a:r>
              <a:rPr lang="en-US" dirty="0" smtClean="0"/>
              <a:t> </a:t>
            </a:r>
            <a:r>
              <a:rPr lang="en-US" dirty="0" err="1" smtClean="0"/>
              <a:t>budidaya</a:t>
            </a:r>
            <a:r>
              <a:rPr lang="en-US" dirty="0" smtClean="0"/>
              <a:t> </a:t>
            </a:r>
            <a:r>
              <a:rPr lang="en-US" dirty="0" err="1" smtClean="0"/>
              <a:t>ikan</a:t>
            </a:r>
            <a:r>
              <a:rPr lang="en-US" dirty="0" smtClean="0"/>
              <a:t> </a:t>
            </a:r>
            <a:r>
              <a:rPr lang="en-US" dirty="0" err="1" smtClean="0"/>
              <a:t>dalam</a:t>
            </a:r>
            <a:r>
              <a:rPr lang="en-US" dirty="0" smtClean="0"/>
              <a:t> </a:t>
            </a:r>
            <a:r>
              <a:rPr lang="en-US" dirty="0" err="1" smtClean="0"/>
              <a:t>kolam</a:t>
            </a:r>
            <a:r>
              <a:rPr lang="en-US" dirty="0" smtClean="0"/>
              <a:t> </a:t>
            </a:r>
            <a:r>
              <a:rPr lang="en-US" dirty="0" err="1" smtClean="0"/>
              <a:t>dan</a:t>
            </a:r>
            <a:r>
              <a:rPr lang="en-US" dirty="0" smtClean="0"/>
              <a:t> </a:t>
            </a:r>
            <a:r>
              <a:rPr lang="en-US" dirty="0" err="1" smtClean="0"/>
              <a:t>ternak</a:t>
            </a:r>
            <a:r>
              <a:rPr lang="en-US" dirty="0" smtClean="0"/>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384</TotalTime>
  <Words>771</Words>
  <Application>Microsoft Office PowerPoint</Application>
  <PresentationFormat>On-screen Show (4:3)</PresentationFormat>
  <Paragraphs>45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  OPTIMALISASI  PEMANFAATAN PEKARANGAN MELALUI KEGIATAN  KAWASAN RUMAH PANGAN LESTARI (KRPL)</vt:lpstr>
      <vt:lpstr>LATAR BELAKANG</vt:lpstr>
      <vt:lpstr>LATAR BELAKANG</vt:lpstr>
      <vt:lpstr>Slide 4</vt:lpstr>
      <vt:lpstr>Tujuan Pengembangan KRPL </vt:lpstr>
      <vt:lpstr>Tujuan Pengembangan KRPL</vt:lpstr>
      <vt:lpstr>Sasaran KRPL</vt:lpstr>
      <vt:lpstr>Rumah Pangan Lestari</vt:lpstr>
      <vt:lpstr>Pemilihan Komoditas</vt:lpstr>
      <vt:lpstr>Kawasan Rumah Pangan Lestari (KRPL)</vt:lpstr>
      <vt:lpstr>Kawasan Rumah Pangan Lestari (KRPL)</vt:lpstr>
      <vt:lpstr>SIAPA YANG DAPAT MELAKSANAKAN KRPL?</vt:lpstr>
      <vt:lpstr>Slide 13</vt:lpstr>
      <vt:lpstr>OPTIMALISASI PEMANFAATAN PEKARANGAN DI KARANGANYAR MELALUI KRPL</vt:lpstr>
      <vt:lpstr>OPTIMALISASI PEMANFAATAN PEKARANGAN DI KARANGANYAR MELALUI KRPL</vt:lpstr>
      <vt:lpstr>OPTIMALISASI PEMANFAATAN PEKARANGAN DI KARANGANYAR MELALUI KRPL</vt:lpstr>
      <vt:lpstr>OPTIMALISASI PEMANFAATAN PEKARANGAN DI KARANGANYAR MELALUI KRPL</vt:lpstr>
      <vt:lpstr>OPTIMALISASI PEMANFAATAN PEKARANGAN DI KARANGANYAR MELALUI KRPL</vt:lpstr>
      <vt:lpstr>OPTIMALISASI PEMANFAATAN PEKARANGAN DI KARANGANYAR MELALUI KRPL</vt:lpstr>
      <vt:lpstr>OPTIMALISASI PEMANFAATAN PEKARANGAN DI KARANGANYAR MELALUI KRPL</vt:lpstr>
      <vt:lpstr>TERIMA KASIH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64</cp:revision>
  <dcterms:created xsi:type="dcterms:W3CDTF">2012-10-22T15:36:28Z</dcterms:created>
  <dcterms:modified xsi:type="dcterms:W3CDTF">2019-02-21T01:27:56Z</dcterms:modified>
</cp:coreProperties>
</file>